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2" r:id="rId2"/>
  </p:sldMasterIdLst>
  <p:notesMasterIdLst>
    <p:notesMasterId r:id="rId49"/>
  </p:notesMasterIdLst>
  <p:handoutMasterIdLst>
    <p:handoutMasterId r:id="rId50"/>
  </p:handoutMasterIdLst>
  <p:sldIdLst>
    <p:sldId id="259" r:id="rId3"/>
    <p:sldId id="260" r:id="rId4"/>
    <p:sldId id="263" r:id="rId5"/>
    <p:sldId id="265" r:id="rId6"/>
    <p:sldId id="266" r:id="rId7"/>
    <p:sldId id="316" r:id="rId8"/>
    <p:sldId id="319" r:id="rId9"/>
    <p:sldId id="317" r:id="rId10"/>
    <p:sldId id="313" r:id="rId11"/>
    <p:sldId id="314" r:id="rId12"/>
    <p:sldId id="318" r:id="rId13"/>
    <p:sldId id="272" r:id="rId14"/>
    <p:sldId id="273" r:id="rId15"/>
    <p:sldId id="275" r:id="rId16"/>
    <p:sldId id="276" r:id="rId17"/>
    <p:sldId id="278" r:id="rId18"/>
    <p:sldId id="277" r:id="rId19"/>
    <p:sldId id="279" r:id="rId20"/>
    <p:sldId id="280" r:id="rId21"/>
    <p:sldId id="281" r:id="rId22"/>
    <p:sldId id="282" r:id="rId23"/>
    <p:sldId id="283" r:id="rId24"/>
    <p:sldId id="284" r:id="rId25"/>
    <p:sldId id="285" r:id="rId26"/>
    <p:sldId id="286" r:id="rId27"/>
    <p:sldId id="287" r:id="rId28"/>
    <p:sldId id="288" r:id="rId29"/>
    <p:sldId id="289" r:id="rId30"/>
    <p:sldId id="291" r:id="rId31"/>
    <p:sldId id="290" r:id="rId32"/>
    <p:sldId id="292" r:id="rId33"/>
    <p:sldId id="293" r:id="rId34"/>
    <p:sldId id="295" r:id="rId35"/>
    <p:sldId id="294" r:id="rId36"/>
    <p:sldId id="296" r:id="rId37"/>
    <p:sldId id="315" r:id="rId38"/>
    <p:sldId id="297" r:id="rId39"/>
    <p:sldId id="298" r:id="rId40"/>
    <p:sldId id="299" r:id="rId41"/>
    <p:sldId id="300" r:id="rId42"/>
    <p:sldId id="301" r:id="rId43"/>
    <p:sldId id="302" r:id="rId44"/>
    <p:sldId id="303" r:id="rId45"/>
    <p:sldId id="304" r:id="rId46"/>
    <p:sldId id="305" r:id="rId47"/>
    <p:sldId id="320" r:id="rId48"/>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78" autoAdjust="0"/>
    <p:restoredTop sz="96115" autoAdjust="0"/>
  </p:normalViewPr>
  <p:slideViewPr>
    <p:cSldViewPr showGuides="1">
      <p:cViewPr>
        <p:scale>
          <a:sx n="75" d="100"/>
          <a:sy n="75" d="100"/>
        </p:scale>
        <p:origin x="-72" y="-300"/>
      </p:cViewPr>
      <p:guideLst>
        <p:guide orient="horz" pos="2160"/>
        <p:guide orient="horz" pos="945"/>
        <p:guide orient="horz" pos="3888"/>
        <p:guide orient="horz" pos="192"/>
        <p:guide orient="horz" pos="1072"/>
        <p:guide pos="3839"/>
        <p:guide pos="704"/>
        <p:guide pos="7102"/>
      </p:guideLst>
    </p:cSldViewPr>
  </p:slideViewPr>
  <p:outlineViewPr>
    <p:cViewPr>
      <p:scale>
        <a:sx n="33" d="100"/>
        <a:sy n="33" d="100"/>
      </p:scale>
      <p:origin x="0" y="0"/>
    </p:cViewPr>
  </p:outlineViewPr>
  <p:notesTextViewPr>
    <p:cViewPr>
      <p:scale>
        <a:sx n="3" d="2"/>
        <a:sy n="3" d="2"/>
      </p:scale>
      <p:origin x="0" y="0"/>
    </p:cViewPr>
  </p:notesTextViewPr>
  <p:sorterViewPr>
    <p:cViewPr>
      <p:scale>
        <a:sx n="180" d="100"/>
        <a:sy n="180" d="100"/>
      </p:scale>
      <p:origin x="0" y="0"/>
    </p:cViewPr>
  </p:sorterViewPr>
  <p:notesViewPr>
    <p:cSldViewPr>
      <p:cViewPr varScale="1">
        <p:scale>
          <a:sx n="79" d="100"/>
          <a:sy n="79" d="100"/>
        </p:scale>
        <p:origin x="164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commentAuthors" Target="commentAuthors.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211380-3C4F-4940-9BEA-95A923B55E02}" type="doc">
      <dgm:prSet loTypeId="urn:microsoft.com/office/officeart/2005/8/layout/process1" loCatId="process" qsTypeId="urn:microsoft.com/office/officeart/2005/8/quickstyle/simple1" qsCatId="simple" csTypeId="urn:microsoft.com/office/officeart/2005/8/colors/accent1_1" csCatId="accent1" phldr="1"/>
      <dgm:spPr/>
    </dgm:pt>
    <dgm:pt modelId="{9E0DBB7A-E7D1-4D07-B4B3-F1A4C1F9EA5D}">
      <dgm:prSet phldrT="[Text]" custT="1"/>
      <dgm:spPr/>
      <dgm:t>
        <a:bodyPr/>
        <a:lstStyle/>
        <a:p>
          <a:r>
            <a:rPr lang="en-US" sz="2400" b="1" dirty="0" smtClean="0">
              <a:cs typeface="Calibri" pitchFamily="34" charset="0"/>
            </a:rPr>
            <a:t>Credit card -</a:t>
          </a:r>
          <a:r>
            <a:rPr lang="en-US" sz="2400" dirty="0" smtClean="0">
              <a:cs typeface="Calibri" pitchFamily="34" charset="0"/>
            </a:rPr>
            <a:t> a plastic card that you can use to access a line of credit that has been established in advance</a:t>
          </a:r>
          <a:endParaRPr lang="en-US" sz="2400" dirty="0"/>
        </a:p>
      </dgm:t>
    </dgm:pt>
    <dgm:pt modelId="{612A5DF6-763F-4216-87B5-F9563DA299B4}" type="parTrans" cxnId="{039B923E-3A67-4BBF-94C8-BF7B656B3827}">
      <dgm:prSet/>
      <dgm:spPr/>
      <dgm:t>
        <a:bodyPr/>
        <a:lstStyle/>
        <a:p>
          <a:endParaRPr lang="en-US"/>
        </a:p>
      </dgm:t>
    </dgm:pt>
    <dgm:pt modelId="{265E15C6-2F29-49E0-96BD-B1282C939F8C}" type="sibTrans" cxnId="{039B923E-3A67-4BBF-94C8-BF7B656B3827}">
      <dgm:prSet/>
      <dgm:spPr/>
      <dgm:t>
        <a:bodyPr/>
        <a:lstStyle/>
        <a:p>
          <a:endParaRPr lang="en-US"/>
        </a:p>
      </dgm:t>
    </dgm:pt>
    <dgm:pt modelId="{77403808-4583-4F1A-B88E-1E996D3234B4}">
      <dgm:prSet phldrT="[Text]" custT="1"/>
      <dgm:spPr/>
      <dgm:t>
        <a:bodyPr/>
        <a:lstStyle/>
        <a:p>
          <a:r>
            <a:rPr lang="en-US" sz="2400" dirty="0" smtClean="0">
              <a:cs typeface="Calibri" pitchFamily="34" charset="0"/>
            </a:rPr>
            <a:t>A person can borrow up to an established credit limit.</a:t>
          </a:r>
          <a:endParaRPr lang="en-US" sz="2400" dirty="0"/>
        </a:p>
      </dgm:t>
    </dgm:pt>
    <dgm:pt modelId="{3AA2089D-FD74-4D22-AD65-30C040170FAF}" type="parTrans" cxnId="{188937AD-452F-44E9-834D-B97138717D08}">
      <dgm:prSet/>
      <dgm:spPr/>
      <dgm:t>
        <a:bodyPr/>
        <a:lstStyle/>
        <a:p>
          <a:endParaRPr lang="en-US"/>
        </a:p>
      </dgm:t>
    </dgm:pt>
    <dgm:pt modelId="{E87898C7-373D-429B-97F9-7898118D58AC}" type="sibTrans" cxnId="{188937AD-452F-44E9-834D-B97138717D08}">
      <dgm:prSet/>
      <dgm:spPr/>
      <dgm:t>
        <a:bodyPr/>
        <a:lstStyle/>
        <a:p>
          <a:endParaRPr lang="en-US"/>
        </a:p>
      </dgm:t>
    </dgm:pt>
    <dgm:pt modelId="{F23D46DD-259B-4242-BCD8-3B787CC843D7}">
      <dgm:prSet phldrT="[Text]" custT="1"/>
      <dgm:spPr/>
      <dgm:t>
        <a:bodyPr/>
        <a:lstStyle/>
        <a:p>
          <a:r>
            <a:rPr lang="en-US" sz="2400" b="1" dirty="0" smtClean="0"/>
            <a:t>Credit limit </a:t>
          </a:r>
          <a:r>
            <a:rPr lang="en-US" sz="2400" dirty="0" smtClean="0"/>
            <a:t>– maximum dollar amount that can be borrowed.</a:t>
          </a:r>
          <a:endParaRPr lang="en-US" sz="2400" dirty="0"/>
        </a:p>
      </dgm:t>
    </dgm:pt>
    <dgm:pt modelId="{0E0DF2A3-E948-4CCC-9C9E-98460A119DDD}" type="parTrans" cxnId="{8A44C529-E803-445B-BC73-13EDC71E0E6B}">
      <dgm:prSet/>
      <dgm:spPr/>
      <dgm:t>
        <a:bodyPr/>
        <a:lstStyle/>
        <a:p>
          <a:endParaRPr lang="en-US"/>
        </a:p>
      </dgm:t>
    </dgm:pt>
    <dgm:pt modelId="{C4A1D750-C811-46A3-92AC-DEFA54C00679}" type="sibTrans" cxnId="{8A44C529-E803-445B-BC73-13EDC71E0E6B}">
      <dgm:prSet/>
      <dgm:spPr/>
      <dgm:t>
        <a:bodyPr/>
        <a:lstStyle/>
        <a:p>
          <a:endParaRPr lang="en-US"/>
        </a:p>
      </dgm:t>
    </dgm:pt>
    <dgm:pt modelId="{B1E4C5D0-8A8F-4424-85FD-EE10BD15722A}" type="pres">
      <dgm:prSet presAssocID="{64211380-3C4F-4940-9BEA-95A923B55E02}" presName="Name0" presStyleCnt="0">
        <dgm:presLayoutVars>
          <dgm:dir/>
          <dgm:resizeHandles val="exact"/>
        </dgm:presLayoutVars>
      </dgm:prSet>
      <dgm:spPr/>
    </dgm:pt>
    <dgm:pt modelId="{7C311D10-B495-41E4-99A1-D38BF70816B4}" type="pres">
      <dgm:prSet presAssocID="{9E0DBB7A-E7D1-4D07-B4B3-F1A4C1F9EA5D}" presName="node" presStyleLbl="node1" presStyleIdx="0" presStyleCnt="3" custScaleY="139838">
        <dgm:presLayoutVars>
          <dgm:bulletEnabled val="1"/>
        </dgm:presLayoutVars>
      </dgm:prSet>
      <dgm:spPr/>
      <dgm:t>
        <a:bodyPr/>
        <a:lstStyle/>
        <a:p>
          <a:endParaRPr lang="en-US"/>
        </a:p>
      </dgm:t>
    </dgm:pt>
    <dgm:pt modelId="{19840A4E-A501-400A-84D3-18141E7D04CA}" type="pres">
      <dgm:prSet presAssocID="{265E15C6-2F29-49E0-96BD-B1282C939F8C}" presName="sibTrans" presStyleLbl="sibTrans2D1" presStyleIdx="0" presStyleCnt="2"/>
      <dgm:spPr/>
      <dgm:t>
        <a:bodyPr/>
        <a:lstStyle/>
        <a:p>
          <a:endParaRPr lang="en-US"/>
        </a:p>
      </dgm:t>
    </dgm:pt>
    <dgm:pt modelId="{686644D3-5AE4-479E-8D52-000BC4DCCB25}" type="pres">
      <dgm:prSet presAssocID="{265E15C6-2F29-49E0-96BD-B1282C939F8C}" presName="connectorText" presStyleLbl="sibTrans2D1" presStyleIdx="0" presStyleCnt="2"/>
      <dgm:spPr/>
      <dgm:t>
        <a:bodyPr/>
        <a:lstStyle/>
        <a:p>
          <a:endParaRPr lang="en-US"/>
        </a:p>
      </dgm:t>
    </dgm:pt>
    <dgm:pt modelId="{7A46B942-DB40-4047-8A38-5D711D561072}" type="pres">
      <dgm:prSet presAssocID="{77403808-4583-4F1A-B88E-1E996D3234B4}" presName="node" presStyleLbl="node1" presStyleIdx="1" presStyleCnt="3" custScaleY="139838">
        <dgm:presLayoutVars>
          <dgm:bulletEnabled val="1"/>
        </dgm:presLayoutVars>
      </dgm:prSet>
      <dgm:spPr/>
      <dgm:t>
        <a:bodyPr/>
        <a:lstStyle/>
        <a:p>
          <a:endParaRPr lang="en-US"/>
        </a:p>
      </dgm:t>
    </dgm:pt>
    <dgm:pt modelId="{8C919690-7DBD-4B9B-8555-36132E3D8698}" type="pres">
      <dgm:prSet presAssocID="{E87898C7-373D-429B-97F9-7898118D58AC}" presName="sibTrans" presStyleLbl="sibTrans2D1" presStyleIdx="1" presStyleCnt="2"/>
      <dgm:spPr/>
      <dgm:t>
        <a:bodyPr/>
        <a:lstStyle/>
        <a:p>
          <a:endParaRPr lang="en-US"/>
        </a:p>
      </dgm:t>
    </dgm:pt>
    <dgm:pt modelId="{06A2AEB7-F1CC-4E32-911F-5293A8678A07}" type="pres">
      <dgm:prSet presAssocID="{E87898C7-373D-429B-97F9-7898118D58AC}" presName="connectorText" presStyleLbl="sibTrans2D1" presStyleIdx="1" presStyleCnt="2"/>
      <dgm:spPr/>
      <dgm:t>
        <a:bodyPr/>
        <a:lstStyle/>
        <a:p>
          <a:endParaRPr lang="en-US"/>
        </a:p>
      </dgm:t>
    </dgm:pt>
    <dgm:pt modelId="{ADFF7AA1-13A8-4850-9C68-62F6FF604587}" type="pres">
      <dgm:prSet presAssocID="{F23D46DD-259B-4242-BCD8-3B787CC843D7}" presName="node" presStyleLbl="node1" presStyleIdx="2" presStyleCnt="3" custScaleY="139838">
        <dgm:presLayoutVars>
          <dgm:bulletEnabled val="1"/>
        </dgm:presLayoutVars>
      </dgm:prSet>
      <dgm:spPr/>
      <dgm:t>
        <a:bodyPr/>
        <a:lstStyle/>
        <a:p>
          <a:endParaRPr lang="en-US"/>
        </a:p>
      </dgm:t>
    </dgm:pt>
  </dgm:ptLst>
  <dgm:cxnLst>
    <dgm:cxn modelId="{EA47B39A-F0C6-43FC-8FD4-DF28BE2D9B13}" type="presOf" srcId="{E87898C7-373D-429B-97F9-7898118D58AC}" destId="{06A2AEB7-F1CC-4E32-911F-5293A8678A07}" srcOrd="1" destOrd="0" presId="urn:microsoft.com/office/officeart/2005/8/layout/process1"/>
    <dgm:cxn modelId="{188937AD-452F-44E9-834D-B97138717D08}" srcId="{64211380-3C4F-4940-9BEA-95A923B55E02}" destId="{77403808-4583-4F1A-B88E-1E996D3234B4}" srcOrd="1" destOrd="0" parTransId="{3AA2089D-FD74-4D22-AD65-30C040170FAF}" sibTransId="{E87898C7-373D-429B-97F9-7898118D58AC}"/>
    <dgm:cxn modelId="{8A44C529-E803-445B-BC73-13EDC71E0E6B}" srcId="{64211380-3C4F-4940-9BEA-95A923B55E02}" destId="{F23D46DD-259B-4242-BCD8-3B787CC843D7}" srcOrd="2" destOrd="0" parTransId="{0E0DF2A3-E948-4CCC-9C9E-98460A119DDD}" sibTransId="{C4A1D750-C811-46A3-92AC-DEFA54C00679}"/>
    <dgm:cxn modelId="{0B440CD5-4EEB-4C34-BA95-B86AAD9A6907}" type="presOf" srcId="{265E15C6-2F29-49E0-96BD-B1282C939F8C}" destId="{686644D3-5AE4-479E-8D52-000BC4DCCB25}" srcOrd="1" destOrd="0" presId="urn:microsoft.com/office/officeart/2005/8/layout/process1"/>
    <dgm:cxn modelId="{66387BCE-D177-4821-811C-4666A232C2CA}" type="presOf" srcId="{77403808-4583-4F1A-B88E-1E996D3234B4}" destId="{7A46B942-DB40-4047-8A38-5D711D561072}" srcOrd="0" destOrd="0" presId="urn:microsoft.com/office/officeart/2005/8/layout/process1"/>
    <dgm:cxn modelId="{23B502A6-7ED0-4291-A175-CE52E4189071}" type="presOf" srcId="{64211380-3C4F-4940-9BEA-95A923B55E02}" destId="{B1E4C5D0-8A8F-4424-85FD-EE10BD15722A}" srcOrd="0" destOrd="0" presId="urn:microsoft.com/office/officeart/2005/8/layout/process1"/>
    <dgm:cxn modelId="{399F46B6-FD64-4321-831B-081081B25131}" type="presOf" srcId="{E87898C7-373D-429B-97F9-7898118D58AC}" destId="{8C919690-7DBD-4B9B-8555-36132E3D8698}" srcOrd="0" destOrd="0" presId="urn:microsoft.com/office/officeart/2005/8/layout/process1"/>
    <dgm:cxn modelId="{933746C8-5A01-41D9-A036-0E0108213464}" type="presOf" srcId="{265E15C6-2F29-49E0-96BD-B1282C939F8C}" destId="{19840A4E-A501-400A-84D3-18141E7D04CA}" srcOrd="0" destOrd="0" presId="urn:microsoft.com/office/officeart/2005/8/layout/process1"/>
    <dgm:cxn modelId="{039B923E-3A67-4BBF-94C8-BF7B656B3827}" srcId="{64211380-3C4F-4940-9BEA-95A923B55E02}" destId="{9E0DBB7A-E7D1-4D07-B4B3-F1A4C1F9EA5D}" srcOrd="0" destOrd="0" parTransId="{612A5DF6-763F-4216-87B5-F9563DA299B4}" sibTransId="{265E15C6-2F29-49E0-96BD-B1282C939F8C}"/>
    <dgm:cxn modelId="{B00FD935-2518-40F7-B982-FA886D231EA8}" type="presOf" srcId="{9E0DBB7A-E7D1-4D07-B4B3-F1A4C1F9EA5D}" destId="{7C311D10-B495-41E4-99A1-D38BF70816B4}" srcOrd="0" destOrd="0" presId="urn:microsoft.com/office/officeart/2005/8/layout/process1"/>
    <dgm:cxn modelId="{DE248BDC-2CFD-45DE-A060-C37004F82071}" type="presOf" srcId="{F23D46DD-259B-4242-BCD8-3B787CC843D7}" destId="{ADFF7AA1-13A8-4850-9C68-62F6FF604587}" srcOrd="0" destOrd="0" presId="urn:microsoft.com/office/officeart/2005/8/layout/process1"/>
    <dgm:cxn modelId="{2D11BF66-F8BF-4CCC-A24F-2D2F654B0467}" type="presParOf" srcId="{B1E4C5D0-8A8F-4424-85FD-EE10BD15722A}" destId="{7C311D10-B495-41E4-99A1-D38BF70816B4}" srcOrd="0" destOrd="0" presId="urn:microsoft.com/office/officeart/2005/8/layout/process1"/>
    <dgm:cxn modelId="{D53463D9-8A5C-41CC-BA40-8B7663C2D53C}" type="presParOf" srcId="{B1E4C5D0-8A8F-4424-85FD-EE10BD15722A}" destId="{19840A4E-A501-400A-84D3-18141E7D04CA}" srcOrd="1" destOrd="0" presId="urn:microsoft.com/office/officeart/2005/8/layout/process1"/>
    <dgm:cxn modelId="{A92BB903-E6DC-45BB-A937-AA3C53381508}" type="presParOf" srcId="{19840A4E-A501-400A-84D3-18141E7D04CA}" destId="{686644D3-5AE4-479E-8D52-000BC4DCCB25}" srcOrd="0" destOrd="0" presId="urn:microsoft.com/office/officeart/2005/8/layout/process1"/>
    <dgm:cxn modelId="{B52C3101-E6CB-4249-97C7-4A7E0228F6B9}" type="presParOf" srcId="{B1E4C5D0-8A8F-4424-85FD-EE10BD15722A}" destId="{7A46B942-DB40-4047-8A38-5D711D561072}" srcOrd="2" destOrd="0" presId="urn:microsoft.com/office/officeart/2005/8/layout/process1"/>
    <dgm:cxn modelId="{8D470C64-FD97-404A-B43E-894FC4EE8010}" type="presParOf" srcId="{B1E4C5D0-8A8F-4424-85FD-EE10BD15722A}" destId="{8C919690-7DBD-4B9B-8555-36132E3D8698}" srcOrd="3" destOrd="0" presId="urn:microsoft.com/office/officeart/2005/8/layout/process1"/>
    <dgm:cxn modelId="{82BDB85C-DD5A-42D5-A848-3F4B86646C63}" type="presParOf" srcId="{8C919690-7DBD-4B9B-8555-36132E3D8698}" destId="{06A2AEB7-F1CC-4E32-911F-5293A8678A07}" srcOrd="0" destOrd="0" presId="urn:microsoft.com/office/officeart/2005/8/layout/process1"/>
    <dgm:cxn modelId="{470F16C2-C8A7-4442-8391-00058D119648}" type="presParOf" srcId="{B1E4C5D0-8A8F-4424-85FD-EE10BD15722A}" destId="{ADFF7AA1-13A8-4850-9C68-62F6FF604587}"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93B1EB7-9107-4BCD-B2F4-DBF130DD0136}" type="doc">
      <dgm:prSet loTypeId="urn:microsoft.com/office/officeart/2009/3/layout/PlusandMinus" loCatId="relationship" qsTypeId="urn:microsoft.com/office/officeart/2005/8/quickstyle/simple1" qsCatId="simple" csTypeId="urn:microsoft.com/office/officeart/2005/8/colors/accent4_2" csCatId="accent4" phldr="1"/>
      <dgm:spPr/>
      <dgm:t>
        <a:bodyPr/>
        <a:lstStyle/>
        <a:p>
          <a:endParaRPr lang="en-US"/>
        </a:p>
      </dgm:t>
    </dgm:pt>
    <dgm:pt modelId="{DAD5F113-49D0-4C69-8972-9E5663A5759D}">
      <dgm:prSet phldrT="[Text]"/>
      <dgm:spPr/>
      <dgm:t>
        <a:bodyPr/>
        <a:lstStyle/>
        <a:p>
          <a:r>
            <a:rPr lang="en-US" dirty="0" smtClean="0">
              <a:cs typeface="Calibri" pitchFamily="34" charset="0"/>
            </a:rPr>
            <a:t>How many advantages can you think of?</a:t>
          </a:r>
          <a:endParaRPr lang="en-US" dirty="0" smtClean="0">
            <a:latin typeface="Centaur" pitchFamily="18" charset="0"/>
          </a:endParaRPr>
        </a:p>
      </dgm:t>
    </dgm:pt>
    <dgm:pt modelId="{38F53ED6-CF72-4AA9-A221-A0811BF0035C}" type="parTrans" cxnId="{8E9F64DB-8E97-42F4-A12B-A164964FCCD5}">
      <dgm:prSet/>
      <dgm:spPr/>
      <dgm:t>
        <a:bodyPr/>
        <a:lstStyle/>
        <a:p>
          <a:endParaRPr lang="en-US">
            <a:latin typeface="Centaur" pitchFamily="18" charset="0"/>
          </a:endParaRPr>
        </a:p>
      </dgm:t>
    </dgm:pt>
    <dgm:pt modelId="{9EC9A7AC-38BC-43BB-A9F6-A607A2B2D6FA}" type="sibTrans" cxnId="{8E9F64DB-8E97-42F4-A12B-A164964FCCD5}">
      <dgm:prSet/>
      <dgm:spPr/>
      <dgm:t>
        <a:bodyPr/>
        <a:lstStyle/>
        <a:p>
          <a:endParaRPr lang="en-US">
            <a:latin typeface="Centaur" pitchFamily="18" charset="0"/>
          </a:endParaRPr>
        </a:p>
      </dgm:t>
    </dgm:pt>
    <dgm:pt modelId="{5F52B88C-7FF6-49B6-B131-4BE61FB80C93}">
      <dgm:prSet/>
      <dgm:spPr/>
      <dgm:t>
        <a:bodyPr/>
        <a:lstStyle/>
        <a:p>
          <a:r>
            <a:rPr lang="en-US" dirty="0" smtClean="0">
              <a:cs typeface="Calibri" pitchFamily="34" charset="0"/>
            </a:rPr>
            <a:t>How many disadvantages can you think of?</a:t>
          </a:r>
          <a:endParaRPr lang="en-US" dirty="0">
            <a:cs typeface="Calibri" pitchFamily="34" charset="0"/>
          </a:endParaRPr>
        </a:p>
      </dgm:t>
    </dgm:pt>
    <dgm:pt modelId="{9F6AE895-A02A-4669-8BB0-206109172E8A}" type="parTrans" cxnId="{982A41C1-7BDD-43AD-8883-8C754DB6247D}">
      <dgm:prSet/>
      <dgm:spPr/>
      <dgm:t>
        <a:bodyPr/>
        <a:lstStyle/>
        <a:p>
          <a:endParaRPr lang="en-US"/>
        </a:p>
      </dgm:t>
    </dgm:pt>
    <dgm:pt modelId="{68ACB7BA-F83B-40B8-8309-97AD55F2790C}" type="sibTrans" cxnId="{982A41C1-7BDD-43AD-8883-8C754DB6247D}">
      <dgm:prSet/>
      <dgm:spPr/>
      <dgm:t>
        <a:bodyPr/>
        <a:lstStyle/>
        <a:p>
          <a:endParaRPr lang="en-US"/>
        </a:p>
      </dgm:t>
    </dgm:pt>
    <dgm:pt modelId="{AA96463B-0005-456F-B839-39C7D0CB9B7F}">
      <dgm:prSet/>
      <dgm:spPr/>
      <dgm:t>
        <a:bodyPr/>
        <a:lstStyle/>
        <a:p>
          <a:endParaRPr lang="en-US"/>
        </a:p>
      </dgm:t>
    </dgm:pt>
    <dgm:pt modelId="{AEA66BDE-D038-46D8-A08E-DA37DC0501DF}" type="parTrans" cxnId="{57E5314F-A2F9-4950-82EB-F1FC297E0C4A}">
      <dgm:prSet/>
      <dgm:spPr/>
      <dgm:t>
        <a:bodyPr/>
        <a:lstStyle/>
        <a:p>
          <a:endParaRPr lang="en-US"/>
        </a:p>
      </dgm:t>
    </dgm:pt>
    <dgm:pt modelId="{6CE88BAF-EAC5-4FAE-9ACC-12368B0BCA68}" type="sibTrans" cxnId="{57E5314F-A2F9-4950-82EB-F1FC297E0C4A}">
      <dgm:prSet/>
      <dgm:spPr/>
      <dgm:t>
        <a:bodyPr/>
        <a:lstStyle/>
        <a:p>
          <a:endParaRPr lang="en-US"/>
        </a:p>
      </dgm:t>
    </dgm:pt>
    <dgm:pt modelId="{1BF4F60E-D731-496E-A0A0-45DF98B13044}" type="pres">
      <dgm:prSet presAssocID="{893B1EB7-9107-4BCD-B2F4-DBF130DD0136}" presName="Name0" presStyleCnt="0">
        <dgm:presLayoutVars>
          <dgm:chMax val="2"/>
          <dgm:chPref val="2"/>
          <dgm:dir/>
          <dgm:animOne/>
          <dgm:resizeHandles val="exact"/>
        </dgm:presLayoutVars>
      </dgm:prSet>
      <dgm:spPr/>
      <dgm:t>
        <a:bodyPr/>
        <a:lstStyle/>
        <a:p>
          <a:endParaRPr lang="en-US"/>
        </a:p>
      </dgm:t>
    </dgm:pt>
    <dgm:pt modelId="{27A5562C-ABBF-43D9-B96C-DFD346EFBCA9}" type="pres">
      <dgm:prSet presAssocID="{893B1EB7-9107-4BCD-B2F4-DBF130DD0136}" presName="Background" presStyleLbl="bgImgPlace1" presStyleIdx="0" presStyleCnt="1"/>
      <dgm:spPr>
        <a:noFill/>
        <a:ln>
          <a:solidFill>
            <a:schemeClr val="accent2"/>
          </a:solidFill>
        </a:ln>
      </dgm:spPr>
      <dgm:t>
        <a:bodyPr/>
        <a:lstStyle/>
        <a:p>
          <a:endParaRPr lang="en-US"/>
        </a:p>
      </dgm:t>
    </dgm:pt>
    <dgm:pt modelId="{9D7D2421-39D5-48C8-99C1-A2E30CDF59EF}" type="pres">
      <dgm:prSet presAssocID="{893B1EB7-9107-4BCD-B2F4-DBF130DD0136}" presName="ParentText1" presStyleLbl="revTx" presStyleIdx="0" presStyleCnt="2" custScaleY="106525" custLinFactNeighborX="-1323" custLinFactNeighborY="11903">
        <dgm:presLayoutVars>
          <dgm:chMax val="0"/>
          <dgm:chPref val="0"/>
          <dgm:bulletEnabled val="1"/>
        </dgm:presLayoutVars>
      </dgm:prSet>
      <dgm:spPr/>
      <dgm:t>
        <a:bodyPr/>
        <a:lstStyle/>
        <a:p>
          <a:endParaRPr lang="en-US"/>
        </a:p>
      </dgm:t>
    </dgm:pt>
    <dgm:pt modelId="{0CBC7252-83DD-46AB-8463-5B256FEF83EF}" type="pres">
      <dgm:prSet presAssocID="{893B1EB7-9107-4BCD-B2F4-DBF130DD0136}" presName="ParentText2" presStyleLbl="revTx" presStyleIdx="1" presStyleCnt="2" custLinFactNeighborX="1583" custLinFactNeighborY="-2079">
        <dgm:presLayoutVars>
          <dgm:chMax val="0"/>
          <dgm:chPref val="0"/>
          <dgm:bulletEnabled val="1"/>
        </dgm:presLayoutVars>
      </dgm:prSet>
      <dgm:spPr/>
      <dgm:t>
        <a:bodyPr/>
        <a:lstStyle/>
        <a:p>
          <a:endParaRPr lang="en-US"/>
        </a:p>
      </dgm:t>
    </dgm:pt>
    <dgm:pt modelId="{2730F378-74B2-4231-8730-F061C00303A3}" type="pres">
      <dgm:prSet presAssocID="{893B1EB7-9107-4BCD-B2F4-DBF130DD0136}" presName="Plus" presStyleLbl="alignNode1" presStyleIdx="0" presStyleCnt="2"/>
      <dgm:spPr>
        <a:solidFill>
          <a:schemeClr val="accent2"/>
        </a:solidFill>
      </dgm:spPr>
      <dgm:t>
        <a:bodyPr/>
        <a:lstStyle/>
        <a:p>
          <a:endParaRPr lang="en-US"/>
        </a:p>
      </dgm:t>
    </dgm:pt>
    <dgm:pt modelId="{7802CE7F-7668-4C86-8AE1-62022D8E90C5}" type="pres">
      <dgm:prSet presAssocID="{893B1EB7-9107-4BCD-B2F4-DBF130DD0136}" presName="Minus" presStyleLbl="alignNode1" presStyleIdx="1" presStyleCnt="2"/>
      <dgm:spPr/>
    </dgm:pt>
    <dgm:pt modelId="{E42B03A5-8F05-490F-AE62-0F05C6F1DA15}" type="pres">
      <dgm:prSet presAssocID="{893B1EB7-9107-4BCD-B2F4-DBF130DD0136}" presName="Divider" presStyleLbl="parChTrans1D1" presStyleIdx="0" presStyleCnt="1"/>
      <dgm:spPr/>
    </dgm:pt>
  </dgm:ptLst>
  <dgm:cxnLst>
    <dgm:cxn modelId="{995EC52B-DAA7-4A07-99A0-97BF4240F61A}" type="presOf" srcId="{DAD5F113-49D0-4C69-8972-9E5663A5759D}" destId="{9D7D2421-39D5-48C8-99C1-A2E30CDF59EF}" srcOrd="0" destOrd="0" presId="urn:microsoft.com/office/officeart/2009/3/layout/PlusandMinus"/>
    <dgm:cxn modelId="{16F5753B-2DE0-4030-8170-918E4CC3EE17}" type="presOf" srcId="{893B1EB7-9107-4BCD-B2F4-DBF130DD0136}" destId="{1BF4F60E-D731-496E-A0A0-45DF98B13044}" srcOrd="0" destOrd="0" presId="urn:microsoft.com/office/officeart/2009/3/layout/PlusandMinus"/>
    <dgm:cxn modelId="{8E9F64DB-8E97-42F4-A12B-A164964FCCD5}" srcId="{893B1EB7-9107-4BCD-B2F4-DBF130DD0136}" destId="{DAD5F113-49D0-4C69-8972-9E5663A5759D}" srcOrd="0" destOrd="0" parTransId="{38F53ED6-CF72-4AA9-A221-A0811BF0035C}" sibTransId="{9EC9A7AC-38BC-43BB-A9F6-A607A2B2D6FA}"/>
    <dgm:cxn modelId="{982A41C1-7BDD-43AD-8883-8C754DB6247D}" srcId="{893B1EB7-9107-4BCD-B2F4-DBF130DD0136}" destId="{5F52B88C-7FF6-49B6-B131-4BE61FB80C93}" srcOrd="1" destOrd="0" parTransId="{9F6AE895-A02A-4669-8BB0-206109172E8A}" sibTransId="{68ACB7BA-F83B-40B8-8309-97AD55F2790C}"/>
    <dgm:cxn modelId="{3663C228-94BD-4891-B6ED-3B8575C34259}" type="presOf" srcId="{5F52B88C-7FF6-49B6-B131-4BE61FB80C93}" destId="{0CBC7252-83DD-46AB-8463-5B256FEF83EF}" srcOrd="0" destOrd="0" presId="urn:microsoft.com/office/officeart/2009/3/layout/PlusandMinus"/>
    <dgm:cxn modelId="{57E5314F-A2F9-4950-82EB-F1FC297E0C4A}" srcId="{893B1EB7-9107-4BCD-B2F4-DBF130DD0136}" destId="{AA96463B-0005-456F-B839-39C7D0CB9B7F}" srcOrd="2" destOrd="0" parTransId="{AEA66BDE-D038-46D8-A08E-DA37DC0501DF}" sibTransId="{6CE88BAF-EAC5-4FAE-9ACC-12368B0BCA68}"/>
    <dgm:cxn modelId="{3419D0A9-952E-44DE-9A3F-2EDA7ED7083A}" type="presParOf" srcId="{1BF4F60E-D731-496E-A0A0-45DF98B13044}" destId="{27A5562C-ABBF-43D9-B96C-DFD346EFBCA9}" srcOrd="0" destOrd="0" presId="urn:microsoft.com/office/officeart/2009/3/layout/PlusandMinus"/>
    <dgm:cxn modelId="{3975F17D-D030-4905-8AD5-855A38BDF0A5}" type="presParOf" srcId="{1BF4F60E-D731-496E-A0A0-45DF98B13044}" destId="{9D7D2421-39D5-48C8-99C1-A2E30CDF59EF}" srcOrd="1" destOrd="0" presId="urn:microsoft.com/office/officeart/2009/3/layout/PlusandMinus"/>
    <dgm:cxn modelId="{C8EB7DFC-F907-4C74-B838-7D866C1AB06E}" type="presParOf" srcId="{1BF4F60E-D731-496E-A0A0-45DF98B13044}" destId="{0CBC7252-83DD-46AB-8463-5B256FEF83EF}" srcOrd="2" destOrd="0" presId="urn:microsoft.com/office/officeart/2009/3/layout/PlusandMinus"/>
    <dgm:cxn modelId="{BDDDE3A0-00A7-4F74-8E61-98FA7A52C46B}" type="presParOf" srcId="{1BF4F60E-D731-496E-A0A0-45DF98B13044}" destId="{2730F378-74B2-4231-8730-F061C00303A3}" srcOrd="3" destOrd="0" presId="urn:microsoft.com/office/officeart/2009/3/layout/PlusandMinus"/>
    <dgm:cxn modelId="{76A74AE2-37E9-4119-9E73-0C85F85D7934}" type="presParOf" srcId="{1BF4F60E-D731-496E-A0A0-45DF98B13044}" destId="{7802CE7F-7668-4C86-8AE1-62022D8E90C5}" srcOrd="4" destOrd="0" presId="urn:microsoft.com/office/officeart/2009/3/layout/PlusandMinus"/>
    <dgm:cxn modelId="{70CEBDD8-AEF9-4C29-BD2A-0C0491D2B562}" type="presParOf" srcId="{1BF4F60E-D731-496E-A0A0-45DF98B13044}" destId="{E42B03A5-8F05-490F-AE62-0F05C6F1DA15}"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3B1EB7-9107-4BCD-B2F4-DBF130DD0136}" type="doc">
      <dgm:prSet loTypeId="urn:microsoft.com/office/officeart/2009/3/layout/PlusandMinus" loCatId="relationship" qsTypeId="urn:microsoft.com/office/officeart/2005/8/quickstyle/simple1" qsCatId="simple" csTypeId="urn:microsoft.com/office/officeart/2005/8/colors/accent4_2" csCatId="accent4" phldr="1"/>
      <dgm:spPr/>
      <dgm:t>
        <a:bodyPr/>
        <a:lstStyle/>
        <a:p>
          <a:endParaRPr lang="en-US"/>
        </a:p>
      </dgm:t>
    </dgm:pt>
    <dgm:pt modelId="{DAD5F113-49D0-4C69-8972-9E5663A5759D}">
      <dgm:prSet phldrT="[Text]"/>
      <dgm:spPr/>
      <dgm:t>
        <a:bodyPr/>
        <a:lstStyle/>
        <a:p>
          <a:endParaRPr lang="en-US" dirty="0" smtClean="0">
            <a:latin typeface="Centaur" pitchFamily="18" charset="0"/>
          </a:endParaRPr>
        </a:p>
        <a:p>
          <a:endParaRPr lang="en-US" dirty="0" smtClean="0">
            <a:latin typeface="Centaur" pitchFamily="18" charset="0"/>
          </a:endParaRPr>
        </a:p>
        <a:p>
          <a:endParaRPr lang="en-US" dirty="0">
            <a:latin typeface="Centaur" pitchFamily="18" charset="0"/>
          </a:endParaRPr>
        </a:p>
      </dgm:t>
    </dgm:pt>
    <dgm:pt modelId="{38F53ED6-CF72-4AA9-A221-A0811BF0035C}" type="parTrans" cxnId="{8E9F64DB-8E97-42F4-A12B-A164964FCCD5}">
      <dgm:prSet/>
      <dgm:spPr/>
      <dgm:t>
        <a:bodyPr/>
        <a:lstStyle/>
        <a:p>
          <a:endParaRPr lang="en-US">
            <a:latin typeface="Centaur" pitchFamily="18" charset="0"/>
          </a:endParaRPr>
        </a:p>
      </dgm:t>
    </dgm:pt>
    <dgm:pt modelId="{9EC9A7AC-38BC-43BB-A9F6-A607A2B2D6FA}" type="sibTrans" cxnId="{8E9F64DB-8E97-42F4-A12B-A164964FCCD5}">
      <dgm:prSet/>
      <dgm:spPr/>
      <dgm:t>
        <a:bodyPr/>
        <a:lstStyle/>
        <a:p>
          <a:endParaRPr lang="en-US">
            <a:latin typeface="Centaur" pitchFamily="18" charset="0"/>
          </a:endParaRPr>
        </a:p>
      </dgm:t>
    </dgm:pt>
    <dgm:pt modelId="{1BF4F60E-D731-496E-A0A0-45DF98B13044}" type="pres">
      <dgm:prSet presAssocID="{893B1EB7-9107-4BCD-B2F4-DBF130DD0136}" presName="Name0" presStyleCnt="0">
        <dgm:presLayoutVars>
          <dgm:chMax val="2"/>
          <dgm:chPref val="2"/>
          <dgm:dir/>
          <dgm:animOne/>
          <dgm:resizeHandles val="exact"/>
        </dgm:presLayoutVars>
      </dgm:prSet>
      <dgm:spPr/>
      <dgm:t>
        <a:bodyPr/>
        <a:lstStyle/>
        <a:p>
          <a:endParaRPr lang="en-US"/>
        </a:p>
      </dgm:t>
    </dgm:pt>
    <dgm:pt modelId="{27A5562C-ABBF-43D9-B96C-DFD346EFBCA9}" type="pres">
      <dgm:prSet presAssocID="{893B1EB7-9107-4BCD-B2F4-DBF130DD0136}" presName="Background" presStyleLbl="bgImgPlace1" presStyleIdx="0" presStyleCnt="1" custScaleX="134142" custScaleY="95368"/>
      <dgm:spPr>
        <a:noFill/>
        <a:ln>
          <a:solidFill>
            <a:schemeClr val="accent2"/>
          </a:solidFill>
        </a:ln>
      </dgm:spPr>
      <dgm:t>
        <a:bodyPr/>
        <a:lstStyle/>
        <a:p>
          <a:endParaRPr lang="en-US"/>
        </a:p>
      </dgm:t>
    </dgm:pt>
    <dgm:pt modelId="{9D7D2421-39D5-48C8-99C1-A2E30CDF59EF}" type="pres">
      <dgm:prSet presAssocID="{893B1EB7-9107-4BCD-B2F4-DBF130DD0136}" presName="ParentText1" presStyleLbl="revTx" presStyleIdx="0" presStyleCnt="2" custScaleY="130331" custLinFactNeighborX="-2377" custLinFactNeighborY="10522">
        <dgm:presLayoutVars>
          <dgm:chMax val="0"/>
          <dgm:chPref val="0"/>
          <dgm:bulletEnabled val="1"/>
        </dgm:presLayoutVars>
      </dgm:prSet>
      <dgm:spPr/>
      <dgm:t>
        <a:bodyPr/>
        <a:lstStyle/>
        <a:p>
          <a:endParaRPr lang="en-US"/>
        </a:p>
      </dgm:t>
    </dgm:pt>
    <dgm:pt modelId="{0CBC7252-83DD-46AB-8463-5B256FEF83EF}" type="pres">
      <dgm:prSet presAssocID="{893B1EB7-9107-4BCD-B2F4-DBF130DD0136}" presName="ParentText2" presStyleLbl="revTx" presStyleIdx="1" presStyleCnt="2">
        <dgm:presLayoutVars>
          <dgm:chMax val="0"/>
          <dgm:chPref val="0"/>
          <dgm:bulletEnabled val="1"/>
        </dgm:presLayoutVars>
      </dgm:prSet>
      <dgm:spPr/>
      <dgm:t>
        <a:bodyPr/>
        <a:lstStyle/>
        <a:p>
          <a:endParaRPr lang="en-US"/>
        </a:p>
      </dgm:t>
    </dgm:pt>
    <dgm:pt modelId="{2730F378-74B2-4231-8730-F061C00303A3}" type="pres">
      <dgm:prSet presAssocID="{893B1EB7-9107-4BCD-B2F4-DBF130DD0136}" presName="Plus" presStyleLbl="alignNode1" presStyleIdx="0" presStyleCnt="2" custLinFactNeighborX="-70932" custLinFactNeighborY="-8787"/>
      <dgm:spPr>
        <a:solidFill>
          <a:schemeClr val="accent2"/>
        </a:solidFill>
      </dgm:spPr>
      <dgm:t>
        <a:bodyPr/>
        <a:lstStyle/>
        <a:p>
          <a:endParaRPr lang="en-US"/>
        </a:p>
      </dgm:t>
    </dgm:pt>
    <dgm:pt modelId="{7802CE7F-7668-4C86-8AE1-62022D8E90C5}" type="pres">
      <dgm:prSet presAssocID="{893B1EB7-9107-4BCD-B2F4-DBF130DD0136}" presName="Minus" presStyleLbl="alignNode1" presStyleIdx="1" presStyleCnt="2" custLinFactNeighborX="95782" custLinFactNeighborY="-2305"/>
      <dgm:spPr/>
    </dgm:pt>
    <dgm:pt modelId="{E42B03A5-8F05-490F-AE62-0F05C6F1DA15}" type="pres">
      <dgm:prSet presAssocID="{893B1EB7-9107-4BCD-B2F4-DBF130DD0136}" presName="Divider" presStyleLbl="parChTrans1D1" presStyleIdx="0" presStyleCnt="1"/>
      <dgm:spPr/>
    </dgm:pt>
  </dgm:ptLst>
  <dgm:cxnLst>
    <dgm:cxn modelId="{8E9F64DB-8E97-42F4-A12B-A164964FCCD5}" srcId="{893B1EB7-9107-4BCD-B2F4-DBF130DD0136}" destId="{DAD5F113-49D0-4C69-8972-9E5663A5759D}" srcOrd="0" destOrd="0" parTransId="{38F53ED6-CF72-4AA9-A221-A0811BF0035C}" sibTransId="{9EC9A7AC-38BC-43BB-A9F6-A607A2B2D6FA}"/>
    <dgm:cxn modelId="{C4952E06-D9FC-41C1-AE3F-1D805809B7C6}" type="presOf" srcId="{DAD5F113-49D0-4C69-8972-9E5663A5759D}" destId="{9D7D2421-39D5-48C8-99C1-A2E30CDF59EF}" srcOrd="0" destOrd="0" presId="urn:microsoft.com/office/officeart/2009/3/layout/PlusandMinus"/>
    <dgm:cxn modelId="{93FC6298-88F8-4F0E-8556-AB0A53D50BD5}" type="presOf" srcId="{893B1EB7-9107-4BCD-B2F4-DBF130DD0136}" destId="{1BF4F60E-D731-496E-A0A0-45DF98B13044}" srcOrd="0" destOrd="0" presId="urn:microsoft.com/office/officeart/2009/3/layout/PlusandMinus"/>
    <dgm:cxn modelId="{17B37D0F-EBF2-43CA-8663-B7D8372FC461}" type="presParOf" srcId="{1BF4F60E-D731-496E-A0A0-45DF98B13044}" destId="{27A5562C-ABBF-43D9-B96C-DFD346EFBCA9}" srcOrd="0" destOrd="0" presId="urn:microsoft.com/office/officeart/2009/3/layout/PlusandMinus"/>
    <dgm:cxn modelId="{27EC9723-47BC-4972-B4E6-6DDBA1FAD271}" type="presParOf" srcId="{1BF4F60E-D731-496E-A0A0-45DF98B13044}" destId="{9D7D2421-39D5-48C8-99C1-A2E30CDF59EF}" srcOrd="1" destOrd="0" presId="urn:microsoft.com/office/officeart/2009/3/layout/PlusandMinus"/>
    <dgm:cxn modelId="{DDD0F2C0-0A3D-418A-B801-336B86707B65}" type="presParOf" srcId="{1BF4F60E-D731-496E-A0A0-45DF98B13044}" destId="{0CBC7252-83DD-46AB-8463-5B256FEF83EF}" srcOrd="2" destOrd="0" presId="urn:microsoft.com/office/officeart/2009/3/layout/PlusandMinus"/>
    <dgm:cxn modelId="{D517DA93-961F-4317-AFF4-C820241DCA30}" type="presParOf" srcId="{1BF4F60E-D731-496E-A0A0-45DF98B13044}" destId="{2730F378-74B2-4231-8730-F061C00303A3}" srcOrd="3" destOrd="0" presId="urn:microsoft.com/office/officeart/2009/3/layout/PlusandMinus"/>
    <dgm:cxn modelId="{8C9BD65F-1622-41DF-AA47-C6239A119594}" type="presParOf" srcId="{1BF4F60E-D731-496E-A0A0-45DF98B13044}" destId="{7802CE7F-7668-4C86-8AE1-62022D8E90C5}" srcOrd="4" destOrd="0" presId="urn:microsoft.com/office/officeart/2009/3/layout/PlusandMinus"/>
    <dgm:cxn modelId="{2653DAE0-69B3-43C4-8803-D0FE09388CA8}" type="presParOf" srcId="{1BF4F60E-D731-496E-A0A0-45DF98B13044}" destId="{E42B03A5-8F05-490F-AE62-0F05C6F1DA15}" srcOrd="5" destOrd="0" presId="urn:microsoft.com/office/officeart/2009/3/layout/PlusandMinu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89105A1-1859-442E-955E-C6A41D57382E}" type="doc">
      <dgm:prSet loTypeId="urn:microsoft.com/office/officeart/2005/8/layout/process2" loCatId="process" qsTypeId="urn:microsoft.com/office/officeart/2005/8/quickstyle/simple1" qsCatId="simple" csTypeId="urn:microsoft.com/office/officeart/2005/8/colors/accent4_1" csCatId="accent4" phldr="1"/>
      <dgm:spPr/>
      <dgm:t>
        <a:bodyPr/>
        <a:lstStyle/>
        <a:p>
          <a:endParaRPr lang="en-US"/>
        </a:p>
      </dgm:t>
    </dgm:pt>
    <dgm:pt modelId="{5E39E57D-7DA0-49C2-AD96-21509B4B5BDD}">
      <dgm:prSet/>
      <dgm:spPr/>
      <dgm:t>
        <a:bodyPr/>
        <a:lstStyle/>
        <a:p>
          <a:pPr rtl="0"/>
          <a:endParaRPr lang="en-US" dirty="0"/>
        </a:p>
      </dgm:t>
    </dgm:pt>
    <dgm:pt modelId="{E26CECFF-05BD-4CC4-8C9A-D037CCD4D8B0}" type="parTrans" cxnId="{AA0ABFB3-0078-4780-850D-5E7A3BE98E03}">
      <dgm:prSet/>
      <dgm:spPr/>
      <dgm:t>
        <a:bodyPr/>
        <a:lstStyle/>
        <a:p>
          <a:endParaRPr lang="en-US"/>
        </a:p>
      </dgm:t>
    </dgm:pt>
    <dgm:pt modelId="{E2BA69E7-176F-4063-8CCD-AEC787E857E6}" type="sibTrans" cxnId="{AA0ABFB3-0078-4780-850D-5E7A3BE98E03}">
      <dgm:prSet/>
      <dgm:spPr/>
      <dgm:t>
        <a:bodyPr/>
        <a:lstStyle/>
        <a:p>
          <a:endParaRPr lang="en-US"/>
        </a:p>
      </dgm:t>
    </dgm:pt>
    <dgm:pt modelId="{91D54CC9-A08C-4C20-8263-69971E6811F0}">
      <dgm:prSet/>
      <dgm:spPr/>
      <dgm:t>
        <a:bodyPr/>
        <a:lstStyle/>
        <a:p>
          <a:pPr rtl="0"/>
          <a:endParaRPr lang="en-US" dirty="0"/>
        </a:p>
      </dgm:t>
    </dgm:pt>
    <dgm:pt modelId="{CBF9E010-797C-40BC-B9F5-7598289C5148}" type="parTrans" cxnId="{BA8EAC4B-847B-486A-BEF8-73A3E67CA0DE}">
      <dgm:prSet/>
      <dgm:spPr/>
      <dgm:t>
        <a:bodyPr/>
        <a:lstStyle/>
        <a:p>
          <a:endParaRPr lang="en-US"/>
        </a:p>
      </dgm:t>
    </dgm:pt>
    <dgm:pt modelId="{19948D1C-2F87-4346-9B04-C3562401B339}" type="sibTrans" cxnId="{BA8EAC4B-847B-486A-BEF8-73A3E67CA0DE}">
      <dgm:prSet/>
      <dgm:spPr/>
      <dgm:t>
        <a:bodyPr/>
        <a:lstStyle/>
        <a:p>
          <a:endParaRPr lang="en-US"/>
        </a:p>
      </dgm:t>
    </dgm:pt>
    <dgm:pt modelId="{96D6EB72-31A6-478A-944F-0B76E8BD382A}" type="pres">
      <dgm:prSet presAssocID="{589105A1-1859-442E-955E-C6A41D57382E}" presName="linearFlow" presStyleCnt="0">
        <dgm:presLayoutVars>
          <dgm:resizeHandles val="exact"/>
        </dgm:presLayoutVars>
      </dgm:prSet>
      <dgm:spPr/>
      <dgm:t>
        <a:bodyPr/>
        <a:lstStyle/>
        <a:p>
          <a:endParaRPr lang="en-US"/>
        </a:p>
      </dgm:t>
    </dgm:pt>
    <dgm:pt modelId="{5BAD7F62-294C-4301-B8A3-6DF6D9417E97}" type="pres">
      <dgm:prSet presAssocID="{5E39E57D-7DA0-49C2-AD96-21509B4B5BDD}" presName="node" presStyleLbl="node1" presStyleIdx="0" presStyleCnt="2" custScaleX="416667" custScaleY="100000">
        <dgm:presLayoutVars>
          <dgm:bulletEnabled val="1"/>
        </dgm:presLayoutVars>
      </dgm:prSet>
      <dgm:spPr/>
      <dgm:t>
        <a:bodyPr/>
        <a:lstStyle/>
        <a:p>
          <a:endParaRPr lang="en-US"/>
        </a:p>
      </dgm:t>
    </dgm:pt>
    <dgm:pt modelId="{47EE2EA7-82E9-4147-9A4C-8B127F653295}" type="pres">
      <dgm:prSet presAssocID="{E2BA69E7-176F-4063-8CCD-AEC787E857E6}" presName="sibTrans" presStyleLbl="sibTrans2D1" presStyleIdx="0" presStyleCnt="1"/>
      <dgm:spPr/>
      <dgm:t>
        <a:bodyPr/>
        <a:lstStyle/>
        <a:p>
          <a:endParaRPr lang="en-US"/>
        </a:p>
      </dgm:t>
    </dgm:pt>
    <dgm:pt modelId="{9D103D45-78BE-42CF-8B0C-C778BF4921B6}" type="pres">
      <dgm:prSet presAssocID="{E2BA69E7-176F-4063-8CCD-AEC787E857E6}" presName="connectorText" presStyleLbl="sibTrans2D1" presStyleIdx="0" presStyleCnt="1"/>
      <dgm:spPr/>
      <dgm:t>
        <a:bodyPr/>
        <a:lstStyle/>
        <a:p>
          <a:endParaRPr lang="en-US"/>
        </a:p>
      </dgm:t>
    </dgm:pt>
    <dgm:pt modelId="{61F55B8D-57F1-4EC0-B436-F4AFD51605CD}" type="pres">
      <dgm:prSet presAssocID="{91D54CC9-A08C-4C20-8263-69971E6811F0}" presName="node" presStyleLbl="node1" presStyleIdx="1" presStyleCnt="2" custScaleX="416667" custScaleY="100000" custLinFactNeighborX="0" custLinFactNeighborY="-2247">
        <dgm:presLayoutVars>
          <dgm:bulletEnabled val="1"/>
        </dgm:presLayoutVars>
      </dgm:prSet>
      <dgm:spPr/>
      <dgm:t>
        <a:bodyPr/>
        <a:lstStyle/>
        <a:p>
          <a:endParaRPr lang="en-US"/>
        </a:p>
      </dgm:t>
    </dgm:pt>
  </dgm:ptLst>
  <dgm:cxnLst>
    <dgm:cxn modelId="{C725981F-0A6C-4F67-B56B-C2E143B71541}" type="presOf" srcId="{589105A1-1859-442E-955E-C6A41D57382E}" destId="{96D6EB72-31A6-478A-944F-0B76E8BD382A}" srcOrd="0" destOrd="0" presId="urn:microsoft.com/office/officeart/2005/8/layout/process2"/>
    <dgm:cxn modelId="{0525A3A9-1C2D-4D3C-AE7B-45B219B9BF16}" type="presOf" srcId="{E2BA69E7-176F-4063-8CCD-AEC787E857E6}" destId="{9D103D45-78BE-42CF-8B0C-C778BF4921B6}" srcOrd="1" destOrd="0" presId="urn:microsoft.com/office/officeart/2005/8/layout/process2"/>
    <dgm:cxn modelId="{DD22D9A8-4631-4598-A84F-C42F9E1B1181}" type="presOf" srcId="{E2BA69E7-176F-4063-8CCD-AEC787E857E6}" destId="{47EE2EA7-82E9-4147-9A4C-8B127F653295}" srcOrd="0" destOrd="0" presId="urn:microsoft.com/office/officeart/2005/8/layout/process2"/>
    <dgm:cxn modelId="{AA0ABFB3-0078-4780-850D-5E7A3BE98E03}" srcId="{589105A1-1859-442E-955E-C6A41D57382E}" destId="{5E39E57D-7DA0-49C2-AD96-21509B4B5BDD}" srcOrd="0" destOrd="0" parTransId="{E26CECFF-05BD-4CC4-8C9A-D037CCD4D8B0}" sibTransId="{E2BA69E7-176F-4063-8CCD-AEC787E857E6}"/>
    <dgm:cxn modelId="{601E01FC-72A5-426B-B9B5-A35C28F1FB6D}" type="presOf" srcId="{5E39E57D-7DA0-49C2-AD96-21509B4B5BDD}" destId="{5BAD7F62-294C-4301-B8A3-6DF6D9417E97}" srcOrd="0" destOrd="0" presId="urn:microsoft.com/office/officeart/2005/8/layout/process2"/>
    <dgm:cxn modelId="{BA8EAC4B-847B-486A-BEF8-73A3E67CA0DE}" srcId="{589105A1-1859-442E-955E-C6A41D57382E}" destId="{91D54CC9-A08C-4C20-8263-69971E6811F0}" srcOrd="1" destOrd="0" parTransId="{CBF9E010-797C-40BC-B9F5-7598289C5148}" sibTransId="{19948D1C-2F87-4346-9B04-C3562401B339}"/>
    <dgm:cxn modelId="{A17670B3-54A2-488D-A369-1C880D39F1E4}" type="presOf" srcId="{91D54CC9-A08C-4C20-8263-69971E6811F0}" destId="{61F55B8D-57F1-4EC0-B436-F4AFD51605CD}" srcOrd="0" destOrd="0" presId="urn:microsoft.com/office/officeart/2005/8/layout/process2"/>
    <dgm:cxn modelId="{AC3E2756-B477-4A1A-87C4-53E7DE2D6629}" type="presParOf" srcId="{96D6EB72-31A6-478A-944F-0B76E8BD382A}" destId="{5BAD7F62-294C-4301-B8A3-6DF6D9417E97}" srcOrd="0" destOrd="0" presId="urn:microsoft.com/office/officeart/2005/8/layout/process2"/>
    <dgm:cxn modelId="{668E5A4B-5148-445E-84CD-E1F007646E3B}" type="presParOf" srcId="{96D6EB72-31A6-478A-944F-0B76E8BD382A}" destId="{47EE2EA7-82E9-4147-9A4C-8B127F653295}" srcOrd="1" destOrd="0" presId="urn:microsoft.com/office/officeart/2005/8/layout/process2"/>
    <dgm:cxn modelId="{27FE537D-A7A6-4C3E-81D9-79CF44ADCCBE}" type="presParOf" srcId="{47EE2EA7-82E9-4147-9A4C-8B127F653295}" destId="{9D103D45-78BE-42CF-8B0C-C778BF4921B6}" srcOrd="0" destOrd="0" presId="urn:microsoft.com/office/officeart/2005/8/layout/process2"/>
    <dgm:cxn modelId="{A551F0E4-9772-4F66-AE43-D3A3F6E22589}" type="presParOf" srcId="{96D6EB72-31A6-478A-944F-0B76E8BD382A}" destId="{61F55B8D-57F1-4EC0-B436-F4AFD51605CD}"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96CF018-63F8-4E3A-9220-D9FEAD94C768}" type="doc">
      <dgm:prSet loTypeId="urn:microsoft.com/office/officeart/2011/layout/CircleProcess" loCatId="process" qsTypeId="urn:microsoft.com/office/officeart/2005/8/quickstyle/simple1" qsCatId="simple" csTypeId="urn:microsoft.com/office/officeart/2005/8/colors/colorful1" csCatId="colorful" phldr="1"/>
      <dgm:spPr/>
      <dgm:t>
        <a:bodyPr/>
        <a:lstStyle/>
        <a:p>
          <a:endParaRPr lang="en-US"/>
        </a:p>
      </dgm:t>
    </dgm:pt>
    <dgm:pt modelId="{26139765-4203-4CBC-87B5-171C857537FC}">
      <dgm:prSet phldrT="[Text]"/>
      <dgm:spPr/>
      <dgm:t>
        <a:bodyPr/>
        <a:lstStyle/>
        <a:p>
          <a:r>
            <a:rPr lang="en-US" dirty="0" smtClean="0"/>
            <a:t>Two credit card terms will be provided</a:t>
          </a:r>
          <a:endParaRPr lang="en-US" dirty="0"/>
        </a:p>
      </dgm:t>
    </dgm:pt>
    <dgm:pt modelId="{4B63B1CB-A5E6-4C38-8F18-B3A2637B9160}" type="parTrans" cxnId="{115F954A-5947-459E-89DD-152571486935}">
      <dgm:prSet/>
      <dgm:spPr/>
      <dgm:t>
        <a:bodyPr/>
        <a:lstStyle/>
        <a:p>
          <a:endParaRPr lang="en-US"/>
        </a:p>
      </dgm:t>
    </dgm:pt>
    <dgm:pt modelId="{F1219EFB-E03A-43AC-BAE7-C6496CBD80E6}" type="sibTrans" cxnId="{115F954A-5947-459E-89DD-152571486935}">
      <dgm:prSet/>
      <dgm:spPr/>
      <dgm:t>
        <a:bodyPr/>
        <a:lstStyle/>
        <a:p>
          <a:endParaRPr lang="en-US"/>
        </a:p>
      </dgm:t>
    </dgm:pt>
    <dgm:pt modelId="{53699D97-E1F9-4E7C-B0B0-34852CCDCBDC}">
      <dgm:prSet phldrT="[Text]"/>
      <dgm:spPr/>
      <dgm:t>
        <a:bodyPr/>
        <a:lstStyle/>
        <a:p>
          <a:r>
            <a:rPr lang="en-US" dirty="0" smtClean="0"/>
            <a:t>Identify which term is true on your credit card offer</a:t>
          </a:r>
          <a:endParaRPr lang="en-US" dirty="0"/>
        </a:p>
      </dgm:t>
    </dgm:pt>
    <dgm:pt modelId="{69E3B1FB-39E8-4AC1-95B1-1A8E392CAD4C}" type="parTrans" cxnId="{146FDD96-8991-408B-916E-374CC8227ECB}">
      <dgm:prSet/>
      <dgm:spPr/>
      <dgm:t>
        <a:bodyPr/>
        <a:lstStyle/>
        <a:p>
          <a:endParaRPr lang="en-US"/>
        </a:p>
      </dgm:t>
    </dgm:pt>
    <dgm:pt modelId="{D495D632-A1BC-41A2-8112-70F2A063DF26}" type="sibTrans" cxnId="{146FDD96-8991-408B-916E-374CC8227ECB}">
      <dgm:prSet/>
      <dgm:spPr/>
      <dgm:t>
        <a:bodyPr/>
        <a:lstStyle/>
        <a:p>
          <a:endParaRPr lang="en-US"/>
        </a:p>
      </dgm:t>
    </dgm:pt>
    <dgm:pt modelId="{03ADC766-C494-4293-9C41-2A61D17ABFDF}">
      <dgm:prSet phldrT="[Text]"/>
      <dgm:spPr/>
      <dgm:t>
        <a:bodyPr/>
        <a:lstStyle/>
        <a:p>
          <a:r>
            <a:rPr lang="en-US" dirty="0" smtClean="0"/>
            <a:t>Move to the correct side of the room indicated by the arrow</a:t>
          </a:r>
          <a:endParaRPr lang="en-US" dirty="0"/>
        </a:p>
      </dgm:t>
    </dgm:pt>
    <dgm:pt modelId="{884AD749-17B8-4CE9-91DB-3BA858B71C14}" type="parTrans" cxnId="{22A7CD5D-4463-4ADE-B371-3981CBDB07D1}">
      <dgm:prSet/>
      <dgm:spPr/>
      <dgm:t>
        <a:bodyPr/>
        <a:lstStyle/>
        <a:p>
          <a:endParaRPr lang="en-US"/>
        </a:p>
      </dgm:t>
    </dgm:pt>
    <dgm:pt modelId="{82AEA003-ABC3-4FEA-8052-4F9508F7CA00}" type="sibTrans" cxnId="{22A7CD5D-4463-4ADE-B371-3981CBDB07D1}">
      <dgm:prSet/>
      <dgm:spPr/>
      <dgm:t>
        <a:bodyPr/>
        <a:lstStyle/>
        <a:p>
          <a:endParaRPr lang="en-US"/>
        </a:p>
      </dgm:t>
    </dgm:pt>
    <dgm:pt modelId="{C660E625-441A-45CB-888B-3BBD56550E32}" type="pres">
      <dgm:prSet presAssocID="{D96CF018-63F8-4E3A-9220-D9FEAD94C768}" presName="Name0" presStyleCnt="0">
        <dgm:presLayoutVars>
          <dgm:chMax val="11"/>
          <dgm:chPref val="11"/>
          <dgm:dir/>
          <dgm:resizeHandles/>
        </dgm:presLayoutVars>
      </dgm:prSet>
      <dgm:spPr/>
      <dgm:t>
        <a:bodyPr/>
        <a:lstStyle/>
        <a:p>
          <a:endParaRPr lang="en-US"/>
        </a:p>
      </dgm:t>
    </dgm:pt>
    <dgm:pt modelId="{35F19322-E19B-4A95-B037-9C1D20344EAD}" type="pres">
      <dgm:prSet presAssocID="{03ADC766-C494-4293-9C41-2A61D17ABFDF}" presName="Accent3" presStyleCnt="0"/>
      <dgm:spPr/>
    </dgm:pt>
    <dgm:pt modelId="{17BC823F-AFBB-48DC-9272-38700EF5D4F8}" type="pres">
      <dgm:prSet presAssocID="{03ADC766-C494-4293-9C41-2A61D17ABFDF}" presName="Accent" presStyleLbl="node1" presStyleIdx="0" presStyleCnt="3"/>
      <dgm:spPr/>
    </dgm:pt>
    <dgm:pt modelId="{B33FAD49-E6A9-448D-9784-87F547F245A6}" type="pres">
      <dgm:prSet presAssocID="{03ADC766-C494-4293-9C41-2A61D17ABFDF}" presName="ParentBackground3" presStyleCnt="0"/>
      <dgm:spPr/>
    </dgm:pt>
    <dgm:pt modelId="{3D2794AB-6A4A-4C14-B5FC-7E6DEFAD64AA}" type="pres">
      <dgm:prSet presAssocID="{03ADC766-C494-4293-9C41-2A61D17ABFDF}" presName="ParentBackground" presStyleLbl="fgAcc1" presStyleIdx="0" presStyleCnt="3"/>
      <dgm:spPr/>
      <dgm:t>
        <a:bodyPr/>
        <a:lstStyle/>
        <a:p>
          <a:endParaRPr lang="en-US"/>
        </a:p>
      </dgm:t>
    </dgm:pt>
    <dgm:pt modelId="{770509E3-8A94-4BD4-B9B3-262ABDA5B1C0}" type="pres">
      <dgm:prSet presAssocID="{03ADC766-C494-4293-9C41-2A61D17ABFDF}" presName="Parent3" presStyleLbl="revTx" presStyleIdx="0" presStyleCnt="0">
        <dgm:presLayoutVars>
          <dgm:chMax val="1"/>
          <dgm:chPref val="1"/>
          <dgm:bulletEnabled val="1"/>
        </dgm:presLayoutVars>
      </dgm:prSet>
      <dgm:spPr/>
      <dgm:t>
        <a:bodyPr/>
        <a:lstStyle/>
        <a:p>
          <a:endParaRPr lang="en-US"/>
        </a:p>
      </dgm:t>
    </dgm:pt>
    <dgm:pt modelId="{85851DDE-6707-42A4-A24A-ADD657B37F0B}" type="pres">
      <dgm:prSet presAssocID="{53699D97-E1F9-4E7C-B0B0-34852CCDCBDC}" presName="Accent2" presStyleCnt="0"/>
      <dgm:spPr/>
    </dgm:pt>
    <dgm:pt modelId="{B004D004-6505-4AA4-B2DF-40E98A78AE58}" type="pres">
      <dgm:prSet presAssocID="{53699D97-E1F9-4E7C-B0B0-34852CCDCBDC}" presName="Accent" presStyleLbl="node1" presStyleIdx="1" presStyleCnt="3"/>
      <dgm:spPr/>
    </dgm:pt>
    <dgm:pt modelId="{DF753DA5-87F6-4690-AFF8-5EA2E53BBB55}" type="pres">
      <dgm:prSet presAssocID="{53699D97-E1F9-4E7C-B0B0-34852CCDCBDC}" presName="ParentBackground2" presStyleCnt="0"/>
      <dgm:spPr/>
    </dgm:pt>
    <dgm:pt modelId="{29AE0815-BC75-43D5-B78C-62D0EA366DE3}" type="pres">
      <dgm:prSet presAssocID="{53699D97-E1F9-4E7C-B0B0-34852CCDCBDC}" presName="ParentBackground" presStyleLbl="fgAcc1" presStyleIdx="1" presStyleCnt="3"/>
      <dgm:spPr/>
      <dgm:t>
        <a:bodyPr/>
        <a:lstStyle/>
        <a:p>
          <a:endParaRPr lang="en-US"/>
        </a:p>
      </dgm:t>
    </dgm:pt>
    <dgm:pt modelId="{2B5E73F0-E766-4BCA-9AA9-49BA6E47D877}" type="pres">
      <dgm:prSet presAssocID="{53699D97-E1F9-4E7C-B0B0-34852CCDCBDC}" presName="Parent2" presStyleLbl="revTx" presStyleIdx="0" presStyleCnt="0">
        <dgm:presLayoutVars>
          <dgm:chMax val="1"/>
          <dgm:chPref val="1"/>
          <dgm:bulletEnabled val="1"/>
        </dgm:presLayoutVars>
      </dgm:prSet>
      <dgm:spPr/>
      <dgm:t>
        <a:bodyPr/>
        <a:lstStyle/>
        <a:p>
          <a:endParaRPr lang="en-US"/>
        </a:p>
      </dgm:t>
    </dgm:pt>
    <dgm:pt modelId="{18FA2D5C-7F9C-4B5B-ADC1-6996E9EB8885}" type="pres">
      <dgm:prSet presAssocID="{26139765-4203-4CBC-87B5-171C857537FC}" presName="Accent1" presStyleCnt="0"/>
      <dgm:spPr/>
    </dgm:pt>
    <dgm:pt modelId="{67B993A2-A495-4F22-BE22-445426EF4D34}" type="pres">
      <dgm:prSet presAssocID="{26139765-4203-4CBC-87B5-171C857537FC}" presName="Accent" presStyleLbl="node1" presStyleIdx="2" presStyleCnt="3"/>
      <dgm:spPr/>
    </dgm:pt>
    <dgm:pt modelId="{08668F8F-396E-4923-9E1B-64CEBF36795E}" type="pres">
      <dgm:prSet presAssocID="{26139765-4203-4CBC-87B5-171C857537FC}" presName="ParentBackground1" presStyleCnt="0"/>
      <dgm:spPr/>
    </dgm:pt>
    <dgm:pt modelId="{D7234A95-0AEB-41E9-BFDE-A4C47D010DBB}" type="pres">
      <dgm:prSet presAssocID="{26139765-4203-4CBC-87B5-171C857537FC}" presName="ParentBackground" presStyleLbl="fgAcc1" presStyleIdx="2" presStyleCnt="3"/>
      <dgm:spPr/>
      <dgm:t>
        <a:bodyPr/>
        <a:lstStyle/>
        <a:p>
          <a:endParaRPr lang="en-US"/>
        </a:p>
      </dgm:t>
    </dgm:pt>
    <dgm:pt modelId="{F7277D2F-D9EE-4DB2-98D6-ADC576832DD0}" type="pres">
      <dgm:prSet presAssocID="{26139765-4203-4CBC-87B5-171C857537FC}" presName="Parent1" presStyleLbl="revTx" presStyleIdx="0" presStyleCnt="0">
        <dgm:presLayoutVars>
          <dgm:chMax val="1"/>
          <dgm:chPref val="1"/>
          <dgm:bulletEnabled val="1"/>
        </dgm:presLayoutVars>
      </dgm:prSet>
      <dgm:spPr/>
      <dgm:t>
        <a:bodyPr/>
        <a:lstStyle/>
        <a:p>
          <a:endParaRPr lang="en-US"/>
        </a:p>
      </dgm:t>
    </dgm:pt>
  </dgm:ptLst>
  <dgm:cxnLst>
    <dgm:cxn modelId="{14BE6F65-8265-452A-9920-80E2C421E3B0}" type="presOf" srcId="{03ADC766-C494-4293-9C41-2A61D17ABFDF}" destId="{3D2794AB-6A4A-4C14-B5FC-7E6DEFAD64AA}" srcOrd="0" destOrd="0" presId="urn:microsoft.com/office/officeart/2011/layout/CircleProcess"/>
    <dgm:cxn modelId="{4C36AF6E-78C5-4E25-8417-101D49510777}" type="presOf" srcId="{D96CF018-63F8-4E3A-9220-D9FEAD94C768}" destId="{C660E625-441A-45CB-888B-3BBD56550E32}" srcOrd="0" destOrd="0" presId="urn:microsoft.com/office/officeart/2011/layout/CircleProcess"/>
    <dgm:cxn modelId="{C56AD80B-5F57-4357-958D-CC02DB9FACFE}" type="presOf" srcId="{03ADC766-C494-4293-9C41-2A61D17ABFDF}" destId="{770509E3-8A94-4BD4-B9B3-262ABDA5B1C0}" srcOrd="1" destOrd="0" presId="urn:microsoft.com/office/officeart/2011/layout/CircleProcess"/>
    <dgm:cxn modelId="{115F954A-5947-459E-89DD-152571486935}" srcId="{D96CF018-63F8-4E3A-9220-D9FEAD94C768}" destId="{26139765-4203-4CBC-87B5-171C857537FC}" srcOrd="0" destOrd="0" parTransId="{4B63B1CB-A5E6-4C38-8F18-B3A2637B9160}" sibTransId="{F1219EFB-E03A-43AC-BAE7-C6496CBD80E6}"/>
    <dgm:cxn modelId="{3AD5727A-2ED8-4923-92B2-7322B9217EFE}" type="presOf" srcId="{26139765-4203-4CBC-87B5-171C857537FC}" destId="{D7234A95-0AEB-41E9-BFDE-A4C47D010DBB}" srcOrd="0" destOrd="0" presId="urn:microsoft.com/office/officeart/2011/layout/CircleProcess"/>
    <dgm:cxn modelId="{A6AAE186-CBAB-4BFB-A4DA-4C15482B9D9C}" type="presOf" srcId="{53699D97-E1F9-4E7C-B0B0-34852CCDCBDC}" destId="{29AE0815-BC75-43D5-B78C-62D0EA366DE3}" srcOrd="0" destOrd="0" presId="urn:microsoft.com/office/officeart/2011/layout/CircleProcess"/>
    <dgm:cxn modelId="{548F50F9-CB20-413A-921F-7A2F33F97AD2}" type="presOf" srcId="{53699D97-E1F9-4E7C-B0B0-34852CCDCBDC}" destId="{2B5E73F0-E766-4BCA-9AA9-49BA6E47D877}" srcOrd="1" destOrd="0" presId="urn:microsoft.com/office/officeart/2011/layout/CircleProcess"/>
    <dgm:cxn modelId="{146FDD96-8991-408B-916E-374CC8227ECB}" srcId="{D96CF018-63F8-4E3A-9220-D9FEAD94C768}" destId="{53699D97-E1F9-4E7C-B0B0-34852CCDCBDC}" srcOrd="1" destOrd="0" parTransId="{69E3B1FB-39E8-4AC1-95B1-1A8E392CAD4C}" sibTransId="{D495D632-A1BC-41A2-8112-70F2A063DF26}"/>
    <dgm:cxn modelId="{22A7CD5D-4463-4ADE-B371-3981CBDB07D1}" srcId="{D96CF018-63F8-4E3A-9220-D9FEAD94C768}" destId="{03ADC766-C494-4293-9C41-2A61D17ABFDF}" srcOrd="2" destOrd="0" parTransId="{884AD749-17B8-4CE9-91DB-3BA858B71C14}" sibTransId="{82AEA003-ABC3-4FEA-8052-4F9508F7CA00}"/>
    <dgm:cxn modelId="{4D39C503-B564-48A8-8BF9-7B866E1F26F9}" type="presOf" srcId="{26139765-4203-4CBC-87B5-171C857537FC}" destId="{F7277D2F-D9EE-4DB2-98D6-ADC576832DD0}" srcOrd="1" destOrd="0" presId="urn:microsoft.com/office/officeart/2011/layout/CircleProcess"/>
    <dgm:cxn modelId="{18C5F8D4-D8BD-4DBD-81ED-0E051B941B75}" type="presParOf" srcId="{C660E625-441A-45CB-888B-3BBD56550E32}" destId="{35F19322-E19B-4A95-B037-9C1D20344EAD}" srcOrd="0" destOrd="0" presId="urn:microsoft.com/office/officeart/2011/layout/CircleProcess"/>
    <dgm:cxn modelId="{024DB40B-D5D7-49FF-8653-78B45D49200A}" type="presParOf" srcId="{35F19322-E19B-4A95-B037-9C1D20344EAD}" destId="{17BC823F-AFBB-48DC-9272-38700EF5D4F8}" srcOrd="0" destOrd="0" presId="urn:microsoft.com/office/officeart/2011/layout/CircleProcess"/>
    <dgm:cxn modelId="{1D944690-BBF7-482D-BDED-2B2202733328}" type="presParOf" srcId="{C660E625-441A-45CB-888B-3BBD56550E32}" destId="{B33FAD49-E6A9-448D-9784-87F547F245A6}" srcOrd="1" destOrd="0" presId="urn:microsoft.com/office/officeart/2011/layout/CircleProcess"/>
    <dgm:cxn modelId="{FBCC5FC6-604B-49FB-9398-103F86F8CC84}" type="presParOf" srcId="{B33FAD49-E6A9-448D-9784-87F547F245A6}" destId="{3D2794AB-6A4A-4C14-B5FC-7E6DEFAD64AA}" srcOrd="0" destOrd="0" presId="urn:microsoft.com/office/officeart/2011/layout/CircleProcess"/>
    <dgm:cxn modelId="{5A7B2D9C-A059-494F-BF1A-AE79C74C4C54}" type="presParOf" srcId="{C660E625-441A-45CB-888B-3BBD56550E32}" destId="{770509E3-8A94-4BD4-B9B3-262ABDA5B1C0}" srcOrd="2" destOrd="0" presId="urn:microsoft.com/office/officeart/2011/layout/CircleProcess"/>
    <dgm:cxn modelId="{49B38007-C599-45C1-B515-AC8BA80EED9F}" type="presParOf" srcId="{C660E625-441A-45CB-888B-3BBD56550E32}" destId="{85851DDE-6707-42A4-A24A-ADD657B37F0B}" srcOrd="3" destOrd="0" presId="urn:microsoft.com/office/officeart/2011/layout/CircleProcess"/>
    <dgm:cxn modelId="{90E9C81C-E1AE-4215-BCB7-85F142827936}" type="presParOf" srcId="{85851DDE-6707-42A4-A24A-ADD657B37F0B}" destId="{B004D004-6505-4AA4-B2DF-40E98A78AE58}" srcOrd="0" destOrd="0" presId="urn:microsoft.com/office/officeart/2011/layout/CircleProcess"/>
    <dgm:cxn modelId="{334CA286-5F14-4594-BB77-B568B71CFC65}" type="presParOf" srcId="{C660E625-441A-45CB-888B-3BBD56550E32}" destId="{DF753DA5-87F6-4690-AFF8-5EA2E53BBB55}" srcOrd="4" destOrd="0" presId="urn:microsoft.com/office/officeart/2011/layout/CircleProcess"/>
    <dgm:cxn modelId="{81843F49-CCBA-4564-B79C-920789E39430}" type="presParOf" srcId="{DF753DA5-87F6-4690-AFF8-5EA2E53BBB55}" destId="{29AE0815-BC75-43D5-B78C-62D0EA366DE3}" srcOrd="0" destOrd="0" presId="urn:microsoft.com/office/officeart/2011/layout/CircleProcess"/>
    <dgm:cxn modelId="{C94E05D3-B429-4D79-B330-A6CBBEC11094}" type="presParOf" srcId="{C660E625-441A-45CB-888B-3BBD56550E32}" destId="{2B5E73F0-E766-4BCA-9AA9-49BA6E47D877}" srcOrd="5" destOrd="0" presId="urn:microsoft.com/office/officeart/2011/layout/CircleProcess"/>
    <dgm:cxn modelId="{413A746C-4408-44D9-82DD-0C62E74925F7}" type="presParOf" srcId="{C660E625-441A-45CB-888B-3BBD56550E32}" destId="{18FA2D5C-7F9C-4B5B-ADC1-6996E9EB8885}" srcOrd="6" destOrd="0" presId="urn:microsoft.com/office/officeart/2011/layout/CircleProcess"/>
    <dgm:cxn modelId="{EC7A9FCE-7581-4845-9979-3578DEB171A3}" type="presParOf" srcId="{18FA2D5C-7F9C-4B5B-ADC1-6996E9EB8885}" destId="{67B993A2-A495-4F22-BE22-445426EF4D34}" srcOrd="0" destOrd="0" presId="urn:microsoft.com/office/officeart/2011/layout/CircleProcess"/>
    <dgm:cxn modelId="{64F29B28-F307-44C6-972F-464F72E1FDB5}" type="presParOf" srcId="{C660E625-441A-45CB-888B-3BBD56550E32}" destId="{08668F8F-396E-4923-9E1B-64CEBF36795E}" srcOrd="7" destOrd="0" presId="urn:microsoft.com/office/officeart/2011/layout/CircleProcess"/>
    <dgm:cxn modelId="{7BC2D98B-EEA9-499B-B839-CB0D5C71D33B}" type="presParOf" srcId="{08668F8F-396E-4923-9E1B-64CEBF36795E}" destId="{D7234A95-0AEB-41E9-BFDE-A4C47D010DBB}" srcOrd="0" destOrd="0" presId="urn:microsoft.com/office/officeart/2011/layout/CircleProcess"/>
    <dgm:cxn modelId="{64B3F160-9479-4E9E-8DAE-488355AB33AA}" type="presParOf" srcId="{C660E625-441A-45CB-888B-3BBD56550E32}" destId="{F7277D2F-D9EE-4DB2-98D6-ADC576832DD0}" srcOrd="8"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B7826A3-D9D7-4FF8-861A-E43F6A70C430}" type="doc">
      <dgm:prSet loTypeId="urn:microsoft.com/office/officeart/2009/3/layout/IncreasingArrowsProcess" loCatId="process" qsTypeId="urn:microsoft.com/office/officeart/2005/8/quickstyle/simple2" qsCatId="simple" csTypeId="urn:microsoft.com/office/officeart/2005/8/colors/accent4_1" csCatId="accent4" phldr="1"/>
      <dgm:spPr/>
      <dgm:t>
        <a:bodyPr/>
        <a:lstStyle/>
        <a:p>
          <a:endParaRPr lang="en-US"/>
        </a:p>
      </dgm:t>
    </dgm:pt>
    <dgm:pt modelId="{20B27976-090E-4A3A-AFCB-D49A7962B22E}">
      <dgm:prSet phldrT="[Text]"/>
      <dgm:spPr/>
      <dgm:t>
        <a:bodyPr/>
        <a:lstStyle/>
        <a:p>
          <a:r>
            <a:rPr lang="en-US" b="1" dirty="0" smtClean="0">
              <a:latin typeface="Calibri" pitchFamily="34" charset="0"/>
              <a:cs typeface="Calibri" pitchFamily="34" charset="0"/>
            </a:rPr>
            <a:t>Shop around</a:t>
          </a:r>
          <a:endParaRPr lang="en-US" b="1" dirty="0">
            <a:latin typeface="Calibri" pitchFamily="34" charset="0"/>
            <a:cs typeface="Calibri" pitchFamily="34" charset="0"/>
          </a:endParaRPr>
        </a:p>
      </dgm:t>
    </dgm:pt>
    <dgm:pt modelId="{1439F020-2711-4522-8197-49DB3ADC66AE}" type="parTrans" cxnId="{44DE2F57-9E79-4AFD-8483-231C16B67114}">
      <dgm:prSet/>
      <dgm:spPr/>
      <dgm:t>
        <a:bodyPr/>
        <a:lstStyle/>
        <a:p>
          <a:endParaRPr lang="en-US">
            <a:latin typeface="Calibri" pitchFamily="34" charset="0"/>
            <a:cs typeface="Calibri" pitchFamily="34" charset="0"/>
          </a:endParaRPr>
        </a:p>
      </dgm:t>
    </dgm:pt>
    <dgm:pt modelId="{7949FC81-AF86-446B-AAAF-87E320829744}" type="sibTrans" cxnId="{44DE2F57-9E79-4AFD-8483-231C16B67114}">
      <dgm:prSet/>
      <dgm:spPr/>
      <dgm:t>
        <a:bodyPr/>
        <a:lstStyle/>
        <a:p>
          <a:endParaRPr lang="en-US">
            <a:latin typeface="Calibri" pitchFamily="34" charset="0"/>
            <a:cs typeface="Calibri" pitchFamily="34" charset="0"/>
          </a:endParaRPr>
        </a:p>
      </dgm:t>
    </dgm:pt>
    <dgm:pt modelId="{41A9BE25-F32A-4382-A879-EC110CF2FEB9}">
      <dgm:prSet phldrT="[Text]" custT="1"/>
      <dgm:spPr/>
      <dgm:t>
        <a:bodyPr/>
        <a:lstStyle/>
        <a:p>
          <a:r>
            <a:rPr lang="en-US" sz="2200" dirty="0" smtClean="0">
              <a:latin typeface="Calibri" pitchFamily="34" charset="0"/>
              <a:cs typeface="Calibri" pitchFamily="34" charset="0"/>
            </a:rPr>
            <a:t>Compare credit card offers and determine which card best fits your needs</a:t>
          </a:r>
          <a:endParaRPr lang="en-US" sz="2200" dirty="0">
            <a:latin typeface="Calibri" pitchFamily="34" charset="0"/>
            <a:cs typeface="Calibri" pitchFamily="34" charset="0"/>
          </a:endParaRPr>
        </a:p>
      </dgm:t>
    </dgm:pt>
    <dgm:pt modelId="{AB468B5E-28C3-49FB-B5E1-DA6787FA656D}" type="parTrans" cxnId="{D1E1BE58-739E-444D-8318-30CA2B1F55A7}">
      <dgm:prSet/>
      <dgm:spPr/>
      <dgm:t>
        <a:bodyPr/>
        <a:lstStyle/>
        <a:p>
          <a:endParaRPr lang="en-US">
            <a:latin typeface="Calibri" pitchFamily="34" charset="0"/>
            <a:cs typeface="Calibri" pitchFamily="34" charset="0"/>
          </a:endParaRPr>
        </a:p>
      </dgm:t>
    </dgm:pt>
    <dgm:pt modelId="{405A7FFF-E1D4-4F2D-AE0E-A8548BA1F7D7}" type="sibTrans" cxnId="{D1E1BE58-739E-444D-8318-30CA2B1F55A7}">
      <dgm:prSet/>
      <dgm:spPr/>
      <dgm:t>
        <a:bodyPr/>
        <a:lstStyle/>
        <a:p>
          <a:endParaRPr lang="en-US">
            <a:latin typeface="Calibri" pitchFamily="34" charset="0"/>
            <a:cs typeface="Calibri" pitchFamily="34" charset="0"/>
          </a:endParaRPr>
        </a:p>
      </dgm:t>
    </dgm:pt>
    <dgm:pt modelId="{26CEDD9C-C0F9-4474-811E-320331128B3A}">
      <dgm:prSet phldrT="[Text]"/>
      <dgm:spPr/>
      <dgm:t>
        <a:bodyPr/>
        <a:lstStyle/>
        <a:p>
          <a:r>
            <a:rPr lang="en-US" b="1" dirty="0" smtClean="0">
              <a:latin typeface="Calibri" pitchFamily="34" charset="0"/>
              <a:cs typeface="Calibri" pitchFamily="34" charset="0"/>
            </a:rPr>
            <a:t>Complete a credit application</a:t>
          </a:r>
          <a:endParaRPr lang="en-US" b="1" dirty="0">
            <a:latin typeface="Calibri" pitchFamily="34" charset="0"/>
            <a:cs typeface="Calibri" pitchFamily="34" charset="0"/>
          </a:endParaRPr>
        </a:p>
      </dgm:t>
    </dgm:pt>
    <dgm:pt modelId="{327B74EF-0B35-4AAD-944C-F44768C82D05}" type="parTrans" cxnId="{48435F51-05F2-4A29-95D0-E1490170E1C6}">
      <dgm:prSet/>
      <dgm:spPr/>
      <dgm:t>
        <a:bodyPr/>
        <a:lstStyle/>
        <a:p>
          <a:endParaRPr lang="en-US">
            <a:latin typeface="Calibri" pitchFamily="34" charset="0"/>
            <a:cs typeface="Calibri" pitchFamily="34" charset="0"/>
          </a:endParaRPr>
        </a:p>
      </dgm:t>
    </dgm:pt>
    <dgm:pt modelId="{D20D2B8A-1887-4D7A-86C6-E25B592D79C5}" type="sibTrans" cxnId="{48435F51-05F2-4A29-95D0-E1490170E1C6}">
      <dgm:prSet/>
      <dgm:spPr/>
      <dgm:t>
        <a:bodyPr/>
        <a:lstStyle/>
        <a:p>
          <a:endParaRPr lang="en-US">
            <a:latin typeface="Calibri" pitchFamily="34" charset="0"/>
            <a:cs typeface="Calibri" pitchFamily="34" charset="0"/>
          </a:endParaRPr>
        </a:p>
      </dgm:t>
    </dgm:pt>
    <dgm:pt modelId="{205D7796-ADFF-471D-B634-3C37043E1183}">
      <dgm:prSet phldrT="[Text]" custT="1"/>
      <dgm:spPr/>
      <dgm:t>
        <a:bodyPr/>
        <a:lstStyle/>
        <a:p>
          <a:r>
            <a:rPr lang="en-US" sz="2000" dirty="0" smtClean="0">
              <a:latin typeface="Calibri" pitchFamily="34" charset="0"/>
              <a:cs typeface="Calibri" pitchFamily="34" charset="0"/>
            </a:rPr>
            <a:t>A form requesting information about a person’s ability to repay</a:t>
          </a:r>
          <a:endParaRPr lang="en-US" sz="2000" dirty="0">
            <a:latin typeface="Calibri" pitchFamily="34" charset="0"/>
            <a:cs typeface="Calibri" pitchFamily="34" charset="0"/>
          </a:endParaRPr>
        </a:p>
      </dgm:t>
    </dgm:pt>
    <dgm:pt modelId="{FD2FF86C-4B0C-40A3-80DF-BE142B656C8E}" type="parTrans" cxnId="{AA04DB52-0438-4AFA-8B51-F8FC2AE9C545}">
      <dgm:prSet/>
      <dgm:spPr/>
      <dgm:t>
        <a:bodyPr/>
        <a:lstStyle/>
        <a:p>
          <a:endParaRPr lang="en-US">
            <a:latin typeface="Calibri" pitchFamily="34" charset="0"/>
            <a:cs typeface="Calibri" pitchFamily="34" charset="0"/>
          </a:endParaRPr>
        </a:p>
      </dgm:t>
    </dgm:pt>
    <dgm:pt modelId="{2FC49458-E801-4FE6-BC7A-9C395FC4D6DC}" type="sibTrans" cxnId="{AA04DB52-0438-4AFA-8B51-F8FC2AE9C545}">
      <dgm:prSet/>
      <dgm:spPr/>
      <dgm:t>
        <a:bodyPr/>
        <a:lstStyle/>
        <a:p>
          <a:endParaRPr lang="en-US">
            <a:latin typeface="Calibri" pitchFamily="34" charset="0"/>
            <a:cs typeface="Calibri" pitchFamily="34" charset="0"/>
          </a:endParaRPr>
        </a:p>
      </dgm:t>
    </dgm:pt>
    <dgm:pt modelId="{108BB9BD-7B31-4589-87D1-D3E7A3D527E2}">
      <dgm:prSet/>
      <dgm:spPr/>
      <dgm:t>
        <a:bodyPr/>
        <a:lstStyle/>
        <a:p>
          <a:r>
            <a:rPr lang="en-US" b="1" dirty="0" smtClean="0">
              <a:latin typeface="Calibri" pitchFamily="34" charset="0"/>
              <a:cs typeface="Calibri" pitchFamily="34" charset="0"/>
            </a:rPr>
            <a:t>Approval?</a:t>
          </a:r>
          <a:endParaRPr lang="en-US" b="1" dirty="0">
            <a:latin typeface="Calibri" pitchFamily="34" charset="0"/>
            <a:cs typeface="Calibri" pitchFamily="34" charset="0"/>
          </a:endParaRPr>
        </a:p>
      </dgm:t>
    </dgm:pt>
    <dgm:pt modelId="{62F01E8B-5660-40CB-AB46-77C091AADF2F}" type="parTrans" cxnId="{5E31D6E0-2E56-4897-8D64-A7F01B96059D}">
      <dgm:prSet/>
      <dgm:spPr/>
      <dgm:t>
        <a:bodyPr/>
        <a:lstStyle/>
        <a:p>
          <a:endParaRPr lang="en-US">
            <a:latin typeface="Calibri" pitchFamily="34" charset="0"/>
            <a:cs typeface="Calibri" pitchFamily="34" charset="0"/>
          </a:endParaRPr>
        </a:p>
      </dgm:t>
    </dgm:pt>
    <dgm:pt modelId="{4C14F4B2-276E-4422-B950-D20D7103EBB9}" type="sibTrans" cxnId="{5E31D6E0-2E56-4897-8D64-A7F01B96059D}">
      <dgm:prSet/>
      <dgm:spPr/>
      <dgm:t>
        <a:bodyPr/>
        <a:lstStyle/>
        <a:p>
          <a:endParaRPr lang="en-US">
            <a:latin typeface="Calibri" pitchFamily="34" charset="0"/>
            <a:cs typeface="Calibri" pitchFamily="34" charset="0"/>
          </a:endParaRPr>
        </a:p>
      </dgm:t>
    </dgm:pt>
    <dgm:pt modelId="{69D2FC90-1834-4958-BAC6-24B5F85C7B9F}">
      <dgm:prSet custT="1"/>
      <dgm:spPr/>
      <dgm:t>
        <a:bodyPr/>
        <a:lstStyle/>
        <a:p>
          <a:r>
            <a:rPr lang="en-US" sz="2000" dirty="0" smtClean="0">
              <a:latin typeface="Calibri" pitchFamily="34" charset="0"/>
              <a:cs typeface="Calibri" pitchFamily="34" charset="0"/>
            </a:rPr>
            <a:t>Applicant may or may not be approved (depends on creditworthiness)</a:t>
          </a:r>
        </a:p>
        <a:p>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If approved, review the final credit terms closely</a:t>
          </a:r>
          <a:endParaRPr lang="en-US" sz="2000" dirty="0">
            <a:latin typeface="Calibri" pitchFamily="34" charset="0"/>
            <a:cs typeface="Calibri" pitchFamily="34" charset="0"/>
          </a:endParaRPr>
        </a:p>
      </dgm:t>
    </dgm:pt>
    <dgm:pt modelId="{FEA9D860-B18D-4A37-A7C8-28CD614FE93A}" type="parTrans" cxnId="{B8CCEF93-2880-44A4-AEF2-E42BFE49DBBD}">
      <dgm:prSet/>
      <dgm:spPr/>
      <dgm:t>
        <a:bodyPr/>
        <a:lstStyle/>
        <a:p>
          <a:endParaRPr lang="en-US">
            <a:latin typeface="Calibri" pitchFamily="34" charset="0"/>
            <a:cs typeface="Calibri" pitchFamily="34" charset="0"/>
          </a:endParaRPr>
        </a:p>
      </dgm:t>
    </dgm:pt>
    <dgm:pt modelId="{4AF2ED0D-5AE3-48C4-BC58-F21A5F6E01B8}" type="sibTrans" cxnId="{B8CCEF93-2880-44A4-AEF2-E42BFE49DBBD}">
      <dgm:prSet/>
      <dgm:spPr/>
      <dgm:t>
        <a:bodyPr/>
        <a:lstStyle/>
        <a:p>
          <a:endParaRPr lang="en-US">
            <a:latin typeface="Calibri" pitchFamily="34" charset="0"/>
            <a:cs typeface="Calibri" pitchFamily="34" charset="0"/>
          </a:endParaRPr>
        </a:p>
      </dgm:t>
    </dgm:pt>
    <dgm:pt modelId="{1227F057-0925-4808-A69D-0FF715284E17}" type="pres">
      <dgm:prSet presAssocID="{EB7826A3-D9D7-4FF8-861A-E43F6A70C430}" presName="Name0" presStyleCnt="0">
        <dgm:presLayoutVars>
          <dgm:chMax val="5"/>
          <dgm:chPref val="5"/>
          <dgm:dir/>
          <dgm:animLvl val="lvl"/>
        </dgm:presLayoutVars>
      </dgm:prSet>
      <dgm:spPr/>
      <dgm:t>
        <a:bodyPr/>
        <a:lstStyle/>
        <a:p>
          <a:endParaRPr lang="en-US"/>
        </a:p>
      </dgm:t>
    </dgm:pt>
    <dgm:pt modelId="{D654B50A-A921-48FD-900D-338161694248}" type="pres">
      <dgm:prSet presAssocID="{20B27976-090E-4A3A-AFCB-D49A7962B22E}" presName="parentText1" presStyleLbl="node1" presStyleIdx="0" presStyleCnt="3">
        <dgm:presLayoutVars>
          <dgm:chMax/>
          <dgm:chPref val="3"/>
          <dgm:bulletEnabled val="1"/>
        </dgm:presLayoutVars>
      </dgm:prSet>
      <dgm:spPr/>
      <dgm:t>
        <a:bodyPr/>
        <a:lstStyle/>
        <a:p>
          <a:endParaRPr lang="en-US"/>
        </a:p>
      </dgm:t>
    </dgm:pt>
    <dgm:pt modelId="{363DA456-B3DC-4409-B17A-8312889DE1B6}" type="pres">
      <dgm:prSet presAssocID="{20B27976-090E-4A3A-AFCB-D49A7962B22E}" presName="childText1" presStyleLbl="solidAlignAcc1" presStyleIdx="0" presStyleCnt="3">
        <dgm:presLayoutVars>
          <dgm:chMax val="0"/>
          <dgm:chPref val="0"/>
          <dgm:bulletEnabled val="1"/>
        </dgm:presLayoutVars>
      </dgm:prSet>
      <dgm:spPr/>
      <dgm:t>
        <a:bodyPr/>
        <a:lstStyle/>
        <a:p>
          <a:endParaRPr lang="en-US"/>
        </a:p>
      </dgm:t>
    </dgm:pt>
    <dgm:pt modelId="{C95FCAE0-9F11-4952-92C8-E7B9D20AD38E}" type="pres">
      <dgm:prSet presAssocID="{26CEDD9C-C0F9-4474-811E-320331128B3A}" presName="parentText2" presStyleLbl="node1" presStyleIdx="1" presStyleCnt="3">
        <dgm:presLayoutVars>
          <dgm:chMax/>
          <dgm:chPref val="3"/>
          <dgm:bulletEnabled val="1"/>
        </dgm:presLayoutVars>
      </dgm:prSet>
      <dgm:spPr/>
      <dgm:t>
        <a:bodyPr/>
        <a:lstStyle/>
        <a:p>
          <a:endParaRPr lang="en-US"/>
        </a:p>
      </dgm:t>
    </dgm:pt>
    <dgm:pt modelId="{A6F1E997-E1DB-405D-B581-17FDF2EF5C42}" type="pres">
      <dgm:prSet presAssocID="{26CEDD9C-C0F9-4474-811E-320331128B3A}" presName="childText2" presStyleLbl="solidAlignAcc1" presStyleIdx="1" presStyleCnt="3">
        <dgm:presLayoutVars>
          <dgm:chMax val="0"/>
          <dgm:chPref val="0"/>
          <dgm:bulletEnabled val="1"/>
        </dgm:presLayoutVars>
      </dgm:prSet>
      <dgm:spPr/>
      <dgm:t>
        <a:bodyPr/>
        <a:lstStyle/>
        <a:p>
          <a:endParaRPr lang="en-US"/>
        </a:p>
      </dgm:t>
    </dgm:pt>
    <dgm:pt modelId="{B5F3BCA4-7299-4589-ABD7-C8F832A455F9}" type="pres">
      <dgm:prSet presAssocID="{108BB9BD-7B31-4589-87D1-D3E7A3D527E2}" presName="parentText3" presStyleLbl="node1" presStyleIdx="2" presStyleCnt="3">
        <dgm:presLayoutVars>
          <dgm:chMax/>
          <dgm:chPref val="3"/>
          <dgm:bulletEnabled val="1"/>
        </dgm:presLayoutVars>
      </dgm:prSet>
      <dgm:spPr/>
      <dgm:t>
        <a:bodyPr/>
        <a:lstStyle/>
        <a:p>
          <a:endParaRPr lang="en-US"/>
        </a:p>
      </dgm:t>
    </dgm:pt>
    <dgm:pt modelId="{C6170F2D-95F1-4331-AC21-DA3D48AFCDB5}" type="pres">
      <dgm:prSet presAssocID="{108BB9BD-7B31-4589-87D1-D3E7A3D527E2}" presName="childText3" presStyleLbl="solidAlignAcc1" presStyleIdx="2" presStyleCnt="3">
        <dgm:presLayoutVars>
          <dgm:chMax val="0"/>
          <dgm:chPref val="0"/>
          <dgm:bulletEnabled val="1"/>
        </dgm:presLayoutVars>
      </dgm:prSet>
      <dgm:spPr/>
      <dgm:t>
        <a:bodyPr/>
        <a:lstStyle/>
        <a:p>
          <a:endParaRPr lang="en-US"/>
        </a:p>
      </dgm:t>
    </dgm:pt>
  </dgm:ptLst>
  <dgm:cxnLst>
    <dgm:cxn modelId="{9C508A26-9775-458C-B76F-F30F5BF0255F}" type="presOf" srcId="{69D2FC90-1834-4958-BAC6-24B5F85C7B9F}" destId="{C6170F2D-95F1-4331-AC21-DA3D48AFCDB5}" srcOrd="0" destOrd="0" presId="urn:microsoft.com/office/officeart/2009/3/layout/IncreasingArrowsProcess"/>
    <dgm:cxn modelId="{4F787528-66AE-4A3B-BD23-0633801A4C15}" type="presOf" srcId="{108BB9BD-7B31-4589-87D1-D3E7A3D527E2}" destId="{B5F3BCA4-7299-4589-ABD7-C8F832A455F9}" srcOrd="0" destOrd="0" presId="urn:microsoft.com/office/officeart/2009/3/layout/IncreasingArrowsProcess"/>
    <dgm:cxn modelId="{7ABB6C0C-AD6B-40EE-B426-100F8313AB0E}" type="presOf" srcId="{EB7826A3-D9D7-4FF8-861A-E43F6A70C430}" destId="{1227F057-0925-4808-A69D-0FF715284E17}" srcOrd="0" destOrd="0" presId="urn:microsoft.com/office/officeart/2009/3/layout/IncreasingArrowsProcess"/>
    <dgm:cxn modelId="{44DE2F57-9E79-4AFD-8483-231C16B67114}" srcId="{EB7826A3-D9D7-4FF8-861A-E43F6A70C430}" destId="{20B27976-090E-4A3A-AFCB-D49A7962B22E}" srcOrd="0" destOrd="0" parTransId="{1439F020-2711-4522-8197-49DB3ADC66AE}" sibTransId="{7949FC81-AF86-446B-AAAF-87E320829744}"/>
    <dgm:cxn modelId="{D1E1BE58-739E-444D-8318-30CA2B1F55A7}" srcId="{20B27976-090E-4A3A-AFCB-D49A7962B22E}" destId="{41A9BE25-F32A-4382-A879-EC110CF2FEB9}" srcOrd="0" destOrd="0" parTransId="{AB468B5E-28C3-49FB-B5E1-DA6787FA656D}" sibTransId="{405A7FFF-E1D4-4F2D-AE0E-A8548BA1F7D7}"/>
    <dgm:cxn modelId="{72E7F4E3-5C79-4A1C-B6B8-3874E428FD4F}" type="presOf" srcId="{205D7796-ADFF-471D-B634-3C37043E1183}" destId="{A6F1E997-E1DB-405D-B581-17FDF2EF5C42}" srcOrd="0" destOrd="0" presId="urn:microsoft.com/office/officeart/2009/3/layout/IncreasingArrowsProcess"/>
    <dgm:cxn modelId="{B8CCEF93-2880-44A4-AEF2-E42BFE49DBBD}" srcId="{108BB9BD-7B31-4589-87D1-D3E7A3D527E2}" destId="{69D2FC90-1834-4958-BAC6-24B5F85C7B9F}" srcOrd="0" destOrd="0" parTransId="{FEA9D860-B18D-4A37-A7C8-28CD614FE93A}" sibTransId="{4AF2ED0D-5AE3-48C4-BC58-F21A5F6E01B8}"/>
    <dgm:cxn modelId="{8607D537-C5C3-4CFE-93C2-06233856497D}" type="presOf" srcId="{41A9BE25-F32A-4382-A879-EC110CF2FEB9}" destId="{363DA456-B3DC-4409-B17A-8312889DE1B6}" srcOrd="0" destOrd="0" presId="urn:microsoft.com/office/officeart/2009/3/layout/IncreasingArrowsProcess"/>
    <dgm:cxn modelId="{AA04DB52-0438-4AFA-8B51-F8FC2AE9C545}" srcId="{26CEDD9C-C0F9-4474-811E-320331128B3A}" destId="{205D7796-ADFF-471D-B634-3C37043E1183}" srcOrd="0" destOrd="0" parTransId="{FD2FF86C-4B0C-40A3-80DF-BE142B656C8E}" sibTransId="{2FC49458-E801-4FE6-BC7A-9C395FC4D6DC}"/>
    <dgm:cxn modelId="{48435F51-05F2-4A29-95D0-E1490170E1C6}" srcId="{EB7826A3-D9D7-4FF8-861A-E43F6A70C430}" destId="{26CEDD9C-C0F9-4474-811E-320331128B3A}" srcOrd="1" destOrd="0" parTransId="{327B74EF-0B35-4AAD-944C-F44768C82D05}" sibTransId="{D20D2B8A-1887-4D7A-86C6-E25B592D79C5}"/>
    <dgm:cxn modelId="{853D3ED1-322E-4FFE-AE34-3E8E164EB97F}" type="presOf" srcId="{20B27976-090E-4A3A-AFCB-D49A7962B22E}" destId="{D654B50A-A921-48FD-900D-338161694248}" srcOrd="0" destOrd="0" presId="urn:microsoft.com/office/officeart/2009/3/layout/IncreasingArrowsProcess"/>
    <dgm:cxn modelId="{5E31D6E0-2E56-4897-8D64-A7F01B96059D}" srcId="{EB7826A3-D9D7-4FF8-861A-E43F6A70C430}" destId="{108BB9BD-7B31-4589-87D1-D3E7A3D527E2}" srcOrd="2" destOrd="0" parTransId="{62F01E8B-5660-40CB-AB46-77C091AADF2F}" sibTransId="{4C14F4B2-276E-4422-B950-D20D7103EBB9}"/>
    <dgm:cxn modelId="{721BE7E4-B7D2-4722-B8B0-B9423A470F4A}" type="presOf" srcId="{26CEDD9C-C0F9-4474-811E-320331128B3A}" destId="{C95FCAE0-9F11-4952-92C8-E7B9D20AD38E}" srcOrd="0" destOrd="0" presId="urn:microsoft.com/office/officeart/2009/3/layout/IncreasingArrowsProcess"/>
    <dgm:cxn modelId="{D1366BB3-D9E2-4B52-A99A-37A94B1BAB44}" type="presParOf" srcId="{1227F057-0925-4808-A69D-0FF715284E17}" destId="{D654B50A-A921-48FD-900D-338161694248}" srcOrd="0" destOrd="0" presId="urn:microsoft.com/office/officeart/2009/3/layout/IncreasingArrowsProcess"/>
    <dgm:cxn modelId="{8CC46F5D-55C6-4696-AC7F-D9BBDF22D671}" type="presParOf" srcId="{1227F057-0925-4808-A69D-0FF715284E17}" destId="{363DA456-B3DC-4409-B17A-8312889DE1B6}" srcOrd="1" destOrd="0" presId="urn:microsoft.com/office/officeart/2009/3/layout/IncreasingArrowsProcess"/>
    <dgm:cxn modelId="{1D8EABA7-4D63-4A19-B4C3-E42FD3DD7999}" type="presParOf" srcId="{1227F057-0925-4808-A69D-0FF715284E17}" destId="{C95FCAE0-9F11-4952-92C8-E7B9D20AD38E}" srcOrd="2" destOrd="0" presId="urn:microsoft.com/office/officeart/2009/3/layout/IncreasingArrowsProcess"/>
    <dgm:cxn modelId="{04ADDE6F-8569-469E-9447-97CEC0EED076}" type="presParOf" srcId="{1227F057-0925-4808-A69D-0FF715284E17}" destId="{A6F1E997-E1DB-405D-B581-17FDF2EF5C42}" srcOrd="3" destOrd="0" presId="urn:microsoft.com/office/officeart/2009/3/layout/IncreasingArrowsProcess"/>
    <dgm:cxn modelId="{EFC7F1F7-34C1-4D45-9374-97E9C38CF44A}" type="presParOf" srcId="{1227F057-0925-4808-A69D-0FF715284E17}" destId="{B5F3BCA4-7299-4589-ABD7-C8F832A455F9}" srcOrd="4" destOrd="0" presId="urn:microsoft.com/office/officeart/2009/3/layout/IncreasingArrowsProcess"/>
    <dgm:cxn modelId="{BFBE37B0-5B90-4BFC-AF78-4076608E4175}" type="presParOf" srcId="{1227F057-0925-4808-A69D-0FF715284E17}" destId="{C6170F2D-95F1-4331-AC21-DA3D48AFCDB5}"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EF7A3DC-6EA9-47B1-97D1-173C62C6A73E}"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US"/>
        </a:p>
      </dgm:t>
    </dgm:pt>
    <dgm:pt modelId="{8204FFC3-31E2-40D5-9A32-1D7179345E01}">
      <dgm:prSet phldrT="[Text]"/>
      <dgm:spPr/>
      <dgm:t>
        <a:bodyPr/>
        <a:lstStyle/>
        <a:p>
          <a:r>
            <a:rPr lang="en-US" dirty="0" smtClean="0"/>
            <a:t>You must be 21</a:t>
          </a:r>
          <a:endParaRPr lang="en-US" dirty="0"/>
        </a:p>
      </dgm:t>
    </dgm:pt>
    <dgm:pt modelId="{74E6EBFE-B7F7-4D94-8884-DFD1171BB574}" type="parTrans" cxnId="{4CB78444-BCC9-4046-A851-2427D4DC50E8}">
      <dgm:prSet/>
      <dgm:spPr/>
      <dgm:t>
        <a:bodyPr/>
        <a:lstStyle/>
        <a:p>
          <a:endParaRPr lang="en-US"/>
        </a:p>
      </dgm:t>
    </dgm:pt>
    <dgm:pt modelId="{1915B66A-1708-46AD-9120-B8EEC5C23FA6}" type="sibTrans" cxnId="{4CB78444-BCC9-4046-A851-2427D4DC50E8}">
      <dgm:prSet/>
      <dgm:spPr/>
      <dgm:t>
        <a:bodyPr/>
        <a:lstStyle/>
        <a:p>
          <a:endParaRPr lang="en-US"/>
        </a:p>
      </dgm:t>
    </dgm:pt>
    <dgm:pt modelId="{8208DC2B-792F-4889-9382-5C0EAAEF6CF8}">
      <dgm:prSet phldrT="[Text]"/>
      <dgm:spPr/>
      <dgm:t>
        <a:bodyPr/>
        <a:lstStyle/>
        <a:p>
          <a:r>
            <a:rPr lang="en-US" dirty="0" smtClean="0"/>
            <a:t>Or, have proof of sufficient income to make payments</a:t>
          </a:r>
          <a:endParaRPr lang="en-US" dirty="0"/>
        </a:p>
      </dgm:t>
    </dgm:pt>
    <dgm:pt modelId="{BA9E7FF9-0EC7-4E50-B1DF-CC62EFBF3490}" type="parTrans" cxnId="{F3149535-C39E-407D-AC41-7F0194B5A2D6}">
      <dgm:prSet/>
      <dgm:spPr/>
      <dgm:t>
        <a:bodyPr/>
        <a:lstStyle/>
        <a:p>
          <a:endParaRPr lang="en-US"/>
        </a:p>
      </dgm:t>
    </dgm:pt>
    <dgm:pt modelId="{65F4BACA-249B-4BC2-AB28-73845154F019}" type="sibTrans" cxnId="{F3149535-C39E-407D-AC41-7F0194B5A2D6}">
      <dgm:prSet/>
      <dgm:spPr/>
      <dgm:t>
        <a:bodyPr/>
        <a:lstStyle/>
        <a:p>
          <a:endParaRPr lang="en-US"/>
        </a:p>
      </dgm:t>
    </dgm:pt>
    <dgm:pt modelId="{1078D0F0-165F-411C-90F9-A97D17A4BEAE}">
      <dgm:prSet phldrT="[Text]"/>
      <dgm:spPr/>
      <dgm:t>
        <a:bodyPr/>
        <a:lstStyle/>
        <a:p>
          <a:r>
            <a:rPr lang="en-US" dirty="0" smtClean="0"/>
            <a:t>Or, have a co-signer</a:t>
          </a:r>
          <a:endParaRPr lang="en-US" dirty="0"/>
        </a:p>
      </dgm:t>
    </dgm:pt>
    <dgm:pt modelId="{A398749F-B4BB-4326-A93E-FF2C9D06B869}" type="parTrans" cxnId="{767E55B7-EB9B-489B-B884-70FFB2189681}">
      <dgm:prSet/>
      <dgm:spPr/>
      <dgm:t>
        <a:bodyPr/>
        <a:lstStyle/>
        <a:p>
          <a:endParaRPr lang="en-US"/>
        </a:p>
      </dgm:t>
    </dgm:pt>
    <dgm:pt modelId="{CA6EF537-D9CD-431E-AB9F-B8B1A7DB93AA}" type="sibTrans" cxnId="{767E55B7-EB9B-489B-B884-70FFB2189681}">
      <dgm:prSet/>
      <dgm:spPr/>
      <dgm:t>
        <a:bodyPr/>
        <a:lstStyle/>
        <a:p>
          <a:endParaRPr lang="en-US"/>
        </a:p>
      </dgm:t>
    </dgm:pt>
    <dgm:pt modelId="{99F40816-D5C8-423F-8FF6-58DFAC8255F9}" type="pres">
      <dgm:prSet presAssocID="{AEF7A3DC-6EA9-47B1-97D1-173C62C6A73E}" presName="compositeShape" presStyleCnt="0">
        <dgm:presLayoutVars>
          <dgm:chMax val="7"/>
          <dgm:dir/>
          <dgm:resizeHandles val="exact"/>
        </dgm:presLayoutVars>
      </dgm:prSet>
      <dgm:spPr/>
      <dgm:t>
        <a:bodyPr/>
        <a:lstStyle/>
        <a:p>
          <a:endParaRPr lang="en-US"/>
        </a:p>
      </dgm:t>
    </dgm:pt>
    <dgm:pt modelId="{CA47D40D-552B-448D-9AA6-0F42F29ACD42}" type="pres">
      <dgm:prSet presAssocID="{8204FFC3-31E2-40D5-9A32-1D7179345E01}" presName="circ1" presStyleLbl="vennNode1" presStyleIdx="0" presStyleCnt="3"/>
      <dgm:spPr/>
      <dgm:t>
        <a:bodyPr/>
        <a:lstStyle/>
        <a:p>
          <a:endParaRPr lang="en-US"/>
        </a:p>
      </dgm:t>
    </dgm:pt>
    <dgm:pt modelId="{711C334E-2857-4963-BFCC-795A24329634}" type="pres">
      <dgm:prSet presAssocID="{8204FFC3-31E2-40D5-9A32-1D7179345E01}" presName="circ1Tx" presStyleLbl="revTx" presStyleIdx="0" presStyleCnt="0">
        <dgm:presLayoutVars>
          <dgm:chMax val="0"/>
          <dgm:chPref val="0"/>
          <dgm:bulletEnabled val="1"/>
        </dgm:presLayoutVars>
      </dgm:prSet>
      <dgm:spPr/>
      <dgm:t>
        <a:bodyPr/>
        <a:lstStyle/>
        <a:p>
          <a:endParaRPr lang="en-US"/>
        </a:p>
      </dgm:t>
    </dgm:pt>
    <dgm:pt modelId="{DC923753-F495-4404-BB86-5CEDB5FBC1F0}" type="pres">
      <dgm:prSet presAssocID="{8208DC2B-792F-4889-9382-5C0EAAEF6CF8}" presName="circ2" presStyleLbl="vennNode1" presStyleIdx="1" presStyleCnt="3"/>
      <dgm:spPr/>
      <dgm:t>
        <a:bodyPr/>
        <a:lstStyle/>
        <a:p>
          <a:endParaRPr lang="en-US"/>
        </a:p>
      </dgm:t>
    </dgm:pt>
    <dgm:pt modelId="{A89220E4-CA4D-492F-AC7E-B1F28D26F438}" type="pres">
      <dgm:prSet presAssocID="{8208DC2B-792F-4889-9382-5C0EAAEF6CF8}" presName="circ2Tx" presStyleLbl="revTx" presStyleIdx="0" presStyleCnt="0">
        <dgm:presLayoutVars>
          <dgm:chMax val="0"/>
          <dgm:chPref val="0"/>
          <dgm:bulletEnabled val="1"/>
        </dgm:presLayoutVars>
      </dgm:prSet>
      <dgm:spPr/>
      <dgm:t>
        <a:bodyPr/>
        <a:lstStyle/>
        <a:p>
          <a:endParaRPr lang="en-US"/>
        </a:p>
      </dgm:t>
    </dgm:pt>
    <dgm:pt modelId="{0C997D85-F9BF-4F48-8665-D5DBC756B332}" type="pres">
      <dgm:prSet presAssocID="{1078D0F0-165F-411C-90F9-A97D17A4BEAE}" presName="circ3" presStyleLbl="vennNode1" presStyleIdx="2" presStyleCnt="3"/>
      <dgm:spPr/>
      <dgm:t>
        <a:bodyPr/>
        <a:lstStyle/>
        <a:p>
          <a:endParaRPr lang="en-US"/>
        </a:p>
      </dgm:t>
    </dgm:pt>
    <dgm:pt modelId="{19440C26-1586-4CA3-A435-CA3655779364}" type="pres">
      <dgm:prSet presAssocID="{1078D0F0-165F-411C-90F9-A97D17A4BEAE}" presName="circ3Tx" presStyleLbl="revTx" presStyleIdx="0" presStyleCnt="0">
        <dgm:presLayoutVars>
          <dgm:chMax val="0"/>
          <dgm:chPref val="0"/>
          <dgm:bulletEnabled val="1"/>
        </dgm:presLayoutVars>
      </dgm:prSet>
      <dgm:spPr/>
      <dgm:t>
        <a:bodyPr/>
        <a:lstStyle/>
        <a:p>
          <a:endParaRPr lang="en-US"/>
        </a:p>
      </dgm:t>
    </dgm:pt>
  </dgm:ptLst>
  <dgm:cxnLst>
    <dgm:cxn modelId="{F99181FA-BC7C-4655-8FBC-C240DCA585EF}" type="presOf" srcId="{8208DC2B-792F-4889-9382-5C0EAAEF6CF8}" destId="{A89220E4-CA4D-492F-AC7E-B1F28D26F438}" srcOrd="1" destOrd="0" presId="urn:microsoft.com/office/officeart/2005/8/layout/venn1"/>
    <dgm:cxn modelId="{6A779E89-1167-412A-9FF1-5F6EF42808C3}" type="presOf" srcId="{8208DC2B-792F-4889-9382-5C0EAAEF6CF8}" destId="{DC923753-F495-4404-BB86-5CEDB5FBC1F0}" srcOrd="0" destOrd="0" presId="urn:microsoft.com/office/officeart/2005/8/layout/venn1"/>
    <dgm:cxn modelId="{5997CF81-7014-43EE-B3FB-FED8DDCA9206}" type="presOf" srcId="{8204FFC3-31E2-40D5-9A32-1D7179345E01}" destId="{CA47D40D-552B-448D-9AA6-0F42F29ACD42}" srcOrd="0" destOrd="0" presId="urn:microsoft.com/office/officeart/2005/8/layout/venn1"/>
    <dgm:cxn modelId="{F4234796-CD18-4F66-9312-279746770136}" type="presOf" srcId="{8204FFC3-31E2-40D5-9A32-1D7179345E01}" destId="{711C334E-2857-4963-BFCC-795A24329634}" srcOrd="1" destOrd="0" presId="urn:microsoft.com/office/officeart/2005/8/layout/venn1"/>
    <dgm:cxn modelId="{5E356CA7-1D67-4F83-9BCD-56658ABFEAA2}" type="presOf" srcId="{AEF7A3DC-6EA9-47B1-97D1-173C62C6A73E}" destId="{99F40816-D5C8-423F-8FF6-58DFAC8255F9}" srcOrd="0" destOrd="0" presId="urn:microsoft.com/office/officeart/2005/8/layout/venn1"/>
    <dgm:cxn modelId="{767E55B7-EB9B-489B-B884-70FFB2189681}" srcId="{AEF7A3DC-6EA9-47B1-97D1-173C62C6A73E}" destId="{1078D0F0-165F-411C-90F9-A97D17A4BEAE}" srcOrd="2" destOrd="0" parTransId="{A398749F-B4BB-4326-A93E-FF2C9D06B869}" sibTransId="{CA6EF537-D9CD-431E-AB9F-B8B1A7DB93AA}"/>
    <dgm:cxn modelId="{32520D17-42AC-4C96-BA7B-B1013CECEBCF}" type="presOf" srcId="{1078D0F0-165F-411C-90F9-A97D17A4BEAE}" destId="{19440C26-1586-4CA3-A435-CA3655779364}" srcOrd="1" destOrd="0" presId="urn:microsoft.com/office/officeart/2005/8/layout/venn1"/>
    <dgm:cxn modelId="{4CB78444-BCC9-4046-A851-2427D4DC50E8}" srcId="{AEF7A3DC-6EA9-47B1-97D1-173C62C6A73E}" destId="{8204FFC3-31E2-40D5-9A32-1D7179345E01}" srcOrd="0" destOrd="0" parTransId="{74E6EBFE-B7F7-4D94-8884-DFD1171BB574}" sibTransId="{1915B66A-1708-46AD-9120-B8EEC5C23FA6}"/>
    <dgm:cxn modelId="{5E2FCCDF-FCF3-4347-8008-4D7D71149C1C}" type="presOf" srcId="{1078D0F0-165F-411C-90F9-A97D17A4BEAE}" destId="{0C997D85-F9BF-4F48-8665-D5DBC756B332}" srcOrd="0" destOrd="0" presId="urn:microsoft.com/office/officeart/2005/8/layout/venn1"/>
    <dgm:cxn modelId="{F3149535-C39E-407D-AC41-7F0194B5A2D6}" srcId="{AEF7A3DC-6EA9-47B1-97D1-173C62C6A73E}" destId="{8208DC2B-792F-4889-9382-5C0EAAEF6CF8}" srcOrd="1" destOrd="0" parTransId="{BA9E7FF9-0EC7-4E50-B1DF-CC62EFBF3490}" sibTransId="{65F4BACA-249B-4BC2-AB28-73845154F019}"/>
    <dgm:cxn modelId="{CF1DCE41-1877-442E-8E8C-0F316536D86B}" type="presParOf" srcId="{99F40816-D5C8-423F-8FF6-58DFAC8255F9}" destId="{CA47D40D-552B-448D-9AA6-0F42F29ACD42}" srcOrd="0" destOrd="0" presId="urn:microsoft.com/office/officeart/2005/8/layout/venn1"/>
    <dgm:cxn modelId="{1F2347AA-C3BB-4918-B6F7-73D6322AC8CA}" type="presParOf" srcId="{99F40816-D5C8-423F-8FF6-58DFAC8255F9}" destId="{711C334E-2857-4963-BFCC-795A24329634}" srcOrd="1" destOrd="0" presId="urn:microsoft.com/office/officeart/2005/8/layout/venn1"/>
    <dgm:cxn modelId="{FB4D7157-189E-4865-B3C0-38B9CE01EA76}" type="presParOf" srcId="{99F40816-D5C8-423F-8FF6-58DFAC8255F9}" destId="{DC923753-F495-4404-BB86-5CEDB5FBC1F0}" srcOrd="2" destOrd="0" presId="urn:microsoft.com/office/officeart/2005/8/layout/venn1"/>
    <dgm:cxn modelId="{032694A8-2A96-4F8B-91E9-80BDCCA49788}" type="presParOf" srcId="{99F40816-D5C8-423F-8FF6-58DFAC8255F9}" destId="{A89220E4-CA4D-492F-AC7E-B1F28D26F438}" srcOrd="3" destOrd="0" presId="urn:microsoft.com/office/officeart/2005/8/layout/venn1"/>
    <dgm:cxn modelId="{B49BB54B-D512-4E8A-8DD2-1654D7EB30D9}" type="presParOf" srcId="{99F40816-D5C8-423F-8FF6-58DFAC8255F9}" destId="{0C997D85-F9BF-4F48-8665-D5DBC756B332}" srcOrd="4" destOrd="0" presId="urn:microsoft.com/office/officeart/2005/8/layout/venn1"/>
    <dgm:cxn modelId="{5C7D5CEE-412F-49BF-81EE-ECB182640EA5}" type="presParOf" srcId="{99F40816-D5C8-423F-8FF6-58DFAC8255F9}" destId="{19440C26-1586-4CA3-A435-CA3655779364}"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B08F0DE-2EF0-4028-BE63-FF170886D9DA}" type="doc">
      <dgm:prSet loTypeId="urn:microsoft.com/office/officeart/2005/8/layout/process2" loCatId="process" qsTypeId="urn:microsoft.com/office/officeart/2005/8/quickstyle/simple1" qsCatId="simple" csTypeId="urn:microsoft.com/office/officeart/2005/8/colors/accent4_1" csCatId="accent4" phldr="1"/>
      <dgm:spPr/>
    </dgm:pt>
    <dgm:pt modelId="{5590F0BC-7C99-47EB-931B-8964D6313F41}">
      <dgm:prSet phldrT="[Text]"/>
      <dgm:spPr/>
      <dgm:t>
        <a:bodyPr/>
        <a:lstStyle/>
        <a:p>
          <a:endParaRPr lang="en-US" dirty="0"/>
        </a:p>
      </dgm:t>
    </dgm:pt>
    <dgm:pt modelId="{4E94EB68-12FF-4E12-8129-9C51A5CCCFA2}" type="parTrans" cxnId="{70E474FA-1C12-4C50-A8B5-50DB911ABDEB}">
      <dgm:prSet/>
      <dgm:spPr/>
      <dgm:t>
        <a:bodyPr/>
        <a:lstStyle/>
        <a:p>
          <a:endParaRPr lang="en-US"/>
        </a:p>
      </dgm:t>
    </dgm:pt>
    <dgm:pt modelId="{CDBB88D1-F6B8-471B-BE64-F24FFE5E2631}" type="sibTrans" cxnId="{70E474FA-1C12-4C50-A8B5-50DB911ABDEB}">
      <dgm:prSet/>
      <dgm:spPr/>
      <dgm:t>
        <a:bodyPr/>
        <a:lstStyle/>
        <a:p>
          <a:endParaRPr lang="en-US"/>
        </a:p>
      </dgm:t>
    </dgm:pt>
    <dgm:pt modelId="{57D310D5-CA50-4F40-B7A3-D09194B45B69}" type="pres">
      <dgm:prSet presAssocID="{EB08F0DE-2EF0-4028-BE63-FF170886D9DA}" presName="linearFlow" presStyleCnt="0">
        <dgm:presLayoutVars>
          <dgm:resizeHandles val="exact"/>
        </dgm:presLayoutVars>
      </dgm:prSet>
      <dgm:spPr/>
    </dgm:pt>
    <dgm:pt modelId="{A415A12E-6AAD-49A0-9FF2-1A2517864DBD}" type="pres">
      <dgm:prSet presAssocID="{5590F0BC-7C99-47EB-931B-8964D6313F41}" presName="node" presStyleLbl="node1" presStyleIdx="0" presStyleCnt="1" custScaleX="375000">
        <dgm:presLayoutVars>
          <dgm:bulletEnabled val="1"/>
        </dgm:presLayoutVars>
      </dgm:prSet>
      <dgm:spPr/>
      <dgm:t>
        <a:bodyPr/>
        <a:lstStyle/>
        <a:p>
          <a:endParaRPr lang="en-US"/>
        </a:p>
      </dgm:t>
    </dgm:pt>
  </dgm:ptLst>
  <dgm:cxnLst>
    <dgm:cxn modelId="{70E474FA-1C12-4C50-A8B5-50DB911ABDEB}" srcId="{EB08F0DE-2EF0-4028-BE63-FF170886D9DA}" destId="{5590F0BC-7C99-47EB-931B-8964D6313F41}" srcOrd="0" destOrd="0" parTransId="{4E94EB68-12FF-4E12-8129-9C51A5CCCFA2}" sibTransId="{CDBB88D1-F6B8-471B-BE64-F24FFE5E2631}"/>
    <dgm:cxn modelId="{59F27E8B-C536-4CC8-9959-3D5D3CB582E0}" type="presOf" srcId="{5590F0BC-7C99-47EB-931B-8964D6313F41}" destId="{A415A12E-6AAD-49A0-9FF2-1A2517864DBD}" srcOrd="0" destOrd="0" presId="urn:microsoft.com/office/officeart/2005/8/layout/process2"/>
    <dgm:cxn modelId="{DC4EF372-8622-419E-8D81-635E6B3322E7}" type="presOf" srcId="{EB08F0DE-2EF0-4028-BE63-FF170886D9DA}" destId="{57D310D5-CA50-4F40-B7A3-D09194B45B69}" srcOrd="0" destOrd="0" presId="urn:microsoft.com/office/officeart/2005/8/layout/process2"/>
    <dgm:cxn modelId="{DA0EC016-DCEA-44BD-8CC5-CE02BFEB3F34}" type="presParOf" srcId="{57D310D5-CA50-4F40-B7A3-D09194B45B69}" destId="{A415A12E-6AAD-49A0-9FF2-1A2517864DBD}" srcOrd="0"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0EB1A89-27E4-4137-8DA5-671EA8C68AD1}" type="doc">
      <dgm:prSet loTypeId="urn:microsoft.com/office/officeart/2005/8/layout/default" loCatId="list" qsTypeId="urn:microsoft.com/office/officeart/2005/8/quickstyle/simple1" qsCatId="simple" csTypeId="urn:microsoft.com/office/officeart/2005/8/colors/accent2_1" csCatId="accent2" phldr="1"/>
      <dgm:spPr/>
      <dgm:t>
        <a:bodyPr/>
        <a:lstStyle/>
        <a:p>
          <a:endParaRPr lang="en-US"/>
        </a:p>
      </dgm:t>
    </dgm:pt>
    <dgm:pt modelId="{1CDBA29D-AD6F-4E01-BB17-A1CDFE22551C}">
      <dgm:prSet phldrT="[Text]"/>
      <dgm:spPr/>
      <dgm:t>
        <a:bodyPr/>
        <a:lstStyle/>
        <a:p>
          <a:r>
            <a:rPr lang="en-US" dirty="0" smtClean="0">
              <a:latin typeface="+mj-lt"/>
            </a:rPr>
            <a:t>To avoid paying interest on a credit card, pay the balance in full every month</a:t>
          </a:r>
          <a:endParaRPr lang="en-US" dirty="0"/>
        </a:p>
      </dgm:t>
    </dgm:pt>
    <dgm:pt modelId="{CD3AA79F-4D5B-4DE5-8672-84839682A1BD}" type="parTrans" cxnId="{A83FE9A4-7CB2-40C1-90E1-BCD4D6480476}">
      <dgm:prSet/>
      <dgm:spPr/>
      <dgm:t>
        <a:bodyPr/>
        <a:lstStyle/>
        <a:p>
          <a:endParaRPr lang="en-US"/>
        </a:p>
      </dgm:t>
    </dgm:pt>
    <dgm:pt modelId="{890A0DCE-0505-41CC-A4E0-613F3D0AB9B8}" type="sibTrans" cxnId="{A83FE9A4-7CB2-40C1-90E1-BCD4D6480476}">
      <dgm:prSet/>
      <dgm:spPr/>
      <dgm:t>
        <a:bodyPr/>
        <a:lstStyle/>
        <a:p>
          <a:endParaRPr lang="en-US"/>
        </a:p>
      </dgm:t>
    </dgm:pt>
    <dgm:pt modelId="{3136244E-DE82-450A-9386-41F2253A57BC}">
      <dgm:prSet phldrT="[Text]"/>
      <dgm:spPr/>
      <dgm:t>
        <a:bodyPr/>
        <a:lstStyle/>
        <a:p>
          <a:r>
            <a:rPr lang="en-US" dirty="0" smtClean="0">
              <a:latin typeface="+mj-lt"/>
            </a:rPr>
            <a:t>A credit card can have a positive or a negative impact on credit history</a:t>
          </a:r>
          <a:endParaRPr lang="en-US" dirty="0"/>
        </a:p>
      </dgm:t>
    </dgm:pt>
    <dgm:pt modelId="{37651BFE-3953-4707-876F-798E0D4405C9}" type="parTrans" cxnId="{C0424C8D-D6A8-4512-AA11-EA5DACA6098B}">
      <dgm:prSet/>
      <dgm:spPr/>
      <dgm:t>
        <a:bodyPr/>
        <a:lstStyle/>
        <a:p>
          <a:endParaRPr lang="en-US"/>
        </a:p>
      </dgm:t>
    </dgm:pt>
    <dgm:pt modelId="{59FB8643-11D3-4049-A76A-B06EAACA5E7D}" type="sibTrans" cxnId="{C0424C8D-D6A8-4512-AA11-EA5DACA6098B}">
      <dgm:prSet/>
      <dgm:spPr/>
      <dgm:t>
        <a:bodyPr/>
        <a:lstStyle/>
        <a:p>
          <a:endParaRPr lang="en-US"/>
        </a:p>
      </dgm:t>
    </dgm:pt>
    <dgm:pt modelId="{1D5B6EF4-F1A7-4E62-8B3A-A331968CC02F}">
      <dgm:prSet phldrT="[Text]"/>
      <dgm:spPr/>
      <dgm:t>
        <a:bodyPr/>
        <a:lstStyle/>
        <a:p>
          <a:r>
            <a:rPr lang="en-US" dirty="0" smtClean="0"/>
            <a:t>Credit card companies are required to disclose the terms and fees of a credit card</a:t>
          </a:r>
          <a:endParaRPr lang="en-US" dirty="0"/>
        </a:p>
      </dgm:t>
    </dgm:pt>
    <dgm:pt modelId="{B7E9066F-A707-402D-BA9C-FB1052DA8EC1}" type="parTrans" cxnId="{9D2B6FA6-43D4-47D4-BE95-1BCFEA2158F4}">
      <dgm:prSet/>
      <dgm:spPr/>
      <dgm:t>
        <a:bodyPr/>
        <a:lstStyle/>
        <a:p>
          <a:endParaRPr lang="en-US"/>
        </a:p>
      </dgm:t>
    </dgm:pt>
    <dgm:pt modelId="{D5C654DF-2C06-4D04-872F-B9ABE87C06EC}" type="sibTrans" cxnId="{9D2B6FA6-43D4-47D4-BE95-1BCFEA2158F4}">
      <dgm:prSet/>
      <dgm:spPr/>
      <dgm:t>
        <a:bodyPr/>
        <a:lstStyle/>
        <a:p>
          <a:endParaRPr lang="en-US"/>
        </a:p>
      </dgm:t>
    </dgm:pt>
    <dgm:pt modelId="{0CC7AF0E-1582-4EEF-A0F0-C14F0835AFD2}">
      <dgm:prSet phldrT="[Text]"/>
      <dgm:spPr/>
      <dgm:t>
        <a:bodyPr/>
        <a:lstStyle/>
        <a:p>
          <a:r>
            <a:rPr lang="en-US" dirty="0" smtClean="0">
              <a:latin typeface="+mj-lt"/>
            </a:rPr>
            <a:t>If you apply for credit and are approved, be sure to review the final credit terms offered</a:t>
          </a:r>
          <a:endParaRPr lang="en-US" dirty="0"/>
        </a:p>
      </dgm:t>
    </dgm:pt>
    <dgm:pt modelId="{63C4DEBF-179E-4810-83B9-9D080556A5C1}" type="parTrans" cxnId="{44B51DF9-069E-40A1-B00B-673974AA6249}">
      <dgm:prSet/>
      <dgm:spPr/>
      <dgm:t>
        <a:bodyPr/>
        <a:lstStyle/>
        <a:p>
          <a:endParaRPr lang="en-US"/>
        </a:p>
      </dgm:t>
    </dgm:pt>
    <dgm:pt modelId="{1C5D7325-F5A0-48D0-9EC7-4571C9C79E37}" type="sibTrans" cxnId="{44B51DF9-069E-40A1-B00B-673974AA6249}">
      <dgm:prSet/>
      <dgm:spPr/>
      <dgm:t>
        <a:bodyPr/>
        <a:lstStyle/>
        <a:p>
          <a:endParaRPr lang="en-US"/>
        </a:p>
      </dgm:t>
    </dgm:pt>
    <dgm:pt modelId="{B3815C33-F9F8-4F4A-BC58-8C0A3C79352A}">
      <dgm:prSet phldrT="[Text]"/>
      <dgm:spPr/>
      <dgm:t>
        <a:bodyPr/>
        <a:lstStyle/>
        <a:p>
          <a:r>
            <a:rPr lang="en-US" dirty="0" smtClean="0"/>
            <a:t>Credit card statements outline important information about a credit card and should be checked carefully for errors</a:t>
          </a:r>
          <a:endParaRPr lang="en-US" dirty="0"/>
        </a:p>
      </dgm:t>
    </dgm:pt>
    <dgm:pt modelId="{55BED15D-BD4E-4295-85E7-D9AD959972C6}" type="parTrans" cxnId="{8E66802F-3810-4055-B838-DB9B9D66DD17}">
      <dgm:prSet/>
      <dgm:spPr/>
      <dgm:t>
        <a:bodyPr/>
        <a:lstStyle/>
        <a:p>
          <a:endParaRPr lang="en-US"/>
        </a:p>
      </dgm:t>
    </dgm:pt>
    <dgm:pt modelId="{D5912485-EB7C-4F73-A38B-7F7524774129}" type="sibTrans" cxnId="{8E66802F-3810-4055-B838-DB9B9D66DD17}">
      <dgm:prSet/>
      <dgm:spPr/>
      <dgm:t>
        <a:bodyPr/>
        <a:lstStyle/>
        <a:p>
          <a:endParaRPr lang="en-US"/>
        </a:p>
      </dgm:t>
    </dgm:pt>
    <dgm:pt modelId="{F119DC36-CE8A-45FF-9708-F1FD384F52F3}" type="pres">
      <dgm:prSet presAssocID="{10EB1A89-27E4-4137-8DA5-671EA8C68AD1}" presName="diagram" presStyleCnt="0">
        <dgm:presLayoutVars>
          <dgm:dir/>
          <dgm:resizeHandles val="exact"/>
        </dgm:presLayoutVars>
      </dgm:prSet>
      <dgm:spPr/>
      <dgm:t>
        <a:bodyPr/>
        <a:lstStyle/>
        <a:p>
          <a:endParaRPr lang="en-US"/>
        </a:p>
      </dgm:t>
    </dgm:pt>
    <dgm:pt modelId="{A2584D91-277D-4F10-9D01-4C902D94FCC9}" type="pres">
      <dgm:prSet presAssocID="{1CDBA29D-AD6F-4E01-BB17-A1CDFE22551C}" presName="node" presStyleLbl="node1" presStyleIdx="0" presStyleCnt="5">
        <dgm:presLayoutVars>
          <dgm:bulletEnabled val="1"/>
        </dgm:presLayoutVars>
      </dgm:prSet>
      <dgm:spPr/>
      <dgm:t>
        <a:bodyPr/>
        <a:lstStyle/>
        <a:p>
          <a:endParaRPr lang="en-US"/>
        </a:p>
      </dgm:t>
    </dgm:pt>
    <dgm:pt modelId="{E6553A88-4148-4EB4-80CF-1FFF3BD29E4F}" type="pres">
      <dgm:prSet presAssocID="{890A0DCE-0505-41CC-A4E0-613F3D0AB9B8}" presName="sibTrans" presStyleCnt="0"/>
      <dgm:spPr/>
    </dgm:pt>
    <dgm:pt modelId="{715D9346-85C2-4970-B978-728EF4363F0F}" type="pres">
      <dgm:prSet presAssocID="{3136244E-DE82-450A-9386-41F2253A57BC}" presName="node" presStyleLbl="node1" presStyleIdx="1" presStyleCnt="5">
        <dgm:presLayoutVars>
          <dgm:bulletEnabled val="1"/>
        </dgm:presLayoutVars>
      </dgm:prSet>
      <dgm:spPr/>
      <dgm:t>
        <a:bodyPr/>
        <a:lstStyle/>
        <a:p>
          <a:endParaRPr lang="en-US"/>
        </a:p>
      </dgm:t>
    </dgm:pt>
    <dgm:pt modelId="{A4660066-3BDE-4F2A-870E-DE77AA30D7AD}" type="pres">
      <dgm:prSet presAssocID="{59FB8643-11D3-4049-A76A-B06EAACA5E7D}" presName="sibTrans" presStyleCnt="0"/>
      <dgm:spPr/>
    </dgm:pt>
    <dgm:pt modelId="{B9F4AEF1-3DE9-4C15-ABD7-1CDEA9AA23D6}" type="pres">
      <dgm:prSet presAssocID="{1D5B6EF4-F1A7-4E62-8B3A-A331968CC02F}" presName="node" presStyleLbl="node1" presStyleIdx="2" presStyleCnt="5">
        <dgm:presLayoutVars>
          <dgm:bulletEnabled val="1"/>
        </dgm:presLayoutVars>
      </dgm:prSet>
      <dgm:spPr/>
      <dgm:t>
        <a:bodyPr/>
        <a:lstStyle/>
        <a:p>
          <a:endParaRPr lang="en-US"/>
        </a:p>
      </dgm:t>
    </dgm:pt>
    <dgm:pt modelId="{2E07880C-573E-4D40-9288-B1BC1EB72D29}" type="pres">
      <dgm:prSet presAssocID="{D5C654DF-2C06-4D04-872F-B9ABE87C06EC}" presName="sibTrans" presStyleCnt="0"/>
      <dgm:spPr/>
    </dgm:pt>
    <dgm:pt modelId="{5FD0E6C0-4784-4587-95A6-5D5B08FAD95C}" type="pres">
      <dgm:prSet presAssocID="{0CC7AF0E-1582-4EEF-A0F0-C14F0835AFD2}" presName="node" presStyleLbl="node1" presStyleIdx="3" presStyleCnt="5">
        <dgm:presLayoutVars>
          <dgm:bulletEnabled val="1"/>
        </dgm:presLayoutVars>
      </dgm:prSet>
      <dgm:spPr/>
      <dgm:t>
        <a:bodyPr/>
        <a:lstStyle/>
        <a:p>
          <a:endParaRPr lang="en-US"/>
        </a:p>
      </dgm:t>
    </dgm:pt>
    <dgm:pt modelId="{31C78879-ACA9-429B-B934-347543DE3FE9}" type="pres">
      <dgm:prSet presAssocID="{1C5D7325-F5A0-48D0-9EC7-4571C9C79E37}" presName="sibTrans" presStyleCnt="0"/>
      <dgm:spPr/>
    </dgm:pt>
    <dgm:pt modelId="{B0C9833A-F304-48BF-A978-534FC665791E}" type="pres">
      <dgm:prSet presAssocID="{B3815C33-F9F8-4F4A-BC58-8C0A3C79352A}" presName="node" presStyleLbl="node1" presStyleIdx="4" presStyleCnt="5">
        <dgm:presLayoutVars>
          <dgm:bulletEnabled val="1"/>
        </dgm:presLayoutVars>
      </dgm:prSet>
      <dgm:spPr/>
      <dgm:t>
        <a:bodyPr/>
        <a:lstStyle/>
        <a:p>
          <a:endParaRPr lang="en-US"/>
        </a:p>
      </dgm:t>
    </dgm:pt>
  </dgm:ptLst>
  <dgm:cxnLst>
    <dgm:cxn modelId="{C0424C8D-D6A8-4512-AA11-EA5DACA6098B}" srcId="{10EB1A89-27E4-4137-8DA5-671EA8C68AD1}" destId="{3136244E-DE82-450A-9386-41F2253A57BC}" srcOrd="1" destOrd="0" parTransId="{37651BFE-3953-4707-876F-798E0D4405C9}" sibTransId="{59FB8643-11D3-4049-A76A-B06EAACA5E7D}"/>
    <dgm:cxn modelId="{E51BE6AB-5D7C-4588-A5C0-36C06A002945}" type="presOf" srcId="{1D5B6EF4-F1A7-4E62-8B3A-A331968CC02F}" destId="{B9F4AEF1-3DE9-4C15-ABD7-1CDEA9AA23D6}" srcOrd="0" destOrd="0" presId="urn:microsoft.com/office/officeart/2005/8/layout/default"/>
    <dgm:cxn modelId="{8E66802F-3810-4055-B838-DB9B9D66DD17}" srcId="{10EB1A89-27E4-4137-8DA5-671EA8C68AD1}" destId="{B3815C33-F9F8-4F4A-BC58-8C0A3C79352A}" srcOrd="4" destOrd="0" parTransId="{55BED15D-BD4E-4295-85E7-D9AD959972C6}" sibTransId="{D5912485-EB7C-4F73-A38B-7F7524774129}"/>
    <dgm:cxn modelId="{AA19A5B6-9547-4A48-AA54-09A4F9A4C03D}" type="presOf" srcId="{0CC7AF0E-1582-4EEF-A0F0-C14F0835AFD2}" destId="{5FD0E6C0-4784-4587-95A6-5D5B08FAD95C}" srcOrd="0" destOrd="0" presId="urn:microsoft.com/office/officeart/2005/8/layout/default"/>
    <dgm:cxn modelId="{7AAC4694-BC0A-45E7-A100-9ACB1CBCCD2A}" type="presOf" srcId="{3136244E-DE82-450A-9386-41F2253A57BC}" destId="{715D9346-85C2-4970-B978-728EF4363F0F}" srcOrd="0" destOrd="0" presId="urn:microsoft.com/office/officeart/2005/8/layout/default"/>
    <dgm:cxn modelId="{9D2B6FA6-43D4-47D4-BE95-1BCFEA2158F4}" srcId="{10EB1A89-27E4-4137-8DA5-671EA8C68AD1}" destId="{1D5B6EF4-F1A7-4E62-8B3A-A331968CC02F}" srcOrd="2" destOrd="0" parTransId="{B7E9066F-A707-402D-BA9C-FB1052DA8EC1}" sibTransId="{D5C654DF-2C06-4D04-872F-B9ABE87C06EC}"/>
    <dgm:cxn modelId="{A83FE9A4-7CB2-40C1-90E1-BCD4D6480476}" srcId="{10EB1A89-27E4-4137-8DA5-671EA8C68AD1}" destId="{1CDBA29D-AD6F-4E01-BB17-A1CDFE22551C}" srcOrd="0" destOrd="0" parTransId="{CD3AA79F-4D5B-4DE5-8672-84839682A1BD}" sibTransId="{890A0DCE-0505-41CC-A4E0-613F3D0AB9B8}"/>
    <dgm:cxn modelId="{44B51DF9-069E-40A1-B00B-673974AA6249}" srcId="{10EB1A89-27E4-4137-8DA5-671EA8C68AD1}" destId="{0CC7AF0E-1582-4EEF-A0F0-C14F0835AFD2}" srcOrd="3" destOrd="0" parTransId="{63C4DEBF-179E-4810-83B9-9D080556A5C1}" sibTransId="{1C5D7325-F5A0-48D0-9EC7-4571C9C79E37}"/>
    <dgm:cxn modelId="{C59251C5-DB21-4173-B625-614CAC021C2D}" type="presOf" srcId="{10EB1A89-27E4-4137-8DA5-671EA8C68AD1}" destId="{F119DC36-CE8A-45FF-9708-F1FD384F52F3}" srcOrd="0" destOrd="0" presId="urn:microsoft.com/office/officeart/2005/8/layout/default"/>
    <dgm:cxn modelId="{7BE2DFDB-8744-4947-8766-01F91F0BE01E}" type="presOf" srcId="{B3815C33-F9F8-4F4A-BC58-8C0A3C79352A}" destId="{B0C9833A-F304-48BF-A978-534FC665791E}" srcOrd="0" destOrd="0" presId="urn:microsoft.com/office/officeart/2005/8/layout/default"/>
    <dgm:cxn modelId="{093826B4-29BD-4100-AD35-1208C3105448}" type="presOf" srcId="{1CDBA29D-AD6F-4E01-BB17-A1CDFE22551C}" destId="{A2584D91-277D-4F10-9D01-4C902D94FCC9}" srcOrd="0" destOrd="0" presId="urn:microsoft.com/office/officeart/2005/8/layout/default"/>
    <dgm:cxn modelId="{05F8312C-988C-445A-96DA-6C92479B9753}" type="presParOf" srcId="{F119DC36-CE8A-45FF-9708-F1FD384F52F3}" destId="{A2584D91-277D-4F10-9D01-4C902D94FCC9}" srcOrd="0" destOrd="0" presId="urn:microsoft.com/office/officeart/2005/8/layout/default"/>
    <dgm:cxn modelId="{F76DD618-5608-4782-948F-13D47AB65278}" type="presParOf" srcId="{F119DC36-CE8A-45FF-9708-F1FD384F52F3}" destId="{E6553A88-4148-4EB4-80CF-1FFF3BD29E4F}" srcOrd="1" destOrd="0" presId="urn:microsoft.com/office/officeart/2005/8/layout/default"/>
    <dgm:cxn modelId="{1CA2AF54-ADCF-4380-9151-DC4F8D7D94A1}" type="presParOf" srcId="{F119DC36-CE8A-45FF-9708-F1FD384F52F3}" destId="{715D9346-85C2-4970-B978-728EF4363F0F}" srcOrd="2" destOrd="0" presId="urn:microsoft.com/office/officeart/2005/8/layout/default"/>
    <dgm:cxn modelId="{E5E4018C-4ACD-4A54-963E-6EC05A20C2CF}" type="presParOf" srcId="{F119DC36-CE8A-45FF-9708-F1FD384F52F3}" destId="{A4660066-3BDE-4F2A-870E-DE77AA30D7AD}" srcOrd="3" destOrd="0" presId="urn:microsoft.com/office/officeart/2005/8/layout/default"/>
    <dgm:cxn modelId="{6119590D-C8CC-4A10-B490-21DFC27C5848}" type="presParOf" srcId="{F119DC36-CE8A-45FF-9708-F1FD384F52F3}" destId="{B9F4AEF1-3DE9-4C15-ABD7-1CDEA9AA23D6}" srcOrd="4" destOrd="0" presId="urn:microsoft.com/office/officeart/2005/8/layout/default"/>
    <dgm:cxn modelId="{BDCBC127-8C9D-42F9-9784-5A9470DA7A00}" type="presParOf" srcId="{F119DC36-CE8A-45FF-9708-F1FD384F52F3}" destId="{2E07880C-573E-4D40-9288-B1BC1EB72D29}" srcOrd="5" destOrd="0" presId="urn:microsoft.com/office/officeart/2005/8/layout/default"/>
    <dgm:cxn modelId="{5EC93E1C-471E-42E5-8F50-B073DA726D49}" type="presParOf" srcId="{F119DC36-CE8A-45FF-9708-F1FD384F52F3}" destId="{5FD0E6C0-4784-4587-95A6-5D5B08FAD95C}" srcOrd="6" destOrd="0" presId="urn:microsoft.com/office/officeart/2005/8/layout/default"/>
    <dgm:cxn modelId="{9CE7CF3D-C3FF-4186-B720-21420AAF7781}" type="presParOf" srcId="{F119DC36-CE8A-45FF-9708-F1FD384F52F3}" destId="{31C78879-ACA9-429B-B934-347543DE3FE9}" srcOrd="7" destOrd="0" presId="urn:microsoft.com/office/officeart/2005/8/layout/default"/>
    <dgm:cxn modelId="{58938D48-D4F4-47C2-BF26-8D28052C00C6}" type="presParOf" srcId="{F119DC36-CE8A-45FF-9708-F1FD384F52F3}" destId="{B0C9833A-F304-48BF-A978-534FC665791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93176C-7EEA-4FDC-AFA6-2BB2DBA7D99F}" type="doc">
      <dgm:prSet loTypeId="urn:microsoft.com/office/officeart/2005/8/layout/vProcess5" loCatId="process" qsTypeId="urn:microsoft.com/office/officeart/2005/8/quickstyle/simple1" qsCatId="simple" csTypeId="urn:microsoft.com/office/officeart/2005/8/colors/accent4_1" csCatId="accent4" phldr="1"/>
      <dgm:spPr/>
      <dgm:t>
        <a:bodyPr/>
        <a:lstStyle/>
        <a:p>
          <a:endParaRPr lang="en-US"/>
        </a:p>
      </dgm:t>
    </dgm:pt>
    <dgm:pt modelId="{54252E05-3EDE-48BF-AC23-7C888E72E05E}">
      <dgm:prSet phldrT="[Text]"/>
      <dgm:spPr/>
      <dgm:t>
        <a:bodyPr/>
        <a:lstStyle/>
        <a:p>
          <a:endParaRPr lang="en-US" dirty="0"/>
        </a:p>
      </dgm:t>
    </dgm:pt>
    <dgm:pt modelId="{A3AE0E6A-D6BB-4BB3-9747-5EA55E496730}" type="parTrans" cxnId="{92CB911C-4947-47FB-965B-94289D386DA9}">
      <dgm:prSet/>
      <dgm:spPr/>
      <dgm:t>
        <a:bodyPr/>
        <a:lstStyle/>
        <a:p>
          <a:endParaRPr lang="en-US"/>
        </a:p>
      </dgm:t>
    </dgm:pt>
    <dgm:pt modelId="{5696947C-330B-4196-8C29-0FDA15543D43}" type="sibTrans" cxnId="{92CB911C-4947-47FB-965B-94289D386DA9}">
      <dgm:prSet/>
      <dgm:spPr>
        <a:solidFill>
          <a:schemeClr val="accent1">
            <a:alpha val="90000"/>
          </a:schemeClr>
        </a:solidFill>
      </dgm:spPr>
      <dgm:t>
        <a:bodyPr/>
        <a:lstStyle/>
        <a:p>
          <a:endParaRPr lang="en-US"/>
        </a:p>
      </dgm:t>
    </dgm:pt>
    <dgm:pt modelId="{8EF7B175-0691-4D14-A649-B60AFF216C40}">
      <dgm:prSet phldrT="[Text]"/>
      <dgm:spPr/>
      <dgm:t>
        <a:bodyPr/>
        <a:lstStyle/>
        <a:p>
          <a:endParaRPr lang="en-US" dirty="0"/>
        </a:p>
      </dgm:t>
    </dgm:pt>
    <dgm:pt modelId="{30B35C85-37FA-4F5A-86A1-7471AF7958A3}" type="parTrans" cxnId="{682A474E-5F72-42A6-AC27-27EFE036ED80}">
      <dgm:prSet/>
      <dgm:spPr/>
      <dgm:t>
        <a:bodyPr/>
        <a:lstStyle/>
        <a:p>
          <a:endParaRPr lang="en-US"/>
        </a:p>
      </dgm:t>
    </dgm:pt>
    <dgm:pt modelId="{8B99CA52-D700-4B8D-B715-78D55638C2C8}" type="sibTrans" cxnId="{682A474E-5F72-42A6-AC27-27EFE036ED80}">
      <dgm:prSet/>
      <dgm:spPr>
        <a:solidFill>
          <a:schemeClr val="accent1">
            <a:alpha val="90000"/>
          </a:schemeClr>
        </a:solidFill>
      </dgm:spPr>
      <dgm:t>
        <a:bodyPr/>
        <a:lstStyle/>
        <a:p>
          <a:endParaRPr lang="en-US"/>
        </a:p>
      </dgm:t>
    </dgm:pt>
    <dgm:pt modelId="{BB1BF6F0-B823-403C-B2C5-BEF4C1669E17}">
      <dgm:prSet phldrT="[Text]"/>
      <dgm:spPr/>
      <dgm:t>
        <a:bodyPr/>
        <a:lstStyle/>
        <a:p>
          <a:endParaRPr lang="en-US" dirty="0"/>
        </a:p>
      </dgm:t>
    </dgm:pt>
    <dgm:pt modelId="{4D4D4D50-11FA-4E6C-B3B3-31FF84C94514}" type="parTrans" cxnId="{97463205-2760-444B-9C43-99C156D2934F}">
      <dgm:prSet/>
      <dgm:spPr/>
      <dgm:t>
        <a:bodyPr/>
        <a:lstStyle/>
        <a:p>
          <a:endParaRPr lang="en-US"/>
        </a:p>
      </dgm:t>
    </dgm:pt>
    <dgm:pt modelId="{544B0532-4477-484E-A6D9-1D157122692C}" type="sibTrans" cxnId="{97463205-2760-444B-9C43-99C156D2934F}">
      <dgm:prSet/>
      <dgm:spPr/>
      <dgm:t>
        <a:bodyPr/>
        <a:lstStyle/>
        <a:p>
          <a:endParaRPr lang="en-US"/>
        </a:p>
      </dgm:t>
    </dgm:pt>
    <dgm:pt modelId="{AF316E0E-A08C-42FB-A3F3-D645E12BA855}" type="pres">
      <dgm:prSet presAssocID="{F193176C-7EEA-4FDC-AFA6-2BB2DBA7D99F}" presName="outerComposite" presStyleCnt="0">
        <dgm:presLayoutVars>
          <dgm:chMax val="5"/>
          <dgm:dir/>
          <dgm:resizeHandles val="exact"/>
        </dgm:presLayoutVars>
      </dgm:prSet>
      <dgm:spPr/>
      <dgm:t>
        <a:bodyPr/>
        <a:lstStyle/>
        <a:p>
          <a:endParaRPr lang="en-US"/>
        </a:p>
      </dgm:t>
    </dgm:pt>
    <dgm:pt modelId="{A8AFCA4B-9358-4D3C-8587-F251A5EA4516}" type="pres">
      <dgm:prSet presAssocID="{F193176C-7EEA-4FDC-AFA6-2BB2DBA7D99F}" presName="dummyMaxCanvas" presStyleCnt="0">
        <dgm:presLayoutVars/>
      </dgm:prSet>
      <dgm:spPr/>
    </dgm:pt>
    <dgm:pt modelId="{EBD77BE2-1EB3-42BD-AD6F-43E6B661E383}" type="pres">
      <dgm:prSet presAssocID="{F193176C-7EEA-4FDC-AFA6-2BB2DBA7D99F}" presName="ThreeNodes_1" presStyleLbl="node1" presStyleIdx="0" presStyleCnt="3">
        <dgm:presLayoutVars>
          <dgm:bulletEnabled val="1"/>
        </dgm:presLayoutVars>
      </dgm:prSet>
      <dgm:spPr/>
      <dgm:t>
        <a:bodyPr/>
        <a:lstStyle/>
        <a:p>
          <a:endParaRPr lang="en-US"/>
        </a:p>
      </dgm:t>
    </dgm:pt>
    <dgm:pt modelId="{6A7006A7-D5FD-4B67-BCE0-A8DE0C270250}" type="pres">
      <dgm:prSet presAssocID="{F193176C-7EEA-4FDC-AFA6-2BB2DBA7D99F}" presName="ThreeNodes_2" presStyleLbl="node1" presStyleIdx="1" presStyleCnt="3">
        <dgm:presLayoutVars>
          <dgm:bulletEnabled val="1"/>
        </dgm:presLayoutVars>
      </dgm:prSet>
      <dgm:spPr/>
      <dgm:t>
        <a:bodyPr/>
        <a:lstStyle/>
        <a:p>
          <a:endParaRPr lang="en-US"/>
        </a:p>
      </dgm:t>
    </dgm:pt>
    <dgm:pt modelId="{07E61B0D-4492-4889-8CD8-3FD540717571}" type="pres">
      <dgm:prSet presAssocID="{F193176C-7EEA-4FDC-AFA6-2BB2DBA7D99F}" presName="ThreeNodes_3" presStyleLbl="node1" presStyleIdx="2" presStyleCnt="3">
        <dgm:presLayoutVars>
          <dgm:bulletEnabled val="1"/>
        </dgm:presLayoutVars>
      </dgm:prSet>
      <dgm:spPr/>
      <dgm:t>
        <a:bodyPr/>
        <a:lstStyle/>
        <a:p>
          <a:endParaRPr lang="en-US"/>
        </a:p>
      </dgm:t>
    </dgm:pt>
    <dgm:pt modelId="{91352A76-E14B-4BEC-B326-D8174B808AEC}" type="pres">
      <dgm:prSet presAssocID="{F193176C-7EEA-4FDC-AFA6-2BB2DBA7D99F}" presName="ThreeConn_1-2" presStyleLbl="fgAccFollowNode1" presStyleIdx="0" presStyleCnt="2">
        <dgm:presLayoutVars>
          <dgm:bulletEnabled val="1"/>
        </dgm:presLayoutVars>
      </dgm:prSet>
      <dgm:spPr/>
      <dgm:t>
        <a:bodyPr/>
        <a:lstStyle/>
        <a:p>
          <a:endParaRPr lang="en-US"/>
        </a:p>
      </dgm:t>
    </dgm:pt>
    <dgm:pt modelId="{E97ED91D-40BE-4FCB-AA2E-B1F4A9D115A6}" type="pres">
      <dgm:prSet presAssocID="{F193176C-7EEA-4FDC-AFA6-2BB2DBA7D99F}" presName="ThreeConn_2-3" presStyleLbl="fgAccFollowNode1" presStyleIdx="1" presStyleCnt="2">
        <dgm:presLayoutVars>
          <dgm:bulletEnabled val="1"/>
        </dgm:presLayoutVars>
      </dgm:prSet>
      <dgm:spPr/>
      <dgm:t>
        <a:bodyPr/>
        <a:lstStyle/>
        <a:p>
          <a:endParaRPr lang="en-US"/>
        </a:p>
      </dgm:t>
    </dgm:pt>
    <dgm:pt modelId="{C20DD59D-E730-4A22-BD64-67DD1A2B2852}" type="pres">
      <dgm:prSet presAssocID="{F193176C-7EEA-4FDC-AFA6-2BB2DBA7D99F}" presName="ThreeNodes_1_text" presStyleLbl="node1" presStyleIdx="2" presStyleCnt="3">
        <dgm:presLayoutVars>
          <dgm:bulletEnabled val="1"/>
        </dgm:presLayoutVars>
      </dgm:prSet>
      <dgm:spPr/>
      <dgm:t>
        <a:bodyPr/>
        <a:lstStyle/>
        <a:p>
          <a:endParaRPr lang="en-US"/>
        </a:p>
      </dgm:t>
    </dgm:pt>
    <dgm:pt modelId="{6DE28DC1-9522-4212-B0FE-FC28A65E3A44}" type="pres">
      <dgm:prSet presAssocID="{F193176C-7EEA-4FDC-AFA6-2BB2DBA7D99F}" presName="ThreeNodes_2_text" presStyleLbl="node1" presStyleIdx="2" presStyleCnt="3">
        <dgm:presLayoutVars>
          <dgm:bulletEnabled val="1"/>
        </dgm:presLayoutVars>
      </dgm:prSet>
      <dgm:spPr/>
      <dgm:t>
        <a:bodyPr/>
        <a:lstStyle/>
        <a:p>
          <a:endParaRPr lang="en-US"/>
        </a:p>
      </dgm:t>
    </dgm:pt>
    <dgm:pt modelId="{5323EE63-5A1D-427B-A071-142409185B2B}" type="pres">
      <dgm:prSet presAssocID="{F193176C-7EEA-4FDC-AFA6-2BB2DBA7D99F}" presName="ThreeNodes_3_text" presStyleLbl="node1" presStyleIdx="2" presStyleCnt="3">
        <dgm:presLayoutVars>
          <dgm:bulletEnabled val="1"/>
        </dgm:presLayoutVars>
      </dgm:prSet>
      <dgm:spPr/>
      <dgm:t>
        <a:bodyPr/>
        <a:lstStyle/>
        <a:p>
          <a:endParaRPr lang="en-US"/>
        </a:p>
      </dgm:t>
    </dgm:pt>
  </dgm:ptLst>
  <dgm:cxnLst>
    <dgm:cxn modelId="{25A521AF-2904-4546-BC45-8FC2919E445E}" type="presOf" srcId="{BB1BF6F0-B823-403C-B2C5-BEF4C1669E17}" destId="{5323EE63-5A1D-427B-A071-142409185B2B}" srcOrd="1" destOrd="0" presId="urn:microsoft.com/office/officeart/2005/8/layout/vProcess5"/>
    <dgm:cxn modelId="{682A474E-5F72-42A6-AC27-27EFE036ED80}" srcId="{F193176C-7EEA-4FDC-AFA6-2BB2DBA7D99F}" destId="{8EF7B175-0691-4D14-A649-B60AFF216C40}" srcOrd="1" destOrd="0" parTransId="{30B35C85-37FA-4F5A-86A1-7471AF7958A3}" sibTransId="{8B99CA52-D700-4B8D-B715-78D55638C2C8}"/>
    <dgm:cxn modelId="{C9B91BC4-72AC-4DFF-90E6-29F89C79F833}" type="presOf" srcId="{8EF7B175-0691-4D14-A649-B60AFF216C40}" destId="{6A7006A7-D5FD-4B67-BCE0-A8DE0C270250}" srcOrd="0" destOrd="0" presId="urn:microsoft.com/office/officeart/2005/8/layout/vProcess5"/>
    <dgm:cxn modelId="{8A46EB60-FC8A-4FA5-9E3E-57D89C56594B}" type="presOf" srcId="{54252E05-3EDE-48BF-AC23-7C888E72E05E}" destId="{EBD77BE2-1EB3-42BD-AD6F-43E6B661E383}" srcOrd="0" destOrd="0" presId="urn:microsoft.com/office/officeart/2005/8/layout/vProcess5"/>
    <dgm:cxn modelId="{97463205-2760-444B-9C43-99C156D2934F}" srcId="{F193176C-7EEA-4FDC-AFA6-2BB2DBA7D99F}" destId="{BB1BF6F0-B823-403C-B2C5-BEF4C1669E17}" srcOrd="2" destOrd="0" parTransId="{4D4D4D50-11FA-4E6C-B3B3-31FF84C94514}" sibTransId="{544B0532-4477-484E-A6D9-1D157122692C}"/>
    <dgm:cxn modelId="{89A220DC-BB5B-4A73-B93B-21BA344D6DCB}" type="presOf" srcId="{5696947C-330B-4196-8C29-0FDA15543D43}" destId="{91352A76-E14B-4BEC-B326-D8174B808AEC}" srcOrd="0" destOrd="0" presId="urn:microsoft.com/office/officeart/2005/8/layout/vProcess5"/>
    <dgm:cxn modelId="{A922108E-D750-4EB8-B4C5-EB07557B4088}" type="presOf" srcId="{F193176C-7EEA-4FDC-AFA6-2BB2DBA7D99F}" destId="{AF316E0E-A08C-42FB-A3F3-D645E12BA855}" srcOrd="0" destOrd="0" presId="urn:microsoft.com/office/officeart/2005/8/layout/vProcess5"/>
    <dgm:cxn modelId="{BA0DD929-16D1-4AE1-A026-B7876AC4C948}" type="presOf" srcId="{54252E05-3EDE-48BF-AC23-7C888E72E05E}" destId="{C20DD59D-E730-4A22-BD64-67DD1A2B2852}" srcOrd="1" destOrd="0" presId="urn:microsoft.com/office/officeart/2005/8/layout/vProcess5"/>
    <dgm:cxn modelId="{4AB443F6-29F6-4331-9727-79DD529F7087}" type="presOf" srcId="{8B99CA52-D700-4B8D-B715-78D55638C2C8}" destId="{E97ED91D-40BE-4FCB-AA2E-B1F4A9D115A6}" srcOrd="0" destOrd="0" presId="urn:microsoft.com/office/officeart/2005/8/layout/vProcess5"/>
    <dgm:cxn modelId="{92CB911C-4947-47FB-965B-94289D386DA9}" srcId="{F193176C-7EEA-4FDC-AFA6-2BB2DBA7D99F}" destId="{54252E05-3EDE-48BF-AC23-7C888E72E05E}" srcOrd="0" destOrd="0" parTransId="{A3AE0E6A-D6BB-4BB3-9747-5EA55E496730}" sibTransId="{5696947C-330B-4196-8C29-0FDA15543D43}"/>
    <dgm:cxn modelId="{2ABB2D61-E9D7-40FA-9A45-C20D685D619E}" type="presOf" srcId="{BB1BF6F0-B823-403C-B2C5-BEF4C1669E17}" destId="{07E61B0D-4492-4889-8CD8-3FD540717571}" srcOrd="0" destOrd="0" presId="urn:microsoft.com/office/officeart/2005/8/layout/vProcess5"/>
    <dgm:cxn modelId="{AF37B64A-70B8-427B-93CE-E29B4BD40D03}" type="presOf" srcId="{8EF7B175-0691-4D14-A649-B60AFF216C40}" destId="{6DE28DC1-9522-4212-B0FE-FC28A65E3A44}" srcOrd="1" destOrd="0" presId="urn:microsoft.com/office/officeart/2005/8/layout/vProcess5"/>
    <dgm:cxn modelId="{169A4603-FEBF-4B29-85B4-2784D75DAB93}" type="presParOf" srcId="{AF316E0E-A08C-42FB-A3F3-D645E12BA855}" destId="{A8AFCA4B-9358-4D3C-8587-F251A5EA4516}" srcOrd="0" destOrd="0" presId="urn:microsoft.com/office/officeart/2005/8/layout/vProcess5"/>
    <dgm:cxn modelId="{FFC282C3-4B74-4BA9-ADE1-A9DD6849C97B}" type="presParOf" srcId="{AF316E0E-A08C-42FB-A3F3-D645E12BA855}" destId="{EBD77BE2-1EB3-42BD-AD6F-43E6B661E383}" srcOrd="1" destOrd="0" presId="urn:microsoft.com/office/officeart/2005/8/layout/vProcess5"/>
    <dgm:cxn modelId="{82AA5653-504E-400B-A1F7-BC11D3893962}" type="presParOf" srcId="{AF316E0E-A08C-42FB-A3F3-D645E12BA855}" destId="{6A7006A7-D5FD-4B67-BCE0-A8DE0C270250}" srcOrd="2" destOrd="0" presId="urn:microsoft.com/office/officeart/2005/8/layout/vProcess5"/>
    <dgm:cxn modelId="{75097A71-1B41-43E8-9A57-66DE8CD03C2B}" type="presParOf" srcId="{AF316E0E-A08C-42FB-A3F3-D645E12BA855}" destId="{07E61B0D-4492-4889-8CD8-3FD540717571}" srcOrd="3" destOrd="0" presId="urn:microsoft.com/office/officeart/2005/8/layout/vProcess5"/>
    <dgm:cxn modelId="{B78534C0-F51D-42CA-8DFA-85D3EA921965}" type="presParOf" srcId="{AF316E0E-A08C-42FB-A3F3-D645E12BA855}" destId="{91352A76-E14B-4BEC-B326-D8174B808AEC}" srcOrd="4" destOrd="0" presId="urn:microsoft.com/office/officeart/2005/8/layout/vProcess5"/>
    <dgm:cxn modelId="{5B96B176-8DC9-4F53-A642-3C75EE6106B6}" type="presParOf" srcId="{AF316E0E-A08C-42FB-A3F3-D645E12BA855}" destId="{E97ED91D-40BE-4FCB-AA2E-B1F4A9D115A6}" srcOrd="5" destOrd="0" presId="urn:microsoft.com/office/officeart/2005/8/layout/vProcess5"/>
    <dgm:cxn modelId="{2BC8B75A-66E0-474F-A9FA-BEFC122BB375}" type="presParOf" srcId="{AF316E0E-A08C-42FB-A3F3-D645E12BA855}" destId="{C20DD59D-E730-4A22-BD64-67DD1A2B2852}" srcOrd="6" destOrd="0" presId="urn:microsoft.com/office/officeart/2005/8/layout/vProcess5"/>
    <dgm:cxn modelId="{5623A614-B7C6-4556-ADCA-3617DC4C6542}" type="presParOf" srcId="{AF316E0E-A08C-42FB-A3F3-D645E12BA855}" destId="{6DE28DC1-9522-4212-B0FE-FC28A65E3A44}" srcOrd="7" destOrd="0" presId="urn:microsoft.com/office/officeart/2005/8/layout/vProcess5"/>
    <dgm:cxn modelId="{5FFB026F-7040-4BC9-955F-F4BB26F54160}" type="presParOf" srcId="{AF316E0E-A08C-42FB-A3F3-D645E12BA855}" destId="{5323EE63-5A1D-427B-A071-142409185B2B}"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9E5B02-9E33-4E56-8CF5-E4D3404AB3BE}" type="doc">
      <dgm:prSet loTypeId="urn:microsoft.com/office/officeart/2005/8/layout/default" loCatId="list" qsTypeId="urn:microsoft.com/office/officeart/2005/8/quickstyle/simple1" qsCatId="simple" csTypeId="urn:microsoft.com/office/officeart/2005/8/colors/accent4_1" csCatId="accent4" phldr="1"/>
      <dgm:spPr/>
      <dgm:t>
        <a:bodyPr/>
        <a:lstStyle/>
        <a:p>
          <a:endParaRPr lang="en-US"/>
        </a:p>
      </dgm:t>
    </dgm:pt>
    <dgm:pt modelId="{02D2F378-BA4C-4905-A76A-A75A0BE635AE}">
      <dgm:prSet phldrT="[Text]"/>
      <dgm:spPr/>
      <dgm:t>
        <a:bodyPr/>
        <a:lstStyle/>
        <a:p>
          <a:r>
            <a:rPr lang="en-US" dirty="0" smtClean="0"/>
            <a:t>Develop positive credit history</a:t>
          </a:r>
          <a:endParaRPr lang="en-US" dirty="0"/>
        </a:p>
      </dgm:t>
    </dgm:pt>
    <dgm:pt modelId="{2FA9AE1E-3401-405B-BE9C-B589F717EBEC}" type="parTrans" cxnId="{19C25879-23E6-42F1-84A1-2145C2099B0B}">
      <dgm:prSet/>
      <dgm:spPr/>
      <dgm:t>
        <a:bodyPr/>
        <a:lstStyle/>
        <a:p>
          <a:endParaRPr lang="en-US"/>
        </a:p>
      </dgm:t>
    </dgm:pt>
    <dgm:pt modelId="{E1004327-7947-4D3A-9855-0FDD05D3CA79}" type="sibTrans" cxnId="{19C25879-23E6-42F1-84A1-2145C2099B0B}">
      <dgm:prSet/>
      <dgm:spPr/>
      <dgm:t>
        <a:bodyPr/>
        <a:lstStyle/>
        <a:p>
          <a:endParaRPr lang="en-US"/>
        </a:p>
      </dgm:t>
    </dgm:pt>
    <dgm:pt modelId="{90987030-E34B-4235-BF98-04786C1065F5}">
      <dgm:prSet phldrT="[Text]"/>
      <dgm:spPr/>
      <dgm:t>
        <a:bodyPr/>
        <a:lstStyle/>
        <a:p>
          <a:r>
            <a:rPr lang="en-US" dirty="0" smtClean="0"/>
            <a:t>Convenient payment tool</a:t>
          </a:r>
          <a:endParaRPr lang="en-US" dirty="0"/>
        </a:p>
      </dgm:t>
    </dgm:pt>
    <dgm:pt modelId="{ED990846-32D5-4EA3-A213-52CFE733BDEF}" type="parTrans" cxnId="{E7B4B3F7-EEC5-4315-9C03-9F87350C3C48}">
      <dgm:prSet/>
      <dgm:spPr/>
      <dgm:t>
        <a:bodyPr/>
        <a:lstStyle/>
        <a:p>
          <a:endParaRPr lang="en-US"/>
        </a:p>
      </dgm:t>
    </dgm:pt>
    <dgm:pt modelId="{E4B55C46-7937-4D24-8F30-17B65D6DB3F2}" type="sibTrans" cxnId="{E7B4B3F7-EEC5-4315-9C03-9F87350C3C48}">
      <dgm:prSet/>
      <dgm:spPr/>
      <dgm:t>
        <a:bodyPr/>
        <a:lstStyle/>
        <a:p>
          <a:endParaRPr lang="en-US"/>
        </a:p>
      </dgm:t>
    </dgm:pt>
    <dgm:pt modelId="{E520C2E9-8418-40CB-BCAB-6606A6B50C93}">
      <dgm:prSet phldrT="[Text]"/>
      <dgm:spPr/>
      <dgm:t>
        <a:bodyPr/>
        <a:lstStyle/>
        <a:p>
          <a:r>
            <a:rPr lang="en-US" dirty="0" smtClean="0"/>
            <a:t>Protected from unauthorized charges</a:t>
          </a:r>
          <a:endParaRPr lang="en-US" dirty="0"/>
        </a:p>
      </dgm:t>
    </dgm:pt>
    <dgm:pt modelId="{940D1DDC-43C0-4CAA-A30E-239EA976FDA8}" type="parTrans" cxnId="{3C5BD2AB-9CA9-44ED-A12A-781368E96418}">
      <dgm:prSet/>
      <dgm:spPr/>
      <dgm:t>
        <a:bodyPr/>
        <a:lstStyle/>
        <a:p>
          <a:endParaRPr lang="en-US"/>
        </a:p>
      </dgm:t>
    </dgm:pt>
    <dgm:pt modelId="{17A93421-6DA9-4D32-BEE6-C6512B431C3D}" type="sibTrans" cxnId="{3C5BD2AB-9CA9-44ED-A12A-781368E96418}">
      <dgm:prSet/>
      <dgm:spPr/>
      <dgm:t>
        <a:bodyPr/>
        <a:lstStyle/>
        <a:p>
          <a:endParaRPr lang="en-US"/>
        </a:p>
      </dgm:t>
    </dgm:pt>
    <dgm:pt modelId="{C9B28539-743C-4A4C-AB5A-E3BE70B4D056}">
      <dgm:prSet phldrT="[Text]"/>
      <dgm:spPr/>
      <dgm:t>
        <a:bodyPr/>
        <a:lstStyle/>
        <a:p>
          <a:r>
            <a:rPr lang="en-US" dirty="0" smtClean="0"/>
            <a:t>Credit card safer for online shopping </a:t>
          </a:r>
          <a:endParaRPr lang="en-US" dirty="0"/>
        </a:p>
      </dgm:t>
    </dgm:pt>
    <dgm:pt modelId="{794CCEB0-42CA-42AE-B912-2CF8E6DF7F9F}" type="parTrans" cxnId="{F044C1B3-DE08-43FC-9368-E33C44E4B42B}">
      <dgm:prSet/>
      <dgm:spPr/>
      <dgm:t>
        <a:bodyPr/>
        <a:lstStyle/>
        <a:p>
          <a:endParaRPr lang="en-US"/>
        </a:p>
      </dgm:t>
    </dgm:pt>
    <dgm:pt modelId="{C7E0B291-A2A5-4944-9832-6689116F20D2}" type="sibTrans" cxnId="{F044C1B3-DE08-43FC-9368-E33C44E4B42B}">
      <dgm:prSet/>
      <dgm:spPr/>
      <dgm:t>
        <a:bodyPr/>
        <a:lstStyle/>
        <a:p>
          <a:endParaRPr lang="en-US"/>
        </a:p>
      </dgm:t>
    </dgm:pt>
    <dgm:pt modelId="{EE577AE4-4889-4709-9FAD-11B6E3292F19}">
      <dgm:prSet/>
      <dgm:spPr/>
      <dgm:t>
        <a:bodyPr/>
        <a:lstStyle/>
        <a:p>
          <a:r>
            <a:rPr lang="en-US" dirty="0" smtClean="0"/>
            <a:t>Credit card bonuses</a:t>
          </a:r>
          <a:endParaRPr lang="en-US" dirty="0"/>
        </a:p>
      </dgm:t>
    </dgm:pt>
    <dgm:pt modelId="{269F519A-DBF6-4FF5-8C68-8B77ED9B6060}" type="parTrans" cxnId="{2D4224CC-9EF6-49C1-A81E-8A9E85904D34}">
      <dgm:prSet/>
      <dgm:spPr/>
      <dgm:t>
        <a:bodyPr/>
        <a:lstStyle/>
        <a:p>
          <a:endParaRPr lang="en-US"/>
        </a:p>
      </dgm:t>
    </dgm:pt>
    <dgm:pt modelId="{C18EEE2B-BFCB-4882-BAAF-800FBEBA6685}" type="sibTrans" cxnId="{2D4224CC-9EF6-49C1-A81E-8A9E85904D34}">
      <dgm:prSet/>
      <dgm:spPr/>
      <dgm:t>
        <a:bodyPr/>
        <a:lstStyle/>
        <a:p>
          <a:endParaRPr lang="en-US"/>
        </a:p>
      </dgm:t>
    </dgm:pt>
    <dgm:pt modelId="{D0E4F59E-1AE2-4836-979D-428A2AF4F4B4}" type="pres">
      <dgm:prSet presAssocID="{339E5B02-9E33-4E56-8CF5-E4D3404AB3BE}" presName="diagram" presStyleCnt="0">
        <dgm:presLayoutVars>
          <dgm:dir/>
          <dgm:resizeHandles val="exact"/>
        </dgm:presLayoutVars>
      </dgm:prSet>
      <dgm:spPr/>
      <dgm:t>
        <a:bodyPr/>
        <a:lstStyle/>
        <a:p>
          <a:endParaRPr lang="en-US"/>
        </a:p>
      </dgm:t>
    </dgm:pt>
    <dgm:pt modelId="{31351F65-E89A-4B3B-A9FF-FF31B4CB1B06}" type="pres">
      <dgm:prSet presAssocID="{02D2F378-BA4C-4905-A76A-A75A0BE635AE}" presName="node" presStyleLbl="node1" presStyleIdx="0" presStyleCnt="5">
        <dgm:presLayoutVars>
          <dgm:bulletEnabled val="1"/>
        </dgm:presLayoutVars>
      </dgm:prSet>
      <dgm:spPr/>
      <dgm:t>
        <a:bodyPr/>
        <a:lstStyle/>
        <a:p>
          <a:endParaRPr lang="en-US"/>
        </a:p>
      </dgm:t>
    </dgm:pt>
    <dgm:pt modelId="{5D72E913-5754-4DAE-8AB5-63BCE0F65DB9}" type="pres">
      <dgm:prSet presAssocID="{E1004327-7947-4D3A-9855-0FDD05D3CA79}" presName="sibTrans" presStyleCnt="0"/>
      <dgm:spPr/>
    </dgm:pt>
    <dgm:pt modelId="{2F992CF2-6054-4D69-A435-2843E22336FF}" type="pres">
      <dgm:prSet presAssocID="{90987030-E34B-4235-BF98-04786C1065F5}" presName="node" presStyleLbl="node1" presStyleIdx="1" presStyleCnt="5">
        <dgm:presLayoutVars>
          <dgm:bulletEnabled val="1"/>
        </dgm:presLayoutVars>
      </dgm:prSet>
      <dgm:spPr/>
      <dgm:t>
        <a:bodyPr/>
        <a:lstStyle/>
        <a:p>
          <a:endParaRPr lang="en-US"/>
        </a:p>
      </dgm:t>
    </dgm:pt>
    <dgm:pt modelId="{743D1042-2D3D-46AF-9A3E-9DC34D5A4C7D}" type="pres">
      <dgm:prSet presAssocID="{E4B55C46-7937-4D24-8F30-17B65D6DB3F2}" presName="sibTrans" presStyleCnt="0"/>
      <dgm:spPr/>
    </dgm:pt>
    <dgm:pt modelId="{F36EBE82-16F0-4E96-8E71-123949A2EB53}" type="pres">
      <dgm:prSet presAssocID="{E520C2E9-8418-40CB-BCAB-6606A6B50C93}" presName="node" presStyleLbl="node1" presStyleIdx="2" presStyleCnt="5">
        <dgm:presLayoutVars>
          <dgm:bulletEnabled val="1"/>
        </dgm:presLayoutVars>
      </dgm:prSet>
      <dgm:spPr/>
      <dgm:t>
        <a:bodyPr/>
        <a:lstStyle/>
        <a:p>
          <a:endParaRPr lang="en-US"/>
        </a:p>
      </dgm:t>
    </dgm:pt>
    <dgm:pt modelId="{DD81BD30-DEC0-46AC-9A6B-5FD470F1F69B}" type="pres">
      <dgm:prSet presAssocID="{17A93421-6DA9-4D32-BEE6-C6512B431C3D}" presName="sibTrans" presStyleCnt="0"/>
      <dgm:spPr/>
    </dgm:pt>
    <dgm:pt modelId="{D08CD5DF-34E0-4C78-896C-E0E93289357F}" type="pres">
      <dgm:prSet presAssocID="{C9B28539-743C-4A4C-AB5A-E3BE70B4D056}" presName="node" presStyleLbl="node1" presStyleIdx="3" presStyleCnt="5">
        <dgm:presLayoutVars>
          <dgm:bulletEnabled val="1"/>
        </dgm:presLayoutVars>
      </dgm:prSet>
      <dgm:spPr/>
      <dgm:t>
        <a:bodyPr/>
        <a:lstStyle/>
        <a:p>
          <a:endParaRPr lang="en-US"/>
        </a:p>
      </dgm:t>
    </dgm:pt>
    <dgm:pt modelId="{C46444BD-6FDB-4791-A9EB-49B0C3BF5261}" type="pres">
      <dgm:prSet presAssocID="{C7E0B291-A2A5-4944-9832-6689116F20D2}" presName="sibTrans" presStyleCnt="0"/>
      <dgm:spPr/>
    </dgm:pt>
    <dgm:pt modelId="{C99337F1-A275-4DB1-9886-F7D4BF696FAE}" type="pres">
      <dgm:prSet presAssocID="{EE577AE4-4889-4709-9FAD-11B6E3292F19}" presName="node" presStyleLbl="node1" presStyleIdx="4" presStyleCnt="5">
        <dgm:presLayoutVars>
          <dgm:bulletEnabled val="1"/>
        </dgm:presLayoutVars>
      </dgm:prSet>
      <dgm:spPr/>
      <dgm:t>
        <a:bodyPr/>
        <a:lstStyle/>
        <a:p>
          <a:endParaRPr lang="en-US"/>
        </a:p>
      </dgm:t>
    </dgm:pt>
  </dgm:ptLst>
  <dgm:cxnLst>
    <dgm:cxn modelId="{19C25879-23E6-42F1-84A1-2145C2099B0B}" srcId="{339E5B02-9E33-4E56-8CF5-E4D3404AB3BE}" destId="{02D2F378-BA4C-4905-A76A-A75A0BE635AE}" srcOrd="0" destOrd="0" parTransId="{2FA9AE1E-3401-405B-BE9C-B589F717EBEC}" sibTransId="{E1004327-7947-4D3A-9855-0FDD05D3CA79}"/>
    <dgm:cxn modelId="{E7B4B3F7-EEC5-4315-9C03-9F87350C3C48}" srcId="{339E5B02-9E33-4E56-8CF5-E4D3404AB3BE}" destId="{90987030-E34B-4235-BF98-04786C1065F5}" srcOrd="1" destOrd="0" parTransId="{ED990846-32D5-4EA3-A213-52CFE733BDEF}" sibTransId="{E4B55C46-7937-4D24-8F30-17B65D6DB3F2}"/>
    <dgm:cxn modelId="{AE5D1452-62F8-4B92-9CC5-98DD355C5994}" type="presOf" srcId="{02D2F378-BA4C-4905-A76A-A75A0BE635AE}" destId="{31351F65-E89A-4B3B-A9FF-FF31B4CB1B06}" srcOrd="0" destOrd="0" presId="urn:microsoft.com/office/officeart/2005/8/layout/default"/>
    <dgm:cxn modelId="{7EE77E04-0483-4A20-A306-E85D4FB82FE4}" type="presOf" srcId="{EE577AE4-4889-4709-9FAD-11B6E3292F19}" destId="{C99337F1-A275-4DB1-9886-F7D4BF696FAE}" srcOrd="0" destOrd="0" presId="urn:microsoft.com/office/officeart/2005/8/layout/default"/>
    <dgm:cxn modelId="{CD8E3F33-5393-45FF-B439-1FCADD06C0F4}" type="presOf" srcId="{C9B28539-743C-4A4C-AB5A-E3BE70B4D056}" destId="{D08CD5DF-34E0-4C78-896C-E0E93289357F}" srcOrd="0" destOrd="0" presId="urn:microsoft.com/office/officeart/2005/8/layout/default"/>
    <dgm:cxn modelId="{E62F4020-1752-4D12-8BF6-026CFE81D66A}" type="presOf" srcId="{90987030-E34B-4235-BF98-04786C1065F5}" destId="{2F992CF2-6054-4D69-A435-2843E22336FF}" srcOrd="0" destOrd="0" presId="urn:microsoft.com/office/officeart/2005/8/layout/default"/>
    <dgm:cxn modelId="{3C5BD2AB-9CA9-44ED-A12A-781368E96418}" srcId="{339E5B02-9E33-4E56-8CF5-E4D3404AB3BE}" destId="{E520C2E9-8418-40CB-BCAB-6606A6B50C93}" srcOrd="2" destOrd="0" parTransId="{940D1DDC-43C0-4CAA-A30E-239EA976FDA8}" sibTransId="{17A93421-6DA9-4D32-BEE6-C6512B431C3D}"/>
    <dgm:cxn modelId="{438C82D7-4F54-4AD8-9CA7-CAA425B61FC5}" type="presOf" srcId="{339E5B02-9E33-4E56-8CF5-E4D3404AB3BE}" destId="{D0E4F59E-1AE2-4836-979D-428A2AF4F4B4}" srcOrd="0" destOrd="0" presId="urn:microsoft.com/office/officeart/2005/8/layout/default"/>
    <dgm:cxn modelId="{2D4224CC-9EF6-49C1-A81E-8A9E85904D34}" srcId="{339E5B02-9E33-4E56-8CF5-E4D3404AB3BE}" destId="{EE577AE4-4889-4709-9FAD-11B6E3292F19}" srcOrd="4" destOrd="0" parTransId="{269F519A-DBF6-4FF5-8C68-8B77ED9B6060}" sibTransId="{C18EEE2B-BFCB-4882-BAAF-800FBEBA6685}"/>
    <dgm:cxn modelId="{F044C1B3-DE08-43FC-9368-E33C44E4B42B}" srcId="{339E5B02-9E33-4E56-8CF5-E4D3404AB3BE}" destId="{C9B28539-743C-4A4C-AB5A-E3BE70B4D056}" srcOrd="3" destOrd="0" parTransId="{794CCEB0-42CA-42AE-B912-2CF8E6DF7F9F}" sibTransId="{C7E0B291-A2A5-4944-9832-6689116F20D2}"/>
    <dgm:cxn modelId="{41ACBECF-EF70-45D4-AFBA-89B954377D28}" type="presOf" srcId="{E520C2E9-8418-40CB-BCAB-6606A6B50C93}" destId="{F36EBE82-16F0-4E96-8E71-123949A2EB53}" srcOrd="0" destOrd="0" presId="urn:microsoft.com/office/officeart/2005/8/layout/default"/>
    <dgm:cxn modelId="{3B406A51-79DE-4E52-8E2D-58991827C486}" type="presParOf" srcId="{D0E4F59E-1AE2-4836-979D-428A2AF4F4B4}" destId="{31351F65-E89A-4B3B-A9FF-FF31B4CB1B06}" srcOrd="0" destOrd="0" presId="urn:microsoft.com/office/officeart/2005/8/layout/default"/>
    <dgm:cxn modelId="{A920F92B-D69C-4637-842F-31B97D251BFD}" type="presParOf" srcId="{D0E4F59E-1AE2-4836-979D-428A2AF4F4B4}" destId="{5D72E913-5754-4DAE-8AB5-63BCE0F65DB9}" srcOrd="1" destOrd="0" presId="urn:microsoft.com/office/officeart/2005/8/layout/default"/>
    <dgm:cxn modelId="{EA104A61-7EFB-4446-94CA-8D12328ABEED}" type="presParOf" srcId="{D0E4F59E-1AE2-4836-979D-428A2AF4F4B4}" destId="{2F992CF2-6054-4D69-A435-2843E22336FF}" srcOrd="2" destOrd="0" presId="urn:microsoft.com/office/officeart/2005/8/layout/default"/>
    <dgm:cxn modelId="{B6E6FE15-E313-49DC-A181-EA812D104089}" type="presParOf" srcId="{D0E4F59E-1AE2-4836-979D-428A2AF4F4B4}" destId="{743D1042-2D3D-46AF-9A3E-9DC34D5A4C7D}" srcOrd="3" destOrd="0" presId="urn:microsoft.com/office/officeart/2005/8/layout/default"/>
    <dgm:cxn modelId="{95E6EFA3-2F39-428D-9FF8-E75E0C8DA1C8}" type="presParOf" srcId="{D0E4F59E-1AE2-4836-979D-428A2AF4F4B4}" destId="{F36EBE82-16F0-4E96-8E71-123949A2EB53}" srcOrd="4" destOrd="0" presId="urn:microsoft.com/office/officeart/2005/8/layout/default"/>
    <dgm:cxn modelId="{B6AA87BE-0762-4EC3-817F-DDD73C486BF6}" type="presParOf" srcId="{D0E4F59E-1AE2-4836-979D-428A2AF4F4B4}" destId="{DD81BD30-DEC0-46AC-9A6B-5FD470F1F69B}" srcOrd="5" destOrd="0" presId="urn:microsoft.com/office/officeart/2005/8/layout/default"/>
    <dgm:cxn modelId="{7BF98338-F342-4340-8584-2F8AFC9D5CF5}" type="presParOf" srcId="{D0E4F59E-1AE2-4836-979D-428A2AF4F4B4}" destId="{D08CD5DF-34E0-4C78-896C-E0E93289357F}" srcOrd="6" destOrd="0" presId="urn:microsoft.com/office/officeart/2005/8/layout/default"/>
    <dgm:cxn modelId="{DA371CCD-6F93-4A34-80BC-61BD59A0D575}" type="presParOf" srcId="{D0E4F59E-1AE2-4836-979D-428A2AF4F4B4}" destId="{C46444BD-6FDB-4791-A9EB-49B0C3BF5261}" srcOrd="7" destOrd="0" presId="urn:microsoft.com/office/officeart/2005/8/layout/default"/>
    <dgm:cxn modelId="{B122C90C-1048-49DE-AE38-9B896665BB1E}" type="presParOf" srcId="{D0E4F59E-1AE2-4836-979D-428A2AF4F4B4}" destId="{C99337F1-A275-4DB1-9886-F7D4BF696FAE}"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A3A78F-47CA-4995-A7AB-B58F319CF485}" type="doc">
      <dgm:prSet loTypeId="urn:microsoft.com/office/officeart/2005/8/layout/default" loCatId="list" qsTypeId="urn:microsoft.com/office/officeart/2005/8/quickstyle/simple1" qsCatId="simple" csTypeId="urn:microsoft.com/office/officeart/2005/8/colors/accent2_1" csCatId="accent2" phldr="1"/>
      <dgm:spPr/>
      <dgm:t>
        <a:bodyPr/>
        <a:lstStyle/>
        <a:p>
          <a:endParaRPr lang="en-US"/>
        </a:p>
      </dgm:t>
    </dgm:pt>
    <dgm:pt modelId="{E6C657CA-D51F-4674-9317-BA60C0E09774}">
      <dgm:prSet phldrT="[Text]"/>
      <dgm:spPr/>
      <dgm:t>
        <a:bodyPr/>
        <a:lstStyle/>
        <a:p>
          <a:r>
            <a:rPr lang="en-US" dirty="0" smtClean="0"/>
            <a:t>Pay credit card balances in full every month</a:t>
          </a:r>
          <a:endParaRPr lang="en-US" dirty="0"/>
        </a:p>
      </dgm:t>
    </dgm:pt>
    <dgm:pt modelId="{293B9FE8-A627-4B0A-8DD9-781B5CF2F3F2}" type="parTrans" cxnId="{C7C06934-FB36-4CE8-A13E-298A1050533F}">
      <dgm:prSet/>
      <dgm:spPr/>
      <dgm:t>
        <a:bodyPr/>
        <a:lstStyle/>
        <a:p>
          <a:endParaRPr lang="en-US"/>
        </a:p>
      </dgm:t>
    </dgm:pt>
    <dgm:pt modelId="{9BA68CA2-FCE0-4CCE-87B3-E0A297CF2767}" type="sibTrans" cxnId="{C7C06934-FB36-4CE8-A13E-298A1050533F}">
      <dgm:prSet/>
      <dgm:spPr/>
      <dgm:t>
        <a:bodyPr/>
        <a:lstStyle/>
        <a:p>
          <a:endParaRPr lang="en-US"/>
        </a:p>
      </dgm:t>
    </dgm:pt>
    <dgm:pt modelId="{C08BF896-C5CB-4FCC-AD8C-09D80091C950}">
      <dgm:prSet phldrT="[Text]"/>
      <dgm:spPr/>
      <dgm:t>
        <a:bodyPr/>
        <a:lstStyle/>
        <a:p>
          <a:r>
            <a:rPr lang="en-US" dirty="0" smtClean="0"/>
            <a:t>Pay credit card bills on time </a:t>
          </a:r>
          <a:endParaRPr lang="en-US" dirty="0"/>
        </a:p>
      </dgm:t>
    </dgm:pt>
    <dgm:pt modelId="{CE5CB45F-2091-4FF6-B054-7FC3EB4EFD3A}" type="parTrans" cxnId="{280305E9-CD2B-4717-8F07-A44326F5732E}">
      <dgm:prSet/>
      <dgm:spPr/>
      <dgm:t>
        <a:bodyPr/>
        <a:lstStyle/>
        <a:p>
          <a:endParaRPr lang="en-US"/>
        </a:p>
      </dgm:t>
    </dgm:pt>
    <dgm:pt modelId="{E982B433-F6B2-46AE-B2D9-6A2C3B96B50A}" type="sibTrans" cxnId="{280305E9-CD2B-4717-8F07-A44326F5732E}">
      <dgm:prSet/>
      <dgm:spPr/>
      <dgm:t>
        <a:bodyPr/>
        <a:lstStyle/>
        <a:p>
          <a:endParaRPr lang="en-US"/>
        </a:p>
      </dgm:t>
    </dgm:pt>
    <dgm:pt modelId="{8AA1174D-8B2F-441B-B899-DC9A0E0188AE}">
      <dgm:prSet phldrT="[Text]"/>
      <dgm:spPr/>
      <dgm:t>
        <a:bodyPr/>
        <a:lstStyle/>
        <a:p>
          <a:r>
            <a:rPr lang="en-US" dirty="0" smtClean="0"/>
            <a:t>Be conscious of how credit cards affect your credit history</a:t>
          </a:r>
          <a:endParaRPr lang="en-US" dirty="0"/>
        </a:p>
      </dgm:t>
    </dgm:pt>
    <dgm:pt modelId="{DA0E9452-9474-4F82-A91D-798620565F55}" type="parTrans" cxnId="{2C48C56C-9C85-4F2F-8C02-7521F3A07B04}">
      <dgm:prSet/>
      <dgm:spPr/>
      <dgm:t>
        <a:bodyPr/>
        <a:lstStyle/>
        <a:p>
          <a:endParaRPr lang="en-US"/>
        </a:p>
      </dgm:t>
    </dgm:pt>
    <dgm:pt modelId="{8DADB520-45F9-49AE-9730-05E11BEF5BD5}" type="sibTrans" cxnId="{2C48C56C-9C85-4F2F-8C02-7521F3A07B04}">
      <dgm:prSet/>
      <dgm:spPr/>
      <dgm:t>
        <a:bodyPr/>
        <a:lstStyle/>
        <a:p>
          <a:endParaRPr lang="en-US"/>
        </a:p>
      </dgm:t>
    </dgm:pt>
    <dgm:pt modelId="{014FA9C9-1369-43E0-B17E-0D7B5D5F79EC}">
      <dgm:prSet phldrT="[Text]"/>
      <dgm:spPr/>
      <dgm:t>
        <a:bodyPr/>
        <a:lstStyle/>
        <a:p>
          <a:r>
            <a:rPr lang="en-US" dirty="0" smtClean="0"/>
            <a:t>Check the monthly credit card statement for errors</a:t>
          </a:r>
          <a:endParaRPr lang="en-US" dirty="0"/>
        </a:p>
      </dgm:t>
    </dgm:pt>
    <dgm:pt modelId="{7A4B1DAA-3B56-4C6C-B9F8-418529979546}" type="parTrans" cxnId="{ADE6E8A1-0CFE-4954-881F-196D3B65D951}">
      <dgm:prSet/>
      <dgm:spPr/>
      <dgm:t>
        <a:bodyPr/>
        <a:lstStyle/>
        <a:p>
          <a:endParaRPr lang="en-US"/>
        </a:p>
      </dgm:t>
    </dgm:pt>
    <dgm:pt modelId="{5158AA18-6267-458A-AFD1-F6347CD33B12}" type="sibTrans" cxnId="{ADE6E8A1-0CFE-4954-881F-196D3B65D951}">
      <dgm:prSet/>
      <dgm:spPr/>
      <dgm:t>
        <a:bodyPr/>
        <a:lstStyle/>
        <a:p>
          <a:endParaRPr lang="en-US"/>
        </a:p>
      </dgm:t>
    </dgm:pt>
    <dgm:pt modelId="{FFAAAB83-CE63-4D4E-90E9-15091B3455D7}" type="pres">
      <dgm:prSet presAssocID="{47A3A78F-47CA-4995-A7AB-B58F319CF485}" presName="diagram" presStyleCnt="0">
        <dgm:presLayoutVars>
          <dgm:dir/>
          <dgm:resizeHandles val="exact"/>
        </dgm:presLayoutVars>
      </dgm:prSet>
      <dgm:spPr/>
      <dgm:t>
        <a:bodyPr/>
        <a:lstStyle/>
        <a:p>
          <a:endParaRPr lang="en-US"/>
        </a:p>
      </dgm:t>
    </dgm:pt>
    <dgm:pt modelId="{890605BB-279A-4134-BDAF-4227E114ACC6}" type="pres">
      <dgm:prSet presAssocID="{E6C657CA-D51F-4674-9317-BA60C0E09774}" presName="node" presStyleLbl="node1" presStyleIdx="0" presStyleCnt="4" custScaleY="108224">
        <dgm:presLayoutVars>
          <dgm:bulletEnabled val="1"/>
        </dgm:presLayoutVars>
      </dgm:prSet>
      <dgm:spPr/>
      <dgm:t>
        <a:bodyPr/>
        <a:lstStyle/>
        <a:p>
          <a:endParaRPr lang="en-US"/>
        </a:p>
      </dgm:t>
    </dgm:pt>
    <dgm:pt modelId="{2FBCED91-B3EA-425F-9CF8-4203F7729815}" type="pres">
      <dgm:prSet presAssocID="{9BA68CA2-FCE0-4CCE-87B3-E0A297CF2767}" presName="sibTrans" presStyleCnt="0"/>
      <dgm:spPr/>
    </dgm:pt>
    <dgm:pt modelId="{910BBFEB-FAE1-4A1C-B109-E72E766B2666}" type="pres">
      <dgm:prSet presAssocID="{C08BF896-C5CB-4FCC-AD8C-09D80091C950}" presName="node" presStyleLbl="node1" presStyleIdx="1" presStyleCnt="4" custScaleY="108224">
        <dgm:presLayoutVars>
          <dgm:bulletEnabled val="1"/>
        </dgm:presLayoutVars>
      </dgm:prSet>
      <dgm:spPr/>
      <dgm:t>
        <a:bodyPr/>
        <a:lstStyle/>
        <a:p>
          <a:endParaRPr lang="en-US"/>
        </a:p>
      </dgm:t>
    </dgm:pt>
    <dgm:pt modelId="{F2260876-6465-4586-B436-B80CE48FC259}" type="pres">
      <dgm:prSet presAssocID="{E982B433-F6B2-46AE-B2D9-6A2C3B96B50A}" presName="sibTrans" presStyleCnt="0"/>
      <dgm:spPr/>
    </dgm:pt>
    <dgm:pt modelId="{178C92B1-D2FB-424F-9DB6-7B8745454EF5}" type="pres">
      <dgm:prSet presAssocID="{8AA1174D-8B2F-441B-B899-DC9A0E0188AE}" presName="node" presStyleLbl="node1" presStyleIdx="2" presStyleCnt="4" custScaleY="108224">
        <dgm:presLayoutVars>
          <dgm:bulletEnabled val="1"/>
        </dgm:presLayoutVars>
      </dgm:prSet>
      <dgm:spPr/>
      <dgm:t>
        <a:bodyPr/>
        <a:lstStyle/>
        <a:p>
          <a:endParaRPr lang="en-US"/>
        </a:p>
      </dgm:t>
    </dgm:pt>
    <dgm:pt modelId="{0F36F3C7-FAE7-4EA1-8FC2-D208B5659F77}" type="pres">
      <dgm:prSet presAssocID="{8DADB520-45F9-49AE-9730-05E11BEF5BD5}" presName="sibTrans" presStyleCnt="0"/>
      <dgm:spPr/>
    </dgm:pt>
    <dgm:pt modelId="{0DB614D9-539D-4439-9737-C8C42598C6DB}" type="pres">
      <dgm:prSet presAssocID="{014FA9C9-1369-43E0-B17E-0D7B5D5F79EC}" presName="node" presStyleLbl="node1" presStyleIdx="3" presStyleCnt="4" custScaleY="108224">
        <dgm:presLayoutVars>
          <dgm:bulletEnabled val="1"/>
        </dgm:presLayoutVars>
      </dgm:prSet>
      <dgm:spPr/>
      <dgm:t>
        <a:bodyPr/>
        <a:lstStyle/>
        <a:p>
          <a:endParaRPr lang="en-US"/>
        </a:p>
      </dgm:t>
    </dgm:pt>
  </dgm:ptLst>
  <dgm:cxnLst>
    <dgm:cxn modelId="{2947FD4D-CFBF-43A0-937A-FA7FAD7E53AC}" type="presOf" srcId="{014FA9C9-1369-43E0-B17E-0D7B5D5F79EC}" destId="{0DB614D9-539D-4439-9737-C8C42598C6DB}" srcOrd="0" destOrd="0" presId="urn:microsoft.com/office/officeart/2005/8/layout/default"/>
    <dgm:cxn modelId="{280305E9-CD2B-4717-8F07-A44326F5732E}" srcId="{47A3A78F-47CA-4995-A7AB-B58F319CF485}" destId="{C08BF896-C5CB-4FCC-AD8C-09D80091C950}" srcOrd="1" destOrd="0" parTransId="{CE5CB45F-2091-4FF6-B054-7FC3EB4EFD3A}" sibTransId="{E982B433-F6B2-46AE-B2D9-6A2C3B96B50A}"/>
    <dgm:cxn modelId="{1E18AB64-B4CB-4097-852E-4F98F1058821}" type="presOf" srcId="{47A3A78F-47CA-4995-A7AB-B58F319CF485}" destId="{FFAAAB83-CE63-4D4E-90E9-15091B3455D7}" srcOrd="0" destOrd="0" presId="urn:microsoft.com/office/officeart/2005/8/layout/default"/>
    <dgm:cxn modelId="{B27A090E-D085-46FB-B2CD-D2D663BDC3CB}" type="presOf" srcId="{C08BF896-C5CB-4FCC-AD8C-09D80091C950}" destId="{910BBFEB-FAE1-4A1C-B109-E72E766B2666}" srcOrd="0" destOrd="0" presId="urn:microsoft.com/office/officeart/2005/8/layout/default"/>
    <dgm:cxn modelId="{ADE6E8A1-0CFE-4954-881F-196D3B65D951}" srcId="{47A3A78F-47CA-4995-A7AB-B58F319CF485}" destId="{014FA9C9-1369-43E0-B17E-0D7B5D5F79EC}" srcOrd="3" destOrd="0" parTransId="{7A4B1DAA-3B56-4C6C-B9F8-418529979546}" sibTransId="{5158AA18-6267-458A-AFD1-F6347CD33B12}"/>
    <dgm:cxn modelId="{C7C06934-FB36-4CE8-A13E-298A1050533F}" srcId="{47A3A78F-47CA-4995-A7AB-B58F319CF485}" destId="{E6C657CA-D51F-4674-9317-BA60C0E09774}" srcOrd="0" destOrd="0" parTransId="{293B9FE8-A627-4B0A-8DD9-781B5CF2F3F2}" sibTransId="{9BA68CA2-FCE0-4CCE-87B3-E0A297CF2767}"/>
    <dgm:cxn modelId="{644CD217-BD78-4400-B5A6-A0F157C84A15}" type="presOf" srcId="{8AA1174D-8B2F-441B-B899-DC9A0E0188AE}" destId="{178C92B1-D2FB-424F-9DB6-7B8745454EF5}" srcOrd="0" destOrd="0" presId="urn:microsoft.com/office/officeart/2005/8/layout/default"/>
    <dgm:cxn modelId="{B1CE12D4-F205-4253-8A65-233943A3F581}" type="presOf" srcId="{E6C657CA-D51F-4674-9317-BA60C0E09774}" destId="{890605BB-279A-4134-BDAF-4227E114ACC6}" srcOrd="0" destOrd="0" presId="urn:microsoft.com/office/officeart/2005/8/layout/default"/>
    <dgm:cxn modelId="{2C48C56C-9C85-4F2F-8C02-7521F3A07B04}" srcId="{47A3A78F-47CA-4995-A7AB-B58F319CF485}" destId="{8AA1174D-8B2F-441B-B899-DC9A0E0188AE}" srcOrd="2" destOrd="0" parTransId="{DA0E9452-9474-4F82-A91D-798620565F55}" sibTransId="{8DADB520-45F9-49AE-9730-05E11BEF5BD5}"/>
    <dgm:cxn modelId="{F13F99F7-C76A-4130-9636-2E494747482F}" type="presParOf" srcId="{FFAAAB83-CE63-4D4E-90E9-15091B3455D7}" destId="{890605BB-279A-4134-BDAF-4227E114ACC6}" srcOrd="0" destOrd="0" presId="urn:microsoft.com/office/officeart/2005/8/layout/default"/>
    <dgm:cxn modelId="{B7C93CDE-EB96-4F14-B58D-D93DE1E06F8E}" type="presParOf" srcId="{FFAAAB83-CE63-4D4E-90E9-15091B3455D7}" destId="{2FBCED91-B3EA-425F-9CF8-4203F7729815}" srcOrd="1" destOrd="0" presId="urn:microsoft.com/office/officeart/2005/8/layout/default"/>
    <dgm:cxn modelId="{B37E65B9-3510-4FC4-8081-E07E0847DCA1}" type="presParOf" srcId="{FFAAAB83-CE63-4D4E-90E9-15091B3455D7}" destId="{910BBFEB-FAE1-4A1C-B109-E72E766B2666}" srcOrd="2" destOrd="0" presId="urn:microsoft.com/office/officeart/2005/8/layout/default"/>
    <dgm:cxn modelId="{1FDE8029-DF9D-43A0-84A3-DAE55DBF0EF6}" type="presParOf" srcId="{FFAAAB83-CE63-4D4E-90E9-15091B3455D7}" destId="{F2260876-6465-4586-B436-B80CE48FC259}" srcOrd="3" destOrd="0" presId="urn:microsoft.com/office/officeart/2005/8/layout/default"/>
    <dgm:cxn modelId="{A270028D-239D-456D-9FBC-271DC6B53CAA}" type="presParOf" srcId="{FFAAAB83-CE63-4D4E-90E9-15091B3455D7}" destId="{178C92B1-D2FB-424F-9DB6-7B8745454EF5}" srcOrd="4" destOrd="0" presId="urn:microsoft.com/office/officeart/2005/8/layout/default"/>
    <dgm:cxn modelId="{CC40D9FA-3012-4DD1-BE23-D70AA01A3EBF}" type="presParOf" srcId="{FFAAAB83-CE63-4D4E-90E9-15091B3455D7}" destId="{0F36F3C7-FAE7-4EA1-8FC2-D208B5659F77}" srcOrd="5" destOrd="0" presId="urn:microsoft.com/office/officeart/2005/8/layout/default"/>
    <dgm:cxn modelId="{2670C05E-5871-45C9-B124-E34823A3EB9F}" type="presParOf" srcId="{FFAAAB83-CE63-4D4E-90E9-15091B3455D7}" destId="{0DB614D9-539D-4439-9737-C8C42598C6DB}"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FE5F388-205B-48B5-A4F0-0A7F0915C902}" type="doc">
      <dgm:prSet loTypeId="urn:microsoft.com/office/officeart/2005/8/layout/vProcess5" loCatId="process" qsTypeId="urn:microsoft.com/office/officeart/2005/8/quickstyle/simple1" qsCatId="simple" csTypeId="urn:microsoft.com/office/officeart/2005/8/colors/accent2_1" csCatId="accent2" phldr="1"/>
      <dgm:spPr/>
    </dgm:pt>
    <dgm:pt modelId="{995AED94-86D2-4C8E-A02D-E5D29385610F}">
      <dgm:prSet phldrT="[Text]"/>
      <dgm:spPr/>
      <dgm:t>
        <a:bodyPr/>
        <a:lstStyle/>
        <a:p>
          <a:r>
            <a:rPr lang="en-US" dirty="0" smtClean="0"/>
            <a:t>No need to carry large amounts of cash</a:t>
          </a:r>
          <a:endParaRPr lang="en-US" dirty="0"/>
        </a:p>
      </dgm:t>
    </dgm:pt>
    <dgm:pt modelId="{E0DE243F-4724-47D1-BFD6-7ACA88291E41}" type="parTrans" cxnId="{10620A2E-32B3-473B-A29D-1EB3895AA02E}">
      <dgm:prSet/>
      <dgm:spPr/>
      <dgm:t>
        <a:bodyPr/>
        <a:lstStyle/>
        <a:p>
          <a:endParaRPr lang="en-US"/>
        </a:p>
      </dgm:t>
    </dgm:pt>
    <dgm:pt modelId="{CFF0D174-5008-4C1B-B366-5FDE185193B6}" type="sibTrans" cxnId="{10620A2E-32B3-473B-A29D-1EB3895AA02E}">
      <dgm:prSet/>
      <dgm:spPr>
        <a:solidFill>
          <a:schemeClr val="accent1">
            <a:lumMod val="20000"/>
            <a:lumOff val="80000"/>
            <a:alpha val="90000"/>
          </a:schemeClr>
        </a:solidFill>
      </dgm:spPr>
      <dgm:t>
        <a:bodyPr/>
        <a:lstStyle/>
        <a:p>
          <a:endParaRPr lang="en-US"/>
        </a:p>
      </dgm:t>
    </dgm:pt>
    <dgm:pt modelId="{F0435A1C-5283-455B-96E7-AC71AAB0BA71}">
      <dgm:prSet phldrT="[Text]"/>
      <dgm:spPr/>
      <dgm:t>
        <a:bodyPr/>
        <a:lstStyle/>
        <a:p>
          <a:r>
            <a:rPr lang="en-US" dirty="0" smtClean="0"/>
            <a:t>Useful in emergencies</a:t>
          </a:r>
          <a:endParaRPr lang="en-US" dirty="0"/>
        </a:p>
      </dgm:t>
    </dgm:pt>
    <dgm:pt modelId="{9DA73494-0417-4B6D-AB6D-C78E65CD0E90}" type="parTrans" cxnId="{BD5A30B9-7CDF-4A23-9422-5FD44F912B16}">
      <dgm:prSet/>
      <dgm:spPr/>
      <dgm:t>
        <a:bodyPr/>
        <a:lstStyle/>
        <a:p>
          <a:endParaRPr lang="en-US"/>
        </a:p>
      </dgm:t>
    </dgm:pt>
    <dgm:pt modelId="{D162BC82-E717-48DC-BC9E-7D0BDC8C32E7}" type="sibTrans" cxnId="{BD5A30B9-7CDF-4A23-9422-5FD44F912B16}">
      <dgm:prSet/>
      <dgm:spPr>
        <a:solidFill>
          <a:schemeClr val="accent1">
            <a:lumMod val="20000"/>
            <a:lumOff val="80000"/>
            <a:alpha val="90000"/>
          </a:schemeClr>
        </a:solidFill>
      </dgm:spPr>
      <dgm:t>
        <a:bodyPr/>
        <a:lstStyle/>
        <a:p>
          <a:endParaRPr lang="en-US"/>
        </a:p>
      </dgm:t>
    </dgm:pt>
    <dgm:pt modelId="{BFBF565E-1D43-4617-B307-741B9BBA3E39}">
      <dgm:prSet phldrT="[Text]"/>
      <dgm:spPr/>
      <dgm:t>
        <a:bodyPr/>
        <a:lstStyle/>
        <a:p>
          <a:r>
            <a:rPr lang="en-US" dirty="0" smtClean="0"/>
            <a:t>Often required to hold a reservation</a:t>
          </a:r>
          <a:endParaRPr lang="en-US" dirty="0"/>
        </a:p>
      </dgm:t>
    </dgm:pt>
    <dgm:pt modelId="{CDB24142-7684-4FDA-A99C-24A9FC9FF9A8}" type="parTrans" cxnId="{A552CB9D-1E13-4357-A32E-AED42B4308F5}">
      <dgm:prSet/>
      <dgm:spPr/>
      <dgm:t>
        <a:bodyPr/>
        <a:lstStyle/>
        <a:p>
          <a:endParaRPr lang="en-US"/>
        </a:p>
      </dgm:t>
    </dgm:pt>
    <dgm:pt modelId="{DEB0C2E9-AB2A-4976-BAEC-7A2BC8431A09}" type="sibTrans" cxnId="{A552CB9D-1E13-4357-A32E-AED42B4308F5}">
      <dgm:prSet/>
      <dgm:spPr/>
      <dgm:t>
        <a:bodyPr/>
        <a:lstStyle/>
        <a:p>
          <a:endParaRPr lang="en-US"/>
        </a:p>
      </dgm:t>
    </dgm:pt>
    <dgm:pt modelId="{1D35CE91-B5E2-4E45-9705-54E8182F661F}" type="pres">
      <dgm:prSet presAssocID="{1FE5F388-205B-48B5-A4F0-0A7F0915C902}" presName="outerComposite" presStyleCnt="0">
        <dgm:presLayoutVars>
          <dgm:chMax val="5"/>
          <dgm:dir/>
          <dgm:resizeHandles val="exact"/>
        </dgm:presLayoutVars>
      </dgm:prSet>
      <dgm:spPr/>
    </dgm:pt>
    <dgm:pt modelId="{9580B7D1-3E67-4E68-8992-4973A0C8CDE0}" type="pres">
      <dgm:prSet presAssocID="{1FE5F388-205B-48B5-A4F0-0A7F0915C902}" presName="dummyMaxCanvas" presStyleCnt="0">
        <dgm:presLayoutVars/>
      </dgm:prSet>
      <dgm:spPr/>
    </dgm:pt>
    <dgm:pt modelId="{0ED5EFE7-1CF6-41A3-8C7F-D033931236ED}" type="pres">
      <dgm:prSet presAssocID="{1FE5F388-205B-48B5-A4F0-0A7F0915C902}" presName="ThreeNodes_1" presStyleLbl="node1" presStyleIdx="0" presStyleCnt="3">
        <dgm:presLayoutVars>
          <dgm:bulletEnabled val="1"/>
        </dgm:presLayoutVars>
      </dgm:prSet>
      <dgm:spPr/>
      <dgm:t>
        <a:bodyPr/>
        <a:lstStyle/>
        <a:p>
          <a:endParaRPr lang="en-US"/>
        </a:p>
      </dgm:t>
    </dgm:pt>
    <dgm:pt modelId="{F340C7C9-5485-47A8-A6BD-F77CCD8377F1}" type="pres">
      <dgm:prSet presAssocID="{1FE5F388-205B-48B5-A4F0-0A7F0915C902}" presName="ThreeNodes_2" presStyleLbl="node1" presStyleIdx="1" presStyleCnt="3">
        <dgm:presLayoutVars>
          <dgm:bulletEnabled val="1"/>
        </dgm:presLayoutVars>
      </dgm:prSet>
      <dgm:spPr/>
      <dgm:t>
        <a:bodyPr/>
        <a:lstStyle/>
        <a:p>
          <a:endParaRPr lang="en-US"/>
        </a:p>
      </dgm:t>
    </dgm:pt>
    <dgm:pt modelId="{2C290953-2B34-4508-9102-841F64117788}" type="pres">
      <dgm:prSet presAssocID="{1FE5F388-205B-48B5-A4F0-0A7F0915C902}" presName="ThreeNodes_3" presStyleLbl="node1" presStyleIdx="2" presStyleCnt="3">
        <dgm:presLayoutVars>
          <dgm:bulletEnabled val="1"/>
        </dgm:presLayoutVars>
      </dgm:prSet>
      <dgm:spPr/>
      <dgm:t>
        <a:bodyPr/>
        <a:lstStyle/>
        <a:p>
          <a:endParaRPr lang="en-US"/>
        </a:p>
      </dgm:t>
    </dgm:pt>
    <dgm:pt modelId="{3EA78DE5-D629-4474-A2DD-852AF625D308}" type="pres">
      <dgm:prSet presAssocID="{1FE5F388-205B-48B5-A4F0-0A7F0915C902}" presName="ThreeConn_1-2" presStyleLbl="fgAccFollowNode1" presStyleIdx="0" presStyleCnt="2">
        <dgm:presLayoutVars>
          <dgm:bulletEnabled val="1"/>
        </dgm:presLayoutVars>
      </dgm:prSet>
      <dgm:spPr/>
      <dgm:t>
        <a:bodyPr/>
        <a:lstStyle/>
        <a:p>
          <a:endParaRPr lang="en-US"/>
        </a:p>
      </dgm:t>
    </dgm:pt>
    <dgm:pt modelId="{CA5A0926-3B7B-4F55-AE5D-BBF555E392C6}" type="pres">
      <dgm:prSet presAssocID="{1FE5F388-205B-48B5-A4F0-0A7F0915C902}" presName="ThreeConn_2-3" presStyleLbl="fgAccFollowNode1" presStyleIdx="1" presStyleCnt="2">
        <dgm:presLayoutVars>
          <dgm:bulletEnabled val="1"/>
        </dgm:presLayoutVars>
      </dgm:prSet>
      <dgm:spPr/>
      <dgm:t>
        <a:bodyPr/>
        <a:lstStyle/>
        <a:p>
          <a:endParaRPr lang="en-US"/>
        </a:p>
      </dgm:t>
    </dgm:pt>
    <dgm:pt modelId="{8C578584-D771-4906-B441-DCE43C607B00}" type="pres">
      <dgm:prSet presAssocID="{1FE5F388-205B-48B5-A4F0-0A7F0915C902}" presName="ThreeNodes_1_text" presStyleLbl="node1" presStyleIdx="2" presStyleCnt="3">
        <dgm:presLayoutVars>
          <dgm:bulletEnabled val="1"/>
        </dgm:presLayoutVars>
      </dgm:prSet>
      <dgm:spPr/>
      <dgm:t>
        <a:bodyPr/>
        <a:lstStyle/>
        <a:p>
          <a:endParaRPr lang="en-US"/>
        </a:p>
      </dgm:t>
    </dgm:pt>
    <dgm:pt modelId="{D8890690-ECD1-4D70-A233-02DED204DA40}" type="pres">
      <dgm:prSet presAssocID="{1FE5F388-205B-48B5-A4F0-0A7F0915C902}" presName="ThreeNodes_2_text" presStyleLbl="node1" presStyleIdx="2" presStyleCnt="3">
        <dgm:presLayoutVars>
          <dgm:bulletEnabled val="1"/>
        </dgm:presLayoutVars>
      </dgm:prSet>
      <dgm:spPr/>
      <dgm:t>
        <a:bodyPr/>
        <a:lstStyle/>
        <a:p>
          <a:endParaRPr lang="en-US"/>
        </a:p>
      </dgm:t>
    </dgm:pt>
    <dgm:pt modelId="{CD572A68-FDE0-405A-80C1-6BE7A09B1354}" type="pres">
      <dgm:prSet presAssocID="{1FE5F388-205B-48B5-A4F0-0A7F0915C902}" presName="ThreeNodes_3_text" presStyleLbl="node1" presStyleIdx="2" presStyleCnt="3">
        <dgm:presLayoutVars>
          <dgm:bulletEnabled val="1"/>
        </dgm:presLayoutVars>
      </dgm:prSet>
      <dgm:spPr/>
      <dgm:t>
        <a:bodyPr/>
        <a:lstStyle/>
        <a:p>
          <a:endParaRPr lang="en-US"/>
        </a:p>
      </dgm:t>
    </dgm:pt>
  </dgm:ptLst>
  <dgm:cxnLst>
    <dgm:cxn modelId="{B3F083DA-6AD7-44E9-B2CE-A1B9E3A3A432}" type="presOf" srcId="{F0435A1C-5283-455B-96E7-AC71AAB0BA71}" destId="{D8890690-ECD1-4D70-A233-02DED204DA40}" srcOrd="1" destOrd="0" presId="urn:microsoft.com/office/officeart/2005/8/layout/vProcess5"/>
    <dgm:cxn modelId="{A552CB9D-1E13-4357-A32E-AED42B4308F5}" srcId="{1FE5F388-205B-48B5-A4F0-0A7F0915C902}" destId="{BFBF565E-1D43-4617-B307-741B9BBA3E39}" srcOrd="2" destOrd="0" parTransId="{CDB24142-7684-4FDA-A99C-24A9FC9FF9A8}" sibTransId="{DEB0C2E9-AB2A-4976-BAEC-7A2BC8431A09}"/>
    <dgm:cxn modelId="{8834A107-EC37-40B3-AA27-32E50828DA77}" type="presOf" srcId="{995AED94-86D2-4C8E-A02D-E5D29385610F}" destId="{0ED5EFE7-1CF6-41A3-8C7F-D033931236ED}" srcOrd="0" destOrd="0" presId="urn:microsoft.com/office/officeart/2005/8/layout/vProcess5"/>
    <dgm:cxn modelId="{43DDCBC6-201B-4A9C-8B72-6808CB88593C}" type="presOf" srcId="{D162BC82-E717-48DC-BC9E-7D0BDC8C32E7}" destId="{CA5A0926-3B7B-4F55-AE5D-BBF555E392C6}" srcOrd="0" destOrd="0" presId="urn:microsoft.com/office/officeart/2005/8/layout/vProcess5"/>
    <dgm:cxn modelId="{BD5A30B9-7CDF-4A23-9422-5FD44F912B16}" srcId="{1FE5F388-205B-48B5-A4F0-0A7F0915C902}" destId="{F0435A1C-5283-455B-96E7-AC71AAB0BA71}" srcOrd="1" destOrd="0" parTransId="{9DA73494-0417-4B6D-AB6D-C78E65CD0E90}" sibTransId="{D162BC82-E717-48DC-BC9E-7D0BDC8C32E7}"/>
    <dgm:cxn modelId="{03E857E7-D8B1-4564-BB07-A5F5423E220F}" type="presOf" srcId="{CFF0D174-5008-4C1B-B366-5FDE185193B6}" destId="{3EA78DE5-D629-4474-A2DD-852AF625D308}" srcOrd="0" destOrd="0" presId="urn:microsoft.com/office/officeart/2005/8/layout/vProcess5"/>
    <dgm:cxn modelId="{364E8CD2-ADBD-4D77-9484-272DEDE7B7E6}" type="presOf" srcId="{BFBF565E-1D43-4617-B307-741B9BBA3E39}" destId="{2C290953-2B34-4508-9102-841F64117788}" srcOrd="0" destOrd="0" presId="urn:microsoft.com/office/officeart/2005/8/layout/vProcess5"/>
    <dgm:cxn modelId="{A83A6BC1-A81C-46B8-A28E-343E7175FA22}" type="presOf" srcId="{F0435A1C-5283-455B-96E7-AC71AAB0BA71}" destId="{F340C7C9-5485-47A8-A6BD-F77CCD8377F1}" srcOrd="0" destOrd="0" presId="urn:microsoft.com/office/officeart/2005/8/layout/vProcess5"/>
    <dgm:cxn modelId="{B6293F9E-5C38-44DF-8E32-E8D6FCCB48EC}" type="presOf" srcId="{1FE5F388-205B-48B5-A4F0-0A7F0915C902}" destId="{1D35CE91-B5E2-4E45-9705-54E8182F661F}" srcOrd="0" destOrd="0" presId="urn:microsoft.com/office/officeart/2005/8/layout/vProcess5"/>
    <dgm:cxn modelId="{10620A2E-32B3-473B-A29D-1EB3895AA02E}" srcId="{1FE5F388-205B-48B5-A4F0-0A7F0915C902}" destId="{995AED94-86D2-4C8E-A02D-E5D29385610F}" srcOrd="0" destOrd="0" parTransId="{E0DE243F-4724-47D1-BFD6-7ACA88291E41}" sibTransId="{CFF0D174-5008-4C1B-B366-5FDE185193B6}"/>
    <dgm:cxn modelId="{B4535CAB-2A74-4170-A19E-55306D0A3C28}" type="presOf" srcId="{BFBF565E-1D43-4617-B307-741B9BBA3E39}" destId="{CD572A68-FDE0-405A-80C1-6BE7A09B1354}" srcOrd="1" destOrd="0" presId="urn:microsoft.com/office/officeart/2005/8/layout/vProcess5"/>
    <dgm:cxn modelId="{81234F67-494E-4CD4-95B3-51D09FAED8FC}" type="presOf" srcId="{995AED94-86D2-4C8E-A02D-E5D29385610F}" destId="{8C578584-D771-4906-B441-DCE43C607B00}" srcOrd="1" destOrd="0" presId="urn:microsoft.com/office/officeart/2005/8/layout/vProcess5"/>
    <dgm:cxn modelId="{7987BA55-D71B-4502-A508-747043FA5E78}" type="presParOf" srcId="{1D35CE91-B5E2-4E45-9705-54E8182F661F}" destId="{9580B7D1-3E67-4E68-8992-4973A0C8CDE0}" srcOrd="0" destOrd="0" presId="urn:microsoft.com/office/officeart/2005/8/layout/vProcess5"/>
    <dgm:cxn modelId="{F5C5060B-5313-40C8-86AA-6627F741AEFE}" type="presParOf" srcId="{1D35CE91-B5E2-4E45-9705-54E8182F661F}" destId="{0ED5EFE7-1CF6-41A3-8C7F-D033931236ED}" srcOrd="1" destOrd="0" presId="urn:microsoft.com/office/officeart/2005/8/layout/vProcess5"/>
    <dgm:cxn modelId="{C509783C-B5AE-46FA-9107-33C2D664DC3E}" type="presParOf" srcId="{1D35CE91-B5E2-4E45-9705-54E8182F661F}" destId="{F340C7C9-5485-47A8-A6BD-F77CCD8377F1}" srcOrd="2" destOrd="0" presId="urn:microsoft.com/office/officeart/2005/8/layout/vProcess5"/>
    <dgm:cxn modelId="{87085D60-E450-4322-AA8D-28BB07F05076}" type="presParOf" srcId="{1D35CE91-B5E2-4E45-9705-54E8182F661F}" destId="{2C290953-2B34-4508-9102-841F64117788}" srcOrd="3" destOrd="0" presId="urn:microsoft.com/office/officeart/2005/8/layout/vProcess5"/>
    <dgm:cxn modelId="{CD2B3358-9E6E-4386-A1C0-C0B022BA9966}" type="presParOf" srcId="{1D35CE91-B5E2-4E45-9705-54E8182F661F}" destId="{3EA78DE5-D629-4474-A2DD-852AF625D308}" srcOrd="4" destOrd="0" presId="urn:microsoft.com/office/officeart/2005/8/layout/vProcess5"/>
    <dgm:cxn modelId="{AE0092AC-9B74-47FF-8179-AE06CF830D76}" type="presParOf" srcId="{1D35CE91-B5E2-4E45-9705-54E8182F661F}" destId="{CA5A0926-3B7B-4F55-AE5D-BBF555E392C6}" srcOrd="5" destOrd="0" presId="urn:microsoft.com/office/officeart/2005/8/layout/vProcess5"/>
    <dgm:cxn modelId="{360B36F9-5F0D-475C-86E2-093F2FE04968}" type="presParOf" srcId="{1D35CE91-B5E2-4E45-9705-54E8182F661F}" destId="{8C578584-D771-4906-B441-DCE43C607B00}" srcOrd="6" destOrd="0" presId="urn:microsoft.com/office/officeart/2005/8/layout/vProcess5"/>
    <dgm:cxn modelId="{90C578E9-AE61-4DD0-A6D9-09CBEC88634D}" type="presParOf" srcId="{1D35CE91-B5E2-4E45-9705-54E8182F661F}" destId="{D8890690-ECD1-4D70-A233-02DED204DA40}" srcOrd="7" destOrd="0" presId="urn:microsoft.com/office/officeart/2005/8/layout/vProcess5"/>
    <dgm:cxn modelId="{BFBE13BA-C152-46F6-98CE-E7643A3ACC68}" type="presParOf" srcId="{1D35CE91-B5E2-4E45-9705-54E8182F661F}" destId="{CD572A68-FDE0-405A-80C1-6BE7A09B1354}"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E665E97-44E9-45DD-B4C8-E2B1901F651F}" type="doc">
      <dgm:prSet loTypeId="urn:microsoft.com/office/officeart/2005/8/layout/orgChart1" loCatId="hierarchy" qsTypeId="urn:microsoft.com/office/officeart/2005/8/quickstyle/simple2" qsCatId="simple" csTypeId="urn:microsoft.com/office/officeart/2005/8/colors/colorful1" csCatId="colorful" phldr="1"/>
      <dgm:spPr/>
      <dgm:t>
        <a:bodyPr/>
        <a:lstStyle/>
        <a:p>
          <a:endParaRPr lang="en-US"/>
        </a:p>
      </dgm:t>
    </dgm:pt>
    <dgm:pt modelId="{F6B2700F-EC2D-4911-97EC-3F62DB9E5797}">
      <dgm:prSet phldrT="[Text]" custT="1"/>
      <dgm:spPr/>
      <dgm:t>
        <a:bodyPr/>
        <a:lstStyle/>
        <a:p>
          <a:r>
            <a:rPr lang="en-US" sz="2800" dirty="0" smtClean="0"/>
            <a:t>Maximum Liability</a:t>
          </a:r>
          <a:endParaRPr lang="en-US" sz="2800" dirty="0"/>
        </a:p>
      </dgm:t>
    </dgm:pt>
    <dgm:pt modelId="{194C45C4-F35E-4C25-9580-1F7795464E3C}" type="parTrans" cxnId="{4EE271FB-1A6B-4F81-A4FE-4DB0709C02C4}">
      <dgm:prSet/>
      <dgm:spPr/>
      <dgm:t>
        <a:bodyPr/>
        <a:lstStyle/>
        <a:p>
          <a:endParaRPr lang="en-US"/>
        </a:p>
      </dgm:t>
    </dgm:pt>
    <dgm:pt modelId="{C52B36ED-FB9B-4BC1-87BE-BB43EB5E90B9}" type="sibTrans" cxnId="{4EE271FB-1A6B-4F81-A4FE-4DB0709C02C4}">
      <dgm:prSet/>
      <dgm:spPr/>
      <dgm:t>
        <a:bodyPr/>
        <a:lstStyle/>
        <a:p>
          <a:endParaRPr lang="en-US"/>
        </a:p>
      </dgm:t>
    </dgm:pt>
    <dgm:pt modelId="{2536A164-9521-47F2-B585-8CC29D4C916B}">
      <dgm:prSet phldrT="[Text]" custT="1"/>
      <dgm:spPr/>
      <dgm:t>
        <a:bodyPr/>
        <a:lstStyle/>
        <a:p>
          <a:r>
            <a:rPr lang="en-US" sz="2800" dirty="0" smtClean="0"/>
            <a:t>$50</a:t>
          </a:r>
          <a:endParaRPr lang="en-US" sz="2800" dirty="0"/>
        </a:p>
      </dgm:t>
    </dgm:pt>
    <dgm:pt modelId="{AC549E25-BF89-42E7-8353-C67BA2B16910}" type="parTrans" cxnId="{36448FAF-FD5D-4C5E-BB81-6D45DED96CF1}">
      <dgm:prSet/>
      <dgm:spPr/>
      <dgm:t>
        <a:bodyPr/>
        <a:lstStyle/>
        <a:p>
          <a:endParaRPr lang="en-US"/>
        </a:p>
      </dgm:t>
    </dgm:pt>
    <dgm:pt modelId="{0192B919-3324-4109-92EE-A14774D2E193}" type="sibTrans" cxnId="{36448FAF-FD5D-4C5E-BB81-6D45DED96CF1}">
      <dgm:prSet/>
      <dgm:spPr/>
      <dgm:t>
        <a:bodyPr/>
        <a:lstStyle/>
        <a:p>
          <a:endParaRPr lang="en-US"/>
        </a:p>
      </dgm:t>
    </dgm:pt>
    <dgm:pt modelId="{A4F6814A-1401-4F79-9405-CAAB05EF3162}">
      <dgm:prSet phldrT="[Text]" custT="1"/>
      <dgm:spPr/>
      <dgm:t>
        <a:bodyPr/>
        <a:lstStyle/>
        <a:p>
          <a:r>
            <a:rPr lang="en-US" sz="2800" dirty="0" smtClean="0"/>
            <a:t>$0</a:t>
          </a:r>
        </a:p>
      </dgm:t>
    </dgm:pt>
    <dgm:pt modelId="{3CBA2036-CEB2-4E8C-A5FD-DB06945200DA}" type="parTrans" cxnId="{BB9FECEE-B71A-4133-9892-2F75E95FCFCC}">
      <dgm:prSet/>
      <dgm:spPr/>
      <dgm:t>
        <a:bodyPr/>
        <a:lstStyle/>
        <a:p>
          <a:endParaRPr lang="en-US"/>
        </a:p>
      </dgm:t>
    </dgm:pt>
    <dgm:pt modelId="{EFB43512-175B-49D0-9B5C-9818671719D3}" type="sibTrans" cxnId="{BB9FECEE-B71A-4133-9892-2F75E95FCFCC}">
      <dgm:prSet/>
      <dgm:spPr/>
      <dgm:t>
        <a:bodyPr/>
        <a:lstStyle/>
        <a:p>
          <a:endParaRPr lang="en-US"/>
        </a:p>
      </dgm:t>
    </dgm:pt>
    <dgm:pt modelId="{552BB39F-2875-4BB8-8EB0-AB24B320E7C9}">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400" dirty="0" smtClean="0"/>
            <a:t>If a lost credit card is reported before it is fraudulently used</a:t>
          </a:r>
        </a:p>
      </dgm:t>
    </dgm:pt>
    <dgm:pt modelId="{B5039ECB-0287-41AC-9713-E960FC77AFF0}" type="parTrans" cxnId="{C2A5B192-F23E-4EF7-87DE-BB775F00A51F}">
      <dgm:prSet/>
      <dgm:spPr/>
      <dgm:t>
        <a:bodyPr/>
        <a:lstStyle/>
        <a:p>
          <a:endParaRPr lang="en-US"/>
        </a:p>
      </dgm:t>
    </dgm:pt>
    <dgm:pt modelId="{00A41340-5B92-4F0E-9EF9-224603C087C7}" type="sibTrans" cxnId="{C2A5B192-F23E-4EF7-87DE-BB775F00A51F}">
      <dgm:prSet/>
      <dgm:spPr/>
      <dgm:t>
        <a:bodyPr/>
        <a:lstStyle/>
        <a:p>
          <a:endParaRPr lang="en-US"/>
        </a:p>
      </dgm:t>
    </dgm:pt>
    <dgm:pt modelId="{E10E7A88-BB42-4082-98CA-268156C2A800}">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t>If the credit card number is used fraudulently, but the credit card itself is not used</a:t>
          </a:r>
        </a:p>
      </dgm:t>
    </dgm:pt>
    <dgm:pt modelId="{D4310BAD-C9CA-499C-984A-612BC7B04E8E}" type="parTrans" cxnId="{9AF8BB12-2469-4DF2-B293-6400A674AC83}">
      <dgm:prSet/>
      <dgm:spPr/>
      <dgm:t>
        <a:bodyPr/>
        <a:lstStyle/>
        <a:p>
          <a:endParaRPr lang="en-US"/>
        </a:p>
      </dgm:t>
    </dgm:pt>
    <dgm:pt modelId="{70813FD9-1135-4D36-AD47-456548EEBC0A}" type="sibTrans" cxnId="{9AF8BB12-2469-4DF2-B293-6400A674AC83}">
      <dgm:prSet/>
      <dgm:spPr/>
      <dgm:t>
        <a:bodyPr/>
        <a:lstStyle/>
        <a:p>
          <a:endParaRPr lang="en-US"/>
        </a:p>
      </dgm:t>
    </dgm:pt>
    <dgm:pt modelId="{C5029691-42CB-4A37-8BAA-81AD1499858D}">
      <dgm:prSet custT="1"/>
      <dgm:spPr/>
      <dgm:t>
        <a:bodyPr/>
        <a:lstStyle/>
        <a:p>
          <a:r>
            <a:rPr lang="en-US" sz="2400" dirty="0" smtClean="0"/>
            <a:t>Unauthorized use</a:t>
          </a:r>
          <a:endParaRPr lang="en-US" sz="2400" dirty="0"/>
        </a:p>
      </dgm:t>
    </dgm:pt>
    <dgm:pt modelId="{FC6CAC88-85FE-452B-BD32-D236136E32A4}" type="parTrans" cxnId="{7BAAC34E-131C-41E0-8784-6CFF9AA2B149}">
      <dgm:prSet/>
      <dgm:spPr/>
      <dgm:t>
        <a:bodyPr/>
        <a:lstStyle/>
        <a:p>
          <a:endParaRPr lang="en-US"/>
        </a:p>
      </dgm:t>
    </dgm:pt>
    <dgm:pt modelId="{01F968C2-145A-406C-A22D-B561EF2C6698}" type="sibTrans" cxnId="{7BAAC34E-131C-41E0-8784-6CFF9AA2B149}">
      <dgm:prSet/>
      <dgm:spPr/>
      <dgm:t>
        <a:bodyPr/>
        <a:lstStyle/>
        <a:p>
          <a:endParaRPr lang="en-US"/>
        </a:p>
      </dgm:t>
    </dgm:pt>
    <dgm:pt modelId="{E6D62394-1670-453D-8DD5-64DC1497734E}" type="pres">
      <dgm:prSet presAssocID="{0E665E97-44E9-45DD-B4C8-E2B1901F651F}" presName="hierChild1" presStyleCnt="0">
        <dgm:presLayoutVars>
          <dgm:orgChart val="1"/>
          <dgm:chPref val="1"/>
          <dgm:dir/>
          <dgm:animOne val="branch"/>
          <dgm:animLvl val="lvl"/>
          <dgm:resizeHandles/>
        </dgm:presLayoutVars>
      </dgm:prSet>
      <dgm:spPr/>
      <dgm:t>
        <a:bodyPr/>
        <a:lstStyle/>
        <a:p>
          <a:endParaRPr lang="en-US"/>
        </a:p>
      </dgm:t>
    </dgm:pt>
    <dgm:pt modelId="{F73434BC-B2AE-4300-9BBD-9852071EE99F}" type="pres">
      <dgm:prSet presAssocID="{F6B2700F-EC2D-4911-97EC-3F62DB9E5797}" presName="hierRoot1" presStyleCnt="0">
        <dgm:presLayoutVars>
          <dgm:hierBranch val="init"/>
        </dgm:presLayoutVars>
      </dgm:prSet>
      <dgm:spPr/>
    </dgm:pt>
    <dgm:pt modelId="{F2042D45-806C-441D-BB29-A09A1EF58D2A}" type="pres">
      <dgm:prSet presAssocID="{F6B2700F-EC2D-4911-97EC-3F62DB9E5797}" presName="rootComposite1" presStyleCnt="0"/>
      <dgm:spPr/>
    </dgm:pt>
    <dgm:pt modelId="{45E9366D-10EF-49E0-8D36-0426AF0AA929}" type="pres">
      <dgm:prSet presAssocID="{F6B2700F-EC2D-4911-97EC-3F62DB9E5797}" presName="rootText1" presStyleLbl="node0" presStyleIdx="0" presStyleCnt="1" custScaleX="157444" custScaleY="62978">
        <dgm:presLayoutVars>
          <dgm:chPref val="3"/>
        </dgm:presLayoutVars>
      </dgm:prSet>
      <dgm:spPr/>
      <dgm:t>
        <a:bodyPr/>
        <a:lstStyle/>
        <a:p>
          <a:endParaRPr lang="en-US"/>
        </a:p>
      </dgm:t>
    </dgm:pt>
    <dgm:pt modelId="{62D34E61-92FD-4E4D-AE98-9C82DF68A03B}" type="pres">
      <dgm:prSet presAssocID="{F6B2700F-EC2D-4911-97EC-3F62DB9E5797}" presName="rootConnector1" presStyleLbl="node1" presStyleIdx="0" presStyleCnt="0"/>
      <dgm:spPr/>
      <dgm:t>
        <a:bodyPr/>
        <a:lstStyle/>
        <a:p>
          <a:endParaRPr lang="en-US"/>
        </a:p>
      </dgm:t>
    </dgm:pt>
    <dgm:pt modelId="{5775C9F8-9E6F-4393-96DB-78CD71902509}" type="pres">
      <dgm:prSet presAssocID="{F6B2700F-EC2D-4911-97EC-3F62DB9E5797}" presName="hierChild2" presStyleCnt="0"/>
      <dgm:spPr/>
    </dgm:pt>
    <dgm:pt modelId="{E2148E01-8578-438C-B453-C7004483323A}" type="pres">
      <dgm:prSet presAssocID="{AC549E25-BF89-42E7-8353-C67BA2B16910}" presName="Name37" presStyleLbl="parChTrans1D2" presStyleIdx="0" presStyleCnt="2"/>
      <dgm:spPr/>
      <dgm:t>
        <a:bodyPr/>
        <a:lstStyle/>
        <a:p>
          <a:endParaRPr lang="en-US"/>
        </a:p>
      </dgm:t>
    </dgm:pt>
    <dgm:pt modelId="{59D3D220-CC05-4307-B271-BDE00B4184FF}" type="pres">
      <dgm:prSet presAssocID="{2536A164-9521-47F2-B585-8CC29D4C916B}" presName="hierRoot2" presStyleCnt="0">
        <dgm:presLayoutVars>
          <dgm:hierBranch val="init"/>
        </dgm:presLayoutVars>
      </dgm:prSet>
      <dgm:spPr/>
    </dgm:pt>
    <dgm:pt modelId="{46FB6DBC-E404-4067-8D58-98BB934FED12}" type="pres">
      <dgm:prSet presAssocID="{2536A164-9521-47F2-B585-8CC29D4C916B}" presName="rootComposite" presStyleCnt="0"/>
      <dgm:spPr/>
    </dgm:pt>
    <dgm:pt modelId="{8D0E517C-1431-4063-BD9B-0F10CCA644D9}" type="pres">
      <dgm:prSet presAssocID="{2536A164-9521-47F2-B585-8CC29D4C916B}" presName="rootText" presStyleLbl="node2" presStyleIdx="0" presStyleCnt="2" custScaleX="94325" custScaleY="54858">
        <dgm:presLayoutVars>
          <dgm:chPref val="3"/>
        </dgm:presLayoutVars>
      </dgm:prSet>
      <dgm:spPr/>
      <dgm:t>
        <a:bodyPr/>
        <a:lstStyle/>
        <a:p>
          <a:endParaRPr lang="en-US"/>
        </a:p>
      </dgm:t>
    </dgm:pt>
    <dgm:pt modelId="{BD1A53F2-1586-4ECF-80C0-57D35EFD3954}" type="pres">
      <dgm:prSet presAssocID="{2536A164-9521-47F2-B585-8CC29D4C916B}" presName="rootConnector" presStyleLbl="node2" presStyleIdx="0" presStyleCnt="2"/>
      <dgm:spPr/>
      <dgm:t>
        <a:bodyPr/>
        <a:lstStyle/>
        <a:p>
          <a:endParaRPr lang="en-US"/>
        </a:p>
      </dgm:t>
    </dgm:pt>
    <dgm:pt modelId="{8C2F8035-4BE2-4095-89CC-006ACDD9B1EC}" type="pres">
      <dgm:prSet presAssocID="{2536A164-9521-47F2-B585-8CC29D4C916B}" presName="hierChild4" presStyleCnt="0"/>
      <dgm:spPr/>
    </dgm:pt>
    <dgm:pt modelId="{EB799168-56E8-4E01-9BE3-233E3C595376}" type="pres">
      <dgm:prSet presAssocID="{FC6CAC88-85FE-452B-BD32-D236136E32A4}" presName="Name37" presStyleLbl="parChTrans1D3" presStyleIdx="0" presStyleCnt="3"/>
      <dgm:spPr/>
      <dgm:t>
        <a:bodyPr/>
        <a:lstStyle/>
        <a:p>
          <a:endParaRPr lang="en-US"/>
        </a:p>
      </dgm:t>
    </dgm:pt>
    <dgm:pt modelId="{CF62FA0A-9ECD-416E-941E-8B3BB355D99C}" type="pres">
      <dgm:prSet presAssocID="{C5029691-42CB-4A37-8BAA-81AD1499858D}" presName="hierRoot2" presStyleCnt="0">
        <dgm:presLayoutVars>
          <dgm:hierBranch val="init"/>
        </dgm:presLayoutVars>
      </dgm:prSet>
      <dgm:spPr/>
    </dgm:pt>
    <dgm:pt modelId="{5558E608-944B-4782-8053-FD01BB379D15}" type="pres">
      <dgm:prSet presAssocID="{C5029691-42CB-4A37-8BAA-81AD1499858D}" presName="rootComposite" presStyleCnt="0"/>
      <dgm:spPr/>
    </dgm:pt>
    <dgm:pt modelId="{399BAA1A-E618-4ACD-BC16-A870E813994F}" type="pres">
      <dgm:prSet presAssocID="{C5029691-42CB-4A37-8BAA-81AD1499858D}" presName="rootText" presStyleLbl="node3" presStyleIdx="0" presStyleCnt="3" custScaleY="126481">
        <dgm:presLayoutVars>
          <dgm:chPref val="3"/>
        </dgm:presLayoutVars>
      </dgm:prSet>
      <dgm:spPr/>
      <dgm:t>
        <a:bodyPr/>
        <a:lstStyle/>
        <a:p>
          <a:endParaRPr lang="en-US"/>
        </a:p>
      </dgm:t>
    </dgm:pt>
    <dgm:pt modelId="{62E8E683-E066-4F18-9893-49C0D03E2F8C}" type="pres">
      <dgm:prSet presAssocID="{C5029691-42CB-4A37-8BAA-81AD1499858D}" presName="rootConnector" presStyleLbl="node3" presStyleIdx="0" presStyleCnt="3"/>
      <dgm:spPr/>
      <dgm:t>
        <a:bodyPr/>
        <a:lstStyle/>
        <a:p>
          <a:endParaRPr lang="en-US"/>
        </a:p>
      </dgm:t>
    </dgm:pt>
    <dgm:pt modelId="{2BB4584F-814D-4C33-B038-4A367315FF4B}" type="pres">
      <dgm:prSet presAssocID="{C5029691-42CB-4A37-8BAA-81AD1499858D}" presName="hierChild4" presStyleCnt="0"/>
      <dgm:spPr/>
    </dgm:pt>
    <dgm:pt modelId="{1AFD9F5F-FB9F-4763-BD11-9366790A0278}" type="pres">
      <dgm:prSet presAssocID="{C5029691-42CB-4A37-8BAA-81AD1499858D}" presName="hierChild5" presStyleCnt="0"/>
      <dgm:spPr/>
    </dgm:pt>
    <dgm:pt modelId="{4D9F205C-CA8D-48B9-86BE-1A562A54D3B2}" type="pres">
      <dgm:prSet presAssocID="{2536A164-9521-47F2-B585-8CC29D4C916B}" presName="hierChild5" presStyleCnt="0"/>
      <dgm:spPr/>
    </dgm:pt>
    <dgm:pt modelId="{557026F3-2413-4BD6-B8A2-3DB5EBAE8148}" type="pres">
      <dgm:prSet presAssocID="{3CBA2036-CEB2-4E8C-A5FD-DB06945200DA}" presName="Name37" presStyleLbl="parChTrans1D2" presStyleIdx="1" presStyleCnt="2"/>
      <dgm:spPr/>
      <dgm:t>
        <a:bodyPr/>
        <a:lstStyle/>
        <a:p>
          <a:endParaRPr lang="en-US"/>
        </a:p>
      </dgm:t>
    </dgm:pt>
    <dgm:pt modelId="{2EA076E0-ED77-4CAE-A36B-6F6FDF1D2EC2}" type="pres">
      <dgm:prSet presAssocID="{A4F6814A-1401-4F79-9405-CAAB05EF3162}" presName="hierRoot2" presStyleCnt="0">
        <dgm:presLayoutVars>
          <dgm:hierBranch val="init"/>
        </dgm:presLayoutVars>
      </dgm:prSet>
      <dgm:spPr/>
    </dgm:pt>
    <dgm:pt modelId="{1159968A-FFA7-4D66-A5AA-AFF7E303BC64}" type="pres">
      <dgm:prSet presAssocID="{A4F6814A-1401-4F79-9405-CAAB05EF3162}" presName="rootComposite" presStyleCnt="0"/>
      <dgm:spPr/>
    </dgm:pt>
    <dgm:pt modelId="{B6498C9C-6646-4F0E-B0AD-155755734C76}" type="pres">
      <dgm:prSet presAssocID="{A4F6814A-1401-4F79-9405-CAAB05EF3162}" presName="rootText" presStyleLbl="node2" presStyleIdx="1" presStyleCnt="2" custScaleX="94325" custScaleY="54858">
        <dgm:presLayoutVars>
          <dgm:chPref val="3"/>
        </dgm:presLayoutVars>
      </dgm:prSet>
      <dgm:spPr/>
      <dgm:t>
        <a:bodyPr/>
        <a:lstStyle/>
        <a:p>
          <a:endParaRPr lang="en-US"/>
        </a:p>
      </dgm:t>
    </dgm:pt>
    <dgm:pt modelId="{2B8B258E-8B69-4C0D-9BF9-B23C39651743}" type="pres">
      <dgm:prSet presAssocID="{A4F6814A-1401-4F79-9405-CAAB05EF3162}" presName="rootConnector" presStyleLbl="node2" presStyleIdx="1" presStyleCnt="2"/>
      <dgm:spPr/>
      <dgm:t>
        <a:bodyPr/>
        <a:lstStyle/>
        <a:p>
          <a:endParaRPr lang="en-US"/>
        </a:p>
      </dgm:t>
    </dgm:pt>
    <dgm:pt modelId="{0E473EC4-0342-4522-AA9C-B57432EDC82D}" type="pres">
      <dgm:prSet presAssocID="{A4F6814A-1401-4F79-9405-CAAB05EF3162}" presName="hierChild4" presStyleCnt="0"/>
      <dgm:spPr/>
    </dgm:pt>
    <dgm:pt modelId="{F72511B1-6FFD-4F9F-8136-419E65B069D6}" type="pres">
      <dgm:prSet presAssocID="{B5039ECB-0287-41AC-9713-E960FC77AFF0}" presName="Name37" presStyleLbl="parChTrans1D3" presStyleIdx="1" presStyleCnt="3"/>
      <dgm:spPr/>
      <dgm:t>
        <a:bodyPr/>
        <a:lstStyle/>
        <a:p>
          <a:endParaRPr lang="en-US"/>
        </a:p>
      </dgm:t>
    </dgm:pt>
    <dgm:pt modelId="{8225C24A-6F97-4E3A-9C4D-4CFB8D9A226F}" type="pres">
      <dgm:prSet presAssocID="{552BB39F-2875-4BB8-8EB0-AB24B320E7C9}" presName="hierRoot2" presStyleCnt="0">
        <dgm:presLayoutVars>
          <dgm:hierBranch val="init"/>
        </dgm:presLayoutVars>
      </dgm:prSet>
      <dgm:spPr/>
    </dgm:pt>
    <dgm:pt modelId="{ECE63A1F-4924-432D-A0D5-FA36F5E334B4}" type="pres">
      <dgm:prSet presAssocID="{552BB39F-2875-4BB8-8EB0-AB24B320E7C9}" presName="rootComposite" presStyleCnt="0"/>
      <dgm:spPr/>
    </dgm:pt>
    <dgm:pt modelId="{5B97773C-303B-465E-9E7D-253473AFE0BB}" type="pres">
      <dgm:prSet presAssocID="{552BB39F-2875-4BB8-8EB0-AB24B320E7C9}" presName="rootText" presStyleLbl="node3" presStyleIdx="1" presStyleCnt="3" custScaleY="126481">
        <dgm:presLayoutVars>
          <dgm:chPref val="3"/>
        </dgm:presLayoutVars>
      </dgm:prSet>
      <dgm:spPr/>
      <dgm:t>
        <a:bodyPr/>
        <a:lstStyle/>
        <a:p>
          <a:endParaRPr lang="en-US"/>
        </a:p>
      </dgm:t>
    </dgm:pt>
    <dgm:pt modelId="{6D5371D9-CAE7-43C0-A7EA-F08F905EACA0}" type="pres">
      <dgm:prSet presAssocID="{552BB39F-2875-4BB8-8EB0-AB24B320E7C9}" presName="rootConnector" presStyleLbl="node3" presStyleIdx="1" presStyleCnt="3"/>
      <dgm:spPr/>
      <dgm:t>
        <a:bodyPr/>
        <a:lstStyle/>
        <a:p>
          <a:endParaRPr lang="en-US"/>
        </a:p>
      </dgm:t>
    </dgm:pt>
    <dgm:pt modelId="{964F09F9-A6D8-4CE1-878A-23025C542658}" type="pres">
      <dgm:prSet presAssocID="{552BB39F-2875-4BB8-8EB0-AB24B320E7C9}" presName="hierChild4" presStyleCnt="0"/>
      <dgm:spPr/>
    </dgm:pt>
    <dgm:pt modelId="{7A5BAACF-3C8F-4335-973C-9044AE58705E}" type="pres">
      <dgm:prSet presAssocID="{552BB39F-2875-4BB8-8EB0-AB24B320E7C9}" presName="hierChild5" presStyleCnt="0"/>
      <dgm:spPr/>
    </dgm:pt>
    <dgm:pt modelId="{D2767476-271D-4C59-9A20-E57293017C13}" type="pres">
      <dgm:prSet presAssocID="{D4310BAD-C9CA-499C-984A-612BC7B04E8E}" presName="Name37" presStyleLbl="parChTrans1D3" presStyleIdx="2" presStyleCnt="3"/>
      <dgm:spPr/>
      <dgm:t>
        <a:bodyPr/>
        <a:lstStyle/>
        <a:p>
          <a:endParaRPr lang="en-US"/>
        </a:p>
      </dgm:t>
    </dgm:pt>
    <dgm:pt modelId="{69552EC1-9E6E-4974-A9D7-3C451EC33B54}" type="pres">
      <dgm:prSet presAssocID="{E10E7A88-BB42-4082-98CA-268156C2A800}" presName="hierRoot2" presStyleCnt="0">
        <dgm:presLayoutVars>
          <dgm:hierBranch val="init"/>
        </dgm:presLayoutVars>
      </dgm:prSet>
      <dgm:spPr/>
    </dgm:pt>
    <dgm:pt modelId="{55217A4E-7A1A-4374-B49D-BE9948E49901}" type="pres">
      <dgm:prSet presAssocID="{E10E7A88-BB42-4082-98CA-268156C2A800}" presName="rootComposite" presStyleCnt="0"/>
      <dgm:spPr/>
    </dgm:pt>
    <dgm:pt modelId="{561D6242-6BB0-4D5C-8948-4D667E628AE7}" type="pres">
      <dgm:prSet presAssocID="{E10E7A88-BB42-4082-98CA-268156C2A800}" presName="rootText" presStyleLbl="node3" presStyleIdx="2" presStyleCnt="3" custScaleY="126481">
        <dgm:presLayoutVars>
          <dgm:chPref val="3"/>
        </dgm:presLayoutVars>
      </dgm:prSet>
      <dgm:spPr/>
      <dgm:t>
        <a:bodyPr/>
        <a:lstStyle/>
        <a:p>
          <a:endParaRPr lang="en-US"/>
        </a:p>
      </dgm:t>
    </dgm:pt>
    <dgm:pt modelId="{109B2358-DC13-46DB-93FF-D7F08CB0EF8D}" type="pres">
      <dgm:prSet presAssocID="{E10E7A88-BB42-4082-98CA-268156C2A800}" presName="rootConnector" presStyleLbl="node3" presStyleIdx="2" presStyleCnt="3"/>
      <dgm:spPr/>
      <dgm:t>
        <a:bodyPr/>
        <a:lstStyle/>
        <a:p>
          <a:endParaRPr lang="en-US"/>
        </a:p>
      </dgm:t>
    </dgm:pt>
    <dgm:pt modelId="{0F3443BA-31F4-4DA5-A88A-6A3E01871BFA}" type="pres">
      <dgm:prSet presAssocID="{E10E7A88-BB42-4082-98CA-268156C2A800}" presName="hierChild4" presStyleCnt="0"/>
      <dgm:spPr/>
    </dgm:pt>
    <dgm:pt modelId="{E43CEB70-C764-46DA-8DE6-D4A29D005735}" type="pres">
      <dgm:prSet presAssocID="{E10E7A88-BB42-4082-98CA-268156C2A800}" presName="hierChild5" presStyleCnt="0"/>
      <dgm:spPr/>
    </dgm:pt>
    <dgm:pt modelId="{C3E842CF-4837-439D-9BDC-A2298B81A644}" type="pres">
      <dgm:prSet presAssocID="{A4F6814A-1401-4F79-9405-CAAB05EF3162}" presName="hierChild5" presStyleCnt="0"/>
      <dgm:spPr/>
    </dgm:pt>
    <dgm:pt modelId="{10D6A201-4E9F-42DC-BCC2-319D5A18701D}" type="pres">
      <dgm:prSet presAssocID="{F6B2700F-EC2D-4911-97EC-3F62DB9E5797}" presName="hierChild3" presStyleCnt="0"/>
      <dgm:spPr/>
    </dgm:pt>
  </dgm:ptLst>
  <dgm:cxnLst>
    <dgm:cxn modelId="{9AFDB807-F617-4CA4-A2C4-B93724D770E0}" type="presOf" srcId="{C5029691-42CB-4A37-8BAA-81AD1499858D}" destId="{399BAA1A-E618-4ACD-BC16-A870E813994F}" srcOrd="0" destOrd="0" presId="urn:microsoft.com/office/officeart/2005/8/layout/orgChart1"/>
    <dgm:cxn modelId="{36448FAF-FD5D-4C5E-BB81-6D45DED96CF1}" srcId="{F6B2700F-EC2D-4911-97EC-3F62DB9E5797}" destId="{2536A164-9521-47F2-B585-8CC29D4C916B}" srcOrd="0" destOrd="0" parTransId="{AC549E25-BF89-42E7-8353-C67BA2B16910}" sibTransId="{0192B919-3324-4109-92EE-A14774D2E193}"/>
    <dgm:cxn modelId="{15E41FF9-42E9-406D-B437-E69EAEAF5E34}" type="presOf" srcId="{F6B2700F-EC2D-4911-97EC-3F62DB9E5797}" destId="{45E9366D-10EF-49E0-8D36-0426AF0AA929}" srcOrd="0" destOrd="0" presId="urn:microsoft.com/office/officeart/2005/8/layout/orgChart1"/>
    <dgm:cxn modelId="{480E88ED-4386-4B16-9574-F2DFA80EC13B}" type="presOf" srcId="{552BB39F-2875-4BB8-8EB0-AB24B320E7C9}" destId="{5B97773C-303B-465E-9E7D-253473AFE0BB}" srcOrd="0" destOrd="0" presId="urn:microsoft.com/office/officeart/2005/8/layout/orgChart1"/>
    <dgm:cxn modelId="{4EE271FB-1A6B-4F81-A4FE-4DB0709C02C4}" srcId="{0E665E97-44E9-45DD-B4C8-E2B1901F651F}" destId="{F6B2700F-EC2D-4911-97EC-3F62DB9E5797}" srcOrd="0" destOrd="0" parTransId="{194C45C4-F35E-4C25-9580-1F7795464E3C}" sibTransId="{C52B36ED-FB9B-4BC1-87BE-BB43EB5E90B9}"/>
    <dgm:cxn modelId="{9165E9AD-06A0-4A07-A090-A41D33DBE683}" type="presOf" srcId="{2536A164-9521-47F2-B585-8CC29D4C916B}" destId="{BD1A53F2-1586-4ECF-80C0-57D35EFD3954}" srcOrd="1" destOrd="0" presId="urn:microsoft.com/office/officeart/2005/8/layout/orgChart1"/>
    <dgm:cxn modelId="{BC1D25DE-1E0E-4F32-9CFC-F4F4B446CB18}" type="presOf" srcId="{D4310BAD-C9CA-499C-984A-612BC7B04E8E}" destId="{D2767476-271D-4C59-9A20-E57293017C13}" srcOrd="0" destOrd="0" presId="urn:microsoft.com/office/officeart/2005/8/layout/orgChart1"/>
    <dgm:cxn modelId="{81556058-462E-480C-B4CF-D412C898117F}" type="presOf" srcId="{FC6CAC88-85FE-452B-BD32-D236136E32A4}" destId="{EB799168-56E8-4E01-9BE3-233E3C595376}" srcOrd="0" destOrd="0" presId="urn:microsoft.com/office/officeart/2005/8/layout/orgChart1"/>
    <dgm:cxn modelId="{32F08F80-7651-4206-90DA-92C9C3F23D4F}" type="presOf" srcId="{F6B2700F-EC2D-4911-97EC-3F62DB9E5797}" destId="{62D34E61-92FD-4E4D-AE98-9C82DF68A03B}" srcOrd="1" destOrd="0" presId="urn:microsoft.com/office/officeart/2005/8/layout/orgChart1"/>
    <dgm:cxn modelId="{2691F619-08A5-497A-8BBC-F0BFBC4CBCB7}" type="presOf" srcId="{E10E7A88-BB42-4082-98CA-268156C2A800}" destId="{561D6242-6BB0-4D5C-8948-4D667E628AE7}" srcOrd="0" destOrd="0" presId="urn:microsoft.com/office/officeart/2005/8/layout/orgChart1"/>
    <dgm:cxn modelId="{DFE50412-E8AB-4E02-AD2B-33FF5ED81CB3}" type="presOf" srcId="{B5039ECB-0287-41AC-9713-E960FC77AFF0}" destId="{F72511B1-6FFD-4F9F-8136-419E65B069D6}" srcOrd="0" destOrd="0" presId="urn:microsoft.com/office/officeart/2005/8/layout/orgChart1"/>
    <dgm:cxn modelId="{E0A51A8B-73AC-4331-88A5-E42E759E1D85}" type="presOf" srcId="{2536A164-9521-47F2-B585-8CC29D4C916B}" destId="{8D0E517C-1431-4063-BD9B-0F10CCA644D9}" srcOrd="0" destOrd="0" presId="urn:microsoft.com/office/officeart/2005/8/layout/orgChart1"/>
    <dgm:cxn modelId="{C2A5B192-F23E-4EF7-87DE-BB775F00A51F}" srcId="{A4F6814A-1401-4F79-9405-CAAB05EF3162}" destId="{552BB39F-2875-4BB8-8EB0-AB24B320E7C9}" srcOrd="0" destOrd="0" parTransId="{B5039ECB-0287-41AC-9713-E960FC77AFF0}" sibTransId="{00A41340-5B92-4F0E-9EF9-224603C087C7}"/>
    <dgm:cxn modelId="{BB9FECEE-B71A-4133-9892-2F75E95FCFCC}" srcId="{F6B2700F-EC2D-4911-97EC-3F62DB9E5797}" destId="{A4F6814A-1401-4F79-9405-CAAB05EF3162}" srcOrd="1" destOrd="0" parTransId="{3CBA2036-CEB2-4E8C-A5FD-DB06945200DA}" sibTransId="{EFB43512-175B-49D0-9B5C-9818671719D3}"/>
    <dgm:cxn modelId="{E5811EDB-3E17-42D7-BFC5-A4926B16C959}" type="presOf" srcId="{A4F6814A-1401-4F79-9405-CAAB05EF3162}" destId="{B6498C9C-6646-4F0E-B0AD-155755734C76}" srcOrd="0" destOrd="0" presId="urn:microsoft.com/office/officeart/2005/8/layout/orgChart1"/>
    <dgm:cxn modelId="{08658681-F342-4718-9E8D-84F7994846B3}" type="presOf" srcId="{0E665E97-44E9-45DD-B4C8-E2B1901F651F}" destId="{E6D62394-1670-453D-8DD5-64DC1497734E}" srcOrd="0" destOrd="0" presId="urn:microsoft.com/office/officeart/2005/8/layout/orgChart1"/>
    <dgm:cxn modelId="{9AF8BB12-2469-4DF2-B293-6400A674AC83}" srcId="{A4F6814A-1401-4F79-9405-CAAB05EF3162}" destId="{E10E7A88-BB42-4082-98CA-268156C2A800}" srcOrd="1" destOrd="0" parTransId="{D4310BAD-C9CA-499C-984A-612BC7B04E8E}" sibTransId="{70813FD9-1135-4D36-AD47-456548EEBC0A}"/>
    <dgm:cxn modelId="{9358CF73-1570-4F92-88AD-E3A4671E22B7}" type="presOf" srcId="{3CBA2036-CEB2-4E8C-A5FD-DB06945200DA}" destId="{557026F3-2413-4BD6-B8A2-3DB5EBAE8148}" srcOrd="0" destOrd="0" presId="urn:microsoft.com/office/officeart/2005/8/layout/orgChart1"/>
    <dgm:cxn modelId="{C157B279-4A2B-4C32-9277-D65A515ACDF2}" type="presOf" srcId="{E10E7A88-BB42-4082-98CA-268156C2A800}" destId="{109B2358-DC13-46DB-93FF-D7F08CB0EF8D}" srcOrd="1" destOrd="0" presId="urn:microsoft.com/office/officeart/2005/8/layout/orgChart1"/>
    <dgm:cxn modelId="{7BAAC34E-131C-41E0-8784-6CFF9AA2B149}" srcId="{2536A164-9521-47F2-B585-8CC29D4C916B}" destId="{C5029691-42CB-4A37-8BAA-81AD1499858D}" srcOrd="0" destOrd="0" parTransId="{FC6CAC88-85FE-452B-BD32-D236136E32A4}" sibTransId="{01F968C2-145A-406C-A22D-B561EF2C6698}"/>
    <dgm:cxn modelId="{D0809C94-5BF3-4B35-9546-4A258600ECE4}" type="presOf" srcId="{A4F6814A-1401-4F79-9405-CAAB05EF3162}" destId="{2B8B258E-8B69-4C0D-9BF9-B23C39651743}" srcOrd="1" destOrd="0" presId="urn:microsoft.com/office/officeart/2005/8/layout/orgChart1"/>
    <dgm:cxn modelId="{3A233661-1D9D-4887-B9FD-CA15033BFC7D}" type="presOf" srcId="{552BB39F-2875-4BB8-8EB0-AB24B320E7C9}" destId="{6D5371D9-CAE7-43C0-A7EA-F08F905EACA0}" srcOrd="1" destOrd="0" presId="urn:microsoft.com/office/officeart/2005/8/layout/orgChart1"/>
    <dgm:cxn modelId="{DC9D1B58-5D2D-4DA1-AF3D-C3C91B0369F8}" type="presOf" srcId="{C5029691-42CB-4A37-8BAA-81AD1499858D}" destId="{62E8E683-E066-4F18-9893-49C0D03E2F8C}" srcOrd="1" destOrd="0" presId="urn:microsoft.com/office/officeart/2005/8/layout/orgChart1"/>
    <dgm:cxn modelId="{226CDFFD-84FD-4CB3-9E26-B7EFA43F4DD0}" type="presOf" srcId="{AC549E25-BF89-42E7-8353-C67BA2B16910}" destId="{E2148E01-8578-438C-B453-C7004483323A}" srcOrd="0" destOrd="0" presId="urn:microsoft.com/office/officeart/2005/8/layout/orgChart1"/>
    <dgm:cxn modelId="{7FCE0B5B-8610-44CA-9F4A-04C04FE4487D}" type="presParOf" srcId="{E6D62394-1670-453D-8DD5-64DC1497734E}" destId="{F73434BC-B2AE-4300-9BBD-9852071EE99F}" srcOrd="0" destOrd="0" presId="urn:microsoft.com/office/officeart/2005/8/layout/orgChart1"/>
    <dgm:cxn modelId="{BF896DAF-2F28-444C-9211-3C8D1E3C9BFD}" type="presParOf" srcId="{F73434BC-B2AE-4300-9BBD-9852071EE99F}" destId="{F2042D45-806C-441D-BB29-A09A1EF58D2A}" srcOrd="0" destOrd="0" presId="urn:microsoft.com/office/officeart/2005/8/layout/orgChart1"/>
    <dgm:cxn modelId="{5D9EAC63-B8D3-4217-8458-0CEF34E40E5C}" type="presParOf" srcId="{F2042D45-806C-441D-BB29-A09A1EF58D2A}" destId="{45E9366D-10EF-49E0-8D36-0426AF0AA929}" srcOrd="0" destOrd="0" presId="urn:microsoft.com/office/officeart/2005/8/layout/orgChart1"/>
    <dgm:cxn modelId="{7A0B2317-6838-4198-8A21-9A3195505FC3}" type="presParOf" srcId="{F2042D45-806C-441D-BB29-A09A1EF58D2A}" destId="{62D34E61-92FD-4E4D-AE98-9C82DF68A03B}" srcOrd="1" destOrd="0" presId="urn:microsoft.com/office/officeart/2005/8/layout/orgChart1"/>
    <dgm:cxn modelId="{ACAEEF9E-99F0-48FA-8BBA-B7F9C45A13C5}" type="presParOf" srcId="{F73434BC-B2AE-4300-9BBD-9852071EE99F}" destId="{5775C9F8-9E6F-4393-96DB-78CD71902509}" srcOrd="1" destOrd="0" presId="urn:microsoft.com/office/officeart/2005/8/layout/orgChart1"/>
    <dgm:cxn modelId="{BD5773F8-17DD-44E0-9961-DAD8C35F6EBA}" type="presParOf" srcId="{5775C9F8-9E6F-4393-96DB-78CD71902509}" destId="{E2148E01-8578-438C-B453-C7004483323A}" srcOrd="0" destOrd="0" presId="urn:microsoft.com/office/officeart/2005/8/layout/orgChart1"/>
    <dgm:cxn modelId="{F38F7FE4-E853-4703-ADBC-0F521EA1C22E}" type="presParOf" srcId="{5775C9F8-9E6F-4393-96DB-78CD71902509}" destId="{59D3D220-CC05-4307-B271-BDE00B4184FF}" srcOrd="1" destOrd="0" presId="urn:microsoft.com/office/officeart/2005/8/layout/orgChart1"/>
    <dgm:cxn modelId="{29EC0E12-A133-41F6-B9E5-1A3B86575781}" type="presParOf" srcId="{59D3D220-CC05-4307-B271-BDE00B4184FF}" destId="{46FB6DBC-E404-4067-8D58-98BB934FED12}" srcOrd="0" destOrd="0" presId="urn:microsoft.com/office/officeart/2005/8/layout/orgChart1"/>
    <dgm:cxn modelId="{4E7DAE66-D3DE-43B6-923A-3F8527BBCE1A}" type="presParOf" srcId="{46FB6DBC-E404-4067-8D58-98BB934FED12}" destId="{8D0E517C-1431-4063-BD9B-0F10CCA644D9}" srcOrd="0" destOrd="0" presId="urn:microsoft.com/office/officeart/2005/8/layout/orgChart1"/>
    <dgm:cxn modelId="{C3AB70ED-4242-4F4A-B33A-19253D4E22D2}" type="presParOf" srcId="{46FB6DBC-E404-4067-8D58-98BB934FED12}" destId="{BD1A53F2-1586-4ECF-80C0-57D35EFD3954}" srcOrd="1" destOrd="0" presId="urn:microsoft.com/office/officeart/2005/8/layout/orgChart1"/>
    <dgm:cxn modelId="{3B4D2B5E-8514-4080-83DF-EE4548AC32B1}" type="presParOf" srcId="{59D3D220-CC05-4307-B271-BDE00B4184FF}" destId="{8C2F8035-4BE2-4095-89CC-006ACDD9B1EC}" srcOrd="1" destOrd="0" presId="urn:microsoft.com/office/officeart/2005/8/layout/orgChart1"/>
    <dgm:cxn modelId="{36A88609-95ED-4AA9-A337-614C64C231CC}" type="presParOf" srcId="{8C2F8035-4BE2-4095-89CC-006ACDD9B1EC}" destId="{EB799168-56E8-4E01-9BE3-233E3C595376}" srcOrd="0" destOrd="0" presId="urn:microsoft.com/office/officeart/2005/8/layout/orgChart1"/>
    <dgm:cxn modelId="{D2871342-00AD-455C-9391-4549424A4AC8}" type="presParOf" srcId="{8C2F8035-4BE2-4095-89CC-006ACDD9B1EC}" destId="{CF62FA0A-9ECD-416E-941E-8B3BB355D99C}" srcOrd="1" destOrd="0" presId="urn:microsoft.com/office/officeart/2005/8/layout/orgChart1"/>
    <dgm:cxn modelId="{3C9C9017-5D5E-47A4-8383-1D2682F9DDA9}" type="presParOf" srcId="{CF62FA0A-9ECD-416E-941E-8B3BB355D99C}" destId="{5558E608-944B-4782-8053-FD01BB379D15}" srcOrd="0" destOrd="0" presId="urn:microsoft.com/office/officeart/2005/8/layout/orgChart1"/>
    <dgm:cxn modelId="{EC58964E-CE5F-4007-BE5F-278CDF834FBC}" type="presParOf" srcId="{5558E608-944B-4782-8053-FD01BB379D15}" destId="{399BAA1A-E618-4ACD-BC16-A870E813994F}" srcOrd="0" destOrd="0" presId="urn:microsoft.com/office/officeart/2005/8/layout/orgChart1"/>
    <dgm:cxn modelId="{807A9900-3C0F-495A-9453-FD246564BD27}" type="presParOf" srcId="{5558E608-944B-4782-8053-FD01BB379D15}" destId="{62E8E683-E066-4F18-9893-49C0D03E2F8C}" srcOrd="1" destOrd="0" presId="urn:microsoft.com/office/officeart/2005/8/layout/orgChart1"/>
    <dgm:cxn modelId="{780B7A88-0A59-4000-87C9-6B72C12D72FF}" type="presParOf" srcId="{CF62FA0A-9ECD-416E-941E-8B3BB355D99C}" destId="{2BB4584F-814D-4C33-B038-4A367315FF4B}" srcOrd="1" destOrd="0" presId="urn:microsoft.com/office/officeart/2005/8/layout/orgChart1"/>
    <dgm:cxn modelId="{20A68EF9-787C-4FD3-BCCC-8AC1E419B2FF}" type="presParOf" srcId="{CF62FA0A-9ECD-416E-941E-8B3BB355D99C}" destId="{1AFD9F5F-FB9F-4763-BD11-9366790A0278}" srcOrd="2" destOrd="0" presId="urn:microsoft.com/office/officeart/2005/8/layout/orgChart1"/>
    <dgm:cxn modelId="{8F03E4E0-A1D8-473D-9670-4EEA12FF1421}" type="presParOf" srcId="{59D3D220-CC05-4307-B271-BDE00B4184FF}" destId="{4D9F205C-CA8D-48B9-86BE-1A562A54D3B2}" srcOrd="2" destOrd="0" presId="urn:microsoft.com/office/officeart/2005/8/layout/orgChart1"/>
    <dgm:cxn modelId="{FECFB9B2-7C50-47FF-8222-B794F59BF1CE}" type="presParOf" srcId="{5775C9F8-9E6F-4393-96DB-78CD71902509}" destId="{557026F3-2413-4BD6-B8A2-3DB5EBAE8148}" srcOrd="2" destOrd="0" presId="urn:microsoft.com/office/officeart/2005/8/layout/orgChart1"/>
    <dgm:cxn modelId="{F0931967-D1F9-4082-B2F1-A9C14A94D4B5}" type="presParOf" srcId="{5775C9F8-9E6F-4393-96DB-78CD71902509}" destId="{2EA076E0-ED77-4CAE-A36B-6F6FDF1D2EC2}" srcOrd="3" destOrd="0" presId="urn:microsoft.com/office/officeart/2005/8/layout/orgChart1"/>
    <dgm:cxn modelId="{10A89D0C-8764-46C7-8034-D17DC6D762D4}" type="presParOf" srcId="{2EA076E0-ED77-4CAE-A36B-6F6FDF1D2EC2}" destId="{1159968A-FFA7-4D66-A5AA-AFF7E303BC64}" srcOrd="0" destOrd="0" presId="urn:microsoft.com/office/officeart/2005/8/layout/orgChart1"/>
    <dgm:cxn modelId="{4C000406-FC6E-4D47-8BA1-44B75D320E24}" type="presParOf" srcId="{1159968A-FFA7-4D66-A5AA-AFF7E303BC64}" destId="{B6498C9C-6646-4F0E-B0AD-155755734C76}" srcOrd="0" destOrd="0" presId="urn:microsoft.com/office/officeart/2005/8/layout/orgChart1"/>
    <dgm:cxn modelId="{601C583F-898B-48C1-8ED2-2B619A483490}" type="presParOf" srcId="{1159968A-FFA7-4D66-A5AA-AFF7E303BC64}" destId="{2B8B258E-8B69-4C0D-9BF9-B23C39651743}" srcOrd="1" destOrd="0" presId="urn:microsoft.com/office/officeart/2005/8/layout/orgChart1"/>
    <dgm:cxn modelId="{72CAC14D-3796-44A6-BE67-D92A9400FFD9}" type="presParOf" srcId="{2EA076E0-ED77-4CAE-A36B-6F6FDF1D2EC2}" destId="{0E473EC4-0342-4522-AA9C-B57432EDC82D}" srcOrd="1" destOrd="0" presId="urn:microsoft.com/office/officeart/2005/8/layout/orgChart1"/>
    <dgm:cxn modelId="{D0931C86-5FCD-47D4-BA66-07F3AF15A727}" type="presParOf" srcId="{0E473EC4-0342-4522-AA9C-B57432EDC82D}" destId="{F72511B1-6FFD-4F9F-8136-419E65B069D6}" srcOrd="0" destOrd="0" presId="urn:microsoft.com/office/officeart/2005/8/layout/orgChart1"/>
    <dgm:cxn modelId="{FFFAE0A4-F77E-4A6C-A837-85640A956964}" type="presParOf" srcId="{0E473EC4-0342-4522-AA9C-B57432EDC82D}" destId="{8225C24A-6F97-4E3A-9C4D-4CFB8D9A226F}" srcOrd="1" destOrd="0" presId="urn:microsoft.com/office/officeart/2005/8/layout/orgChart1"/>
    <dgm:cxn modelId="{E50E8FA1-A0DF-46F0-A55A-130E8422B77F}" type="presParOf" srcId="{8225C24A-6F97-4E3A-9C4D-4CFB8D9A226F}" destId="{ECE63A1F-4924-432D-A0D5-FA36F5E334B4}" srcOrd="0" destOrd="0" presId="urn:microsoft.com/office/officeart/2005/8/layout/orgChart1"/>
    <dgm:cxn modelId="{498499C3-8F1E-42CA-ADB7-64ECAF474273}" type="presParOf" srcId="{ECE63A1F-4924-432D-A0D5-FA36F5E334B4}" destId="{5B97773C-303B-465E-9E7D-253473AFE0BB}" srcOrd="0" destOrd="0" presId="urn:microsoft.com/office/officeart/2005/8/layout/orgChart1"/>
    <dgm:cxn modelId="{13E50715-0A16-4033-8970-179C09F284AD}" type="presParOf" srcId="{ECE63A1F-4924-432D-A0D5-FA36F5E334B4}" destId="{6D5371D9-CAE7-43C0-A7EA-F08F905EACA0}" srcOrd="1" destOrd="0" presId="urn:microsoft.com/office/officeart/2005/8/layout/orgChart1"/>
    <dgm:cxn modelId="{CF2DC939-35CE-41DA-8E82-C8C1825F9051}" type="presParOf" srcId="{8225C24A-6F97-4E3A-9C4D-4CFB8D9A226F}" destId="{964F09F9-A6D8-4CE1-878A-23025C542658}" srcOrd="1" destOrd="0" presId="urn:microsoft.com/office/officeart/2005/8/layout/orgChart1"/>
    <dgm:cxn modelId="{666F81B4-0C51-42B3-A87F-D2747AA79EC2}" type="presParOf" srcId="{8225C24A-6F97-4E3A-9C4D-4CFB8D9A226F}" destId="{7A5BAACF-3C8F-4335-973C-9044AE58705E}" srcOrd="2" destOrd="0" presId="urn:microsoft.com/office/officeart/2005/8/layout/orgChart1"/>
    <dgm:cxn modelId="{539FAA09-9985-4E23-9925-095D963E2147}" type="presParOf" srcId="{0E473EC4-0342-4522-AA9C-B57432EDC82D}" destId="{D2767476-271D-4C59-9A20-E57293017C13}" srcOrd="2" destOrd="0" presId="urn:microsoft.com/office/officeart/2005/8/layout/orgChart1"/>
    <dgm:cxn modelId="{3570D15E-B1EF-4CE8-BCFD-43BDA2824AE9}" type="presParOf" srcId="{0E473EC4-0342-4522-AA9C-B57432EDC82D}" destId="{69552EC1-9E6E-4974-A9D7-3C451EC33B54}" srcOrd="3" destOrd="0" presId="urn:microsoft.com/office/officeart/2005/8/layout/orgChart1"/>
    <dgm:cxn modelId="{DF53AFF7-FB2D-4888-BDCE-1B7540FEB664}" type="presParOf" srcId="{69552EC1-9E6E-4974-A9D7-3C451EC33B54}" destId="{55217A4E-7A1A-4374-B49D-BE9948E49901}" srcOrd="0" destOrd="0" presId="urn:microsoft.com/office/officeart/2005/8/layout/orgChart1"/>
    <dgm:cxn modelId="{A793A5D9-632B-490A-8BE8-98626F767CEC}" type="presParOf" srcId="{55217A4E-7A1A-4374-B49D-BE9948E49901}" destId="{561D6242-6BB0-4D5C-8948-4D667E628AE7}" srcOrd="0" destOrd="0" presId="urn:microsoft.com/office/officeart/2005/8/layout/orgChart1"/>
    <dgm:cxn modelId="{AF9834D3-6683-4C36-8FF9-3D23685A8BF9}" type="presParOf" srcId="{55217A4E-7A1A-4374-B49D-BE9948E49901}" destId="{109B2358-DC13-46DB-93FF-D7F08CB0EF8D}" srcOrd="1" destOrd="0" presId="urn:microsoft.com/office/officeart/2005/8/layout/orgChart1"/>
    <dgm:cxn modelId="{7F6AEEEA-83B1-48FA-A8F1-CB6C27A3EB58}" type="presParOf" srcId="{69552EC1-9E6E-4974-A9D7-3C451EC33B54}" destId="{0F3443BA-31F4-4DA5-A88A-6A3E01871BFA}" srcOrd="1" destOrd="0" presId="urn:microsoft.com/office/officeart/2005/8/layout/orgChart1"/>
    <dgm:cxn modelId="{E6DD03D9-D959-45D6-882E-0350BC16F304}" type="presParOf" srcId="{69552EC1-9E6E-4974-A9D7-3C451EC33B54}" destId="{E43CEB70-C764-46DA-8DE6-D4A29D005735}" srcOrd="2" destOrd="0" presId="urn:microsoft.com/office/officeart/2005/8/layout/orgChart1"/>
    <dgm:cxn modelId="{46B16FCC-E63B-4593-B11F-44070204E932}" type="presParOf" srcId="{2EA076E0-ED77-4CAE-A36B-6F6FDF1D2EC2}" destId="{C3E842CF-4837-439D-9BDC-A2298B81A644}" srcOrd="2" destOrd="0" presId="urn:microsoft.com/office/officeart/2005/8/layout/orgChart1"/>
    <dgm:cxn modelId="{4EDAAE4D-ED63-4453-B07B-B01E7C0EF08B}" type="presParOf" srcId="{F73434BC-B2AE-4300-9BBD-9852071EE99F}" destId="{10D6A201-4E9F-42DC-BCC2-319D5A18701D}"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4C2CDE7-242B-4713-BA2F-C1645DF313B3}" type="doc">
      <dgm:prSet loTypeId="urn:microsoft.com/office/officeart/2005/8/layout/pyramid4" loCatId="relationship" qsTypeId="urn:microsoft.com/office/officeart/2005/8/quickstyle/simple1" qsCatId="simple" csTypeId="urn:microsoft.com/office/officeart/2005/8/colors/accent2_1" csCatId="accent2" phldr="1"/>
      <dgm:spPr/>
      <dgm:t>
        <a:bodyPr/>
        <a:lstStyle/>
        <a:p>
          <a:endParaRPr lang="en-US"/>
        </a:p>
      </dgm:t>
    </dgm:pt>
    <dgm:pt modelId="{F860083C-D8AF-4318-A379-D2CF3BACF7DC}">
      <dgm:prSet phldrT="[Text]"/>
      <dgm:spPr/>
      <dgm:t>
        <a:bodyPr/>
        <a:lstStyle/>
        <a:p>
          <a:r>
            <a:rPr lang="en-US" dirty="0" smtClean="0"/>
            <a:t>More protection against fraud</a:t>
          </a:r>
          <a:endParaRPr lang="en-US" dirty="0"/>
        </a:p>
      </dgm:t>
    </dgm:pt>
    <dgm:pt modelId="{6216EC64-3B76-4E03-9217-B866DAE7EE01}" type="parTrans" cxnId="{96E110F2-141A-4436-B6FF-5DB791EAD917}">
      <dgm:prSet/>
      <dgm:spPr/>
      <dgm:t>
        <a:bodyPr/>
        <a:lstStyle/>
        <a:p>
          <a:endParaRPr lang="en-US"/>
        </a:p>
      </dgm:t>
    </dgm:pt>
    <dgm:pt modelId="{991CA24F-1F93-49D1-B3F7-779D501473D5}" type="sibTrans" cxnId="{96E110F2-141A-4436-B6FF-5DB791EAD917}">
      <dgm:prSet/>
      <dgm:spPr/>
      <dgm:t>
        <a:bodyPr/>
        <a:lstStyle/>
        <a:p>
          <a:endParaRPr lang="en-US"/>
        </a:p>
      </dgm:t>
    </dgm:pt>
    <dgm:pt modelId="{F0DF371E-D655-4DC5-B070-A707C6760624}">
      <dgm:prSet phldrT="[Text]"/>
      <dgm:spPr/>
      <dgm:t>
        <a:bodyPr/>
        <a:lstStyle/>
        <a:p>
          <a:r>
            <a:rPr lang="en-US" dirty="0" smtClean="0"/>
            <a:t>Less liability for unauthorized credit card charges</a:t>
          </a:r>
          <a:endParaRPr lang="en-US" dirty="0"/>
        </a:p>
      </dgm:t>
    </dgm:pt>
    <dgm:pt modelId="{651BFF65-9AEC-48EF-84C4-D1A8BB187ACC}" type="parTrans" cxnId="{CDC27ECA-0E23-4A23-8AF0-A94DFE1CCD66}">
      <dgm:prSet/>
      <dgm:spPr/>
      <dgm:t>
        <a:bodyPr/>
        <a:lstStyle/>
        <a:p>
          <a:endParaRPr lang="en-US"/>
        </a:p>
      </dgm:t>
    </dgm:pt>
    <dgm:pt modelId="{47C8140B-D77A-4767-B0FC-77890C558694}" type="sibTrans" cxnId="{CDC27ECA-0E23-4A23-8AF0-A94DFE1CCD66}">
      <dgm:prSet/>
      <dgm:spPr/>
      <dgm:t>
        <a:bodyPr/>
        <a:lstStyle/>
        <a:p>
          <a:endParaRPr lang="en-US"/>
        </a:p>
      </dgm:t>
    </dgm:pt>
    <dgm:pt modelId="{ACE74A3F-ACE2-49A8-9E9B-5B35A96122C0}">
      <dgm:prSet phldrT="[Text]"/>
      <dgm:spPr>
        <a:solidFill>
          <a:schemeClr val="accent2">
            <a:lumMod val="20000"/>
            <a:lumOff val="80000"/>
          </a:schemeClr>
        </a:solidFill>
      </dgm:spPr>
      <dgm:t>
        <a:bodyPr/>
        <a:lstStyle/>
        <a:p>
          <a:r>
            <a:rPr lang="en-US" dirty="0" smtClean="0"/>
            <a:t>Credit cards are </a:t>
          </a:r>
          <a:r>
            <a:rPr lang="en-US" b="1" u="sng" dirty="0" smtClean="0"/>
            <a:t>safer</a:t>
          </a:r>
          <a:r>
            <a:rPr lang="en-US" dirty="0" smtClean="0"/>
            <a:t> than debit cards</a:t>
          </a:r>
          <a:endParaRPr lang="en-US" dirty="0"/>
        </a:p>
      </dgm:t>
    </dgm:pt>
    <dgm:pt modelId="{777DB307-4A51-4419-BEC5-57CF49AAF9E8}" type="parTrans" cxnId="{B664364E-D024-4F79-BE63-53D7901B93D7}">
      <dgm:prSet/>
      <dgm:spPr/>
      <dgm:t>
        <a:bodyPr/>
        <a:lstStyle/>
        <a:p>
          <a:endParaRPr lang="en-US"/>
        </a:p>
      </dgm:t>
    </dgm:pt>
    <dgm:pt modelId="{DADE409A-1508-4009-83E7-111767B7B0B5}" type="sibTrans" cxnId="{B664364E-D024-4F79-BE63-53D7901B93D7}">
      <dgm:prSet/>
      <dgm:spPr/>
      <dgm:t>
        <a:bodyPr/>
        <a:lstStyle/>
        <a:p>
          <a:endParaRPr lang="en-US"/>
        </a:p>
      </dgm:t>
    </dgm:pt>
    <dgm:pt modelId="{FEFAA1BB-8C83-4E11-B548-47257203FFB3}">
      <dgm:prSet phldrT="[Text]"/>
      <dgm:spPr/>
      <dgm:t>
        <a:bodyPr/>
        <a:lstStyle/>
        <a:p>
          <a:r>
            <a:rPr lang="en-US" dirty="0" smtClean="0"/>
            <a:t>Money is not connected to depository institution account</a:t>
          </a:r>
          <a:endParaRPr lang="en-US" dirty="0"/>
        </a:p>
      </dgm:t>
    </dgm:pt>
    <dgm:pt modelId="{D0E69AB5-35D7-4C5B-BE1E-0E261114322E}" type="parTrans" cxnId="{17277823-15F1-4C67-9ABE-E80798BFCECF}">
      <dgm:prSet/>
      <dgm:spPr/>
      <dgm:t>
        <a:bodyPr/>
        <a:lstStyle/>
        <a:p>
          <a:endParaRPr lang="en-US"/>
        </a:p>
      </dgm:t>
    </dgm:pt>
    <dgm:pt modelId="{4750D237-B19D-4DDD-8246-AE388AEF9763}" type="sibTrans" cxnId="{17277823-15F1-4C67-9ABE-E80798BFCECF}">
      <dgm:prSet/>
      <dgm:spPr/>
      <dgm:t>
        <a:bodyPr/>
        <a:lstStyle/>
        <a:p>
          <a:endParaRPr lang="en-US"/>
        </a:p>
      </dgm:t>
    </dgm:pt>
    <dgm:pt modelId="{57C6D067-316C-40AD-9B0E-4B0AA53CE274}" type="pres">
      <dgm:prSet presAssocID="{64C2CDE7-242B-4713-BA2F-C1645DF313B3}" presName="compositeShape" presStyleCnt="0">
        <dgm:presLayoutVars>
          <dgm:chMax val="9"/>
          <dgm:dir/>
          <dgm:resizeHandles val="exact"/>
        </dgm:presLayoutVars>
      </dgm:prSet>
      <dgm:spPr/>
      <dgm:t>
        <a:bodyPr/>
        <a:lstStyle/>
        <a:p>
          <a:endParaRPr lang="en-US"/>
        </a:p>
      </dgm:t>
    </dgm:pt>
    <dgm:pt modelId="{2A58B37C-CA7D-42B4-9EE8-BE4276D24D26}" type="pres">
      <dgm:prSet presAssocID="{64C2CDE7-242B-4713-BA2F-C1645DF313B3}" presName="triangle1" presStyleLbl="node1" presStyleIdx="0" presStyleCnt="4">
        <dgm:presLayoutVars>
          <dgm:bulletEnabled val="1"/>
        </dgm:presLayoutVars>
      </dgm:prSet>
      <dgm:spPr/>
      <dgm:t>
        <a:bodyPr/>
        <a:lstStyle/>
        <a:p>
          <a:endParaRPr lang="en-US"/>
        </a:p>
      </dgm:t>
    </dgm:pt>
    <dgm:pt modelId="{276C2EE6-66AF-480A-854A-1A8B7DDFBBF5}" type="pres">
      <dgm:prSet presAssocID="{64C2CDE7-242B-4713-BA2F-C1645DF313B3}" presName="triangle2" presStyleLbl="node1" presStyleIdx="1" presStyleCnt="4">
        <dgm:presLayoutVars>
          <dgm:bulletEnabled val="1"/>
        </dgm:presLayoutVars>
      </dgm:prSet>
      <dgm:spPr/>
      <dgm:t>
        <a:bodyPr/>
        <a:lstStyle/>
        <a:p>
          <a:endParaRPr lang="en-US"/>
        </a:p>
      </dgm:t>
    </dgm:pt>
    <dgm:pt modelId="{B274768E-6672-4014-A6C0-DBC23327529F}" type="pres">
      <dgm:prSet presAssocID="{64C2CDE7-242B-4713-BA2F-C1645DF313B3}" presName="triangle3" presStyleLbl="node1" presStyleIdx="2" presStyleCnt="4">
        <dgm:presLayoutVars>
          <dgm:bulletEnabled val="1"/>
        </dgm:presLayoutVars>
      </dgm:prSet>
      <dgm:spPr/>
      <dgm:t>
        <a:bodyPr/>
        <a:lstStyle/>
        <a:p>
          <a:endParaRPr lang="en-US"/>
        </a:p>
      </dgm:t>
    </dgm:pt>
    <dgm:pt modelId="{2D5C68F4-0D8F-42C1-B555-A728155E367E}" type="pres">
      <dgm:prSet presAssocID="{64C2CDE7-242B-4713-BA2F-C1645DF313B3}" presName="triangle4" presStyleLbl="node1" presStyleIdx="3" presStyleCnt="4">
        <dgm:presLayoutVars>
          <dgm:bulletEnabled val="1"/>
        </dgm:presLayoutVars>
      </dgm:prSet>
      <dgm:spPr/>
      <dgm:t>
        <a:bodyPr/>
        <a:lstStyle/>
        <a:p>
          <a:endParaRPr lang="en-US"/>
        </a:p>
      </dgm:t>
    </dgm:pt>
  </dgm:ptLst>
  <dgm:cxnLst>
    <dgm:cxn modelId="{17277823-15F1-4C67-9ABE-E80798BFCECF}" srcId="{64C2CDE7-242B-4713-BA2F-C1645DF313B3}" destId="{FEFAA1BB-8C83-4E11-B548-47257203FFB3}" srcOrd="3" destOrd="0" parTransId="{D0E69AB5-35D7-4C5B-BE1E-0E261114322E}" sibTransId="{4750D237-B19D-4DDD-8246-AE388AEF9763}"/>
    <dgm:cxn modelId="{96E110F2-141A-4436-B6FF-5DB791EAD917}" srcId="{64C2CDE7-242B-4713-BA2F-C1645DF313B3}" destId="{F860083C-D8AF-4318-A379-D2CF3BACF7DC}" srcOrd="0" destOrd="0" parTransId="{6216EC64-3B76-4E03-9217-B866DAE7EE01}" sibTransId="{991CA24F-1F93-49D1-B3F7-779D501473D5}"/>
    <dgm:cxn modelId="{B664364E-D024-4F79-BE63-53D7901B93D7}" srcId="{64C2CDE7-242B-4713-BA2F-C1645DF313B3}" destId="{ACE74A3F-ACE2-49A8-9E9B-5B35A96122C0}" srcOrd="2" destOrd="0" parTransId="{777DB307-4A51-4419-BEC5-57CF49AAF9E8}" sibTransId="{DADE409A-1508-4009-83E7-111767B7B0B5}"/>
    <dgm:cxn modelId="{33CBA64B-81C2-4269-B4EA-D517AAC87C00}" type="presOf" srcId="{F0DF371E-D655-4DC5-B070-A707C6760624}" destId="{276C2EE6-66AF-480A-854A-1A8B7DDFBBF5}" srcOrd="0" destOrd="0" presId="urn:microsoft.com/office/officeart/2005/8/layout/pyramid4"/>
    <dgm:cxn modelId="{393274E4-F16E-4E30-9A4F-69887BD18CFC}" type="presOf" srcId="{F860083C-D8AF-4318-A379-D2CF3BACF7DC}" destId="{2A58B37C-CA7D-42B4-9EE8-BE4276D24D26}" srcOrd="0" destOrd="0" presId="urn:microsoft.com/office/officeart/2005/8/layout/pyramid4"/>
    <dgm:cxn modelId="{98F19652-6202-46BC-BABD-5E6F66F4A51D}" type="presOf" srcId="{FEFAA1BB-8C83-4E11-B548-47257203FFB3}" destId="{2D5C68F4-0D8F-42C1-B555-A728155E367E}" srcOrd="0" destOrd="0" presId="urn:microsoft.com/office/officeart/2005/8/layout/pyramid4"/>
    <dgm:cxn modelId="{528F29A9-CDA4-4EDD-BEB1-AF085B074EAC}" type="presOf" srcId="{ACE74A3F-ACE2-49A8-9E9B-5B35A96122C0}" destId="{B274768E-6672-4014-A6C0-DBC23327529F}" srcOrd="0" destOrd="0" presId="urn:microsoft.com/office/officeart/2005/8/layout/pyramid4"/>
    <dgm:cxn modelId="{CD3D85C2-6922-447E-85C4-F9CCC677405A}" type="presOf" srcId="{64C2CDE7-242B-4713-BA2F-C1645DF313B3}" destId="{57C6D067-316C-40AD-9B0E-4B0AA53CE274}" srcOrd="0" destOrd="0" presId="urn:microsoft.com/office/officeart/2005/8/layout/pyramid4"/>
    <dgm:cxn modelId="{CDC27ECA-0E23-4A23-8AF0-A94DFE1CCD66}" srcId="{64C2CDE7-242B-4713-BA2F-C1645DF313B3}" destId="{F0DF371E-D655-4DC5-B070-A707C6760624}" srcOrd="1" destOrd="0" parTransId="{651BFF65-9AEC-48EF-84C4-D1A8BB187ACC}" sibTransId="{47C8140B-D77A-4767-B0FC-77890C558694}"/>
    <dgm:cxn modelId="{28E87A0D-42D8-45B8-AE2B-175934FE99A6}" type="presParOf" srcId="{57C6D067-316C-40AD-9B0E-4B0AA53CE274}" destId="{2A58B37C-CA7D-42B4-9EE8-BE4276D24D26}" srcOrd="0" destOrd="0" presId="urn:microsoft.com/office/officeart/2005/8/layout/pyramid4"/>
    <dgm:cxn modelId="{EA27A5FB-A735-4DE9-8D47-BBA582017760}" type="presParOf" srcId="{57C6D067-316C-40AD-9B0E-4B0AA53CE274}" destId="{276C2EE6-66AF-480A-854A-1A8B7DDFBBF5}" srcOrd="1" destOrd="0" presId="urn:microsoft.com/office/officeart/2005/8/layout/pyramid4"/>
    <dgm:cxn modelId="{FBA7287F-2ACA-4FE2-8B1A-AD8942346FE0}" type="presParOf" srcId="{57C6D067-316C-40AD-9B0E-4B0AA53CE274}" destId="{B274768E-6672-4014-A6C0-DBC23327529F}" srcOrd="2" destOrd="0" presId="urn:microsoft.com/office/officeart/2005/8/layout/pyramid4"/>
    <dgm:cxn modelId="{6EB85BCF-F7BB-40AB-9BD2-B82D4F7024AC}" type="presParOf" srcId="{57C6D067-316C-40AD-9B0E-4B0AA53CE274}" destId="{2D5C68F4-0D8F-42C1-B555-A728155E367E}"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56A4970-8675-4768-BD97-C55DEB5AAE37}" type="doc">
      <dgm:prSet loTypeId="urn:microsoft.com/office/officeart/2005/8/layout/hierarchy2" loCatId="hierarchy" qsTypeId="urn:microsoft.com/office/officeart/2005/8/quickstyle/simple1" qsCatId="simple" csTypeId="urn:microsoft.com/office/officeart/2005/8/colors/accent2_1" csCatId="accent2" phldr="1"/>
      <dgm:spPr/>
      <dgm:t>
        <a:bodyPr/>
        <a:lstStyle/>
        <a:p>
          <a:endParaRPr lang="en-US"/>
        </a:p>
      </dgm:t>
    </dgm:pt>
    <dgm:pt modelId="{540FDF7D-17A7-4173-94A4-E4231CF585F0}">
      <dgm:prSet custT="1"/>
      <dgm:spPr>
        <a:solidFill>
          <a:schemeClr val="accent2">
            <a:lumMod val="20000"/>
            <a:lumOff val="80000"/>
          </a:schemeClr>
        </a:solidFill>
      </dgm:spPr>
      <dgm:t>
        <a:bodyPr/>
        <a:lstStyle/>
        <a:p>
          <a:r>
            <a:rPr lang="en-US" sz="2400" dirty="0" smtClean="0"/>
            <a:t>If you pick “credit”</a:t>
          </a:r>
          <a:endParaRPr lang="en-US" sz="2400" dirty="0"/>
        </a:p>
      </dgm:t>
    </dgm:pt>
    <dgm:pt modelId="{3A510FE4-DD4D-47AD-9F1D-5070891C5B2D}" type="parTrans" cxnId="{4C721647-33BE-4AE6-B44C-1FF3020F1D1C}">
      <dgm:prSet/>
      <dgm:spPr/>
      <dgm:t>
        <a:bodyPr/>
        <a:lstStyle/>
        <a:p>
          <a:endParaRPr lang="en-US"/>
        </a:p>
      </dgm:t>
    </dgm:pt>
    <dgm:pt modelId="{11B1770F-93C9-4C89-8B65-63E20D4E8005}" type="sibTrans" cxnId="{4C721647-33BE-4AE6-B44C-1FF3020F1D1C}">
      <dgm:prSet/>
      <dgm:spPr/>
      <dgm:t>
        <a:bodyPr/>
        <a:lstStyle/>
        <a:p>
          <a:endParaRPr lang="en-US"/>
        </a:p>
      </dgm:t>
    </dgm:pt>
    <dgm:pt modelId="{9A55A701-2F31-4B3A-B4F7-0619D9B3D74D}">
      <dgm:prSet custT="1"/>
      <dgm:spPr>
        <a:solidFill>
          <a:schemeClr val="accent1">
            <a:lumMod val="20000"/>
            <a:lumOff val="80000"/>
          </a:schemeClr>
        </a:solidFill>
      </dgm:spPr>
      <dgm:t>
        <a:bodyPr/>
        <a:lstStyle/>
        <a:p>
          <a:r>
            <a:rPr lang="en-US" sz="2400" dirty="0" smtClean="0"/>
            <a:t>If you pick  “debit”</a:t>
          </a:r>
          <a:endParaRPr lang="en-US" sz="2400" dirty="0"/>
        </a:p>
      </dgm:t>
    </dgm:pt>
    <dgm:pt modelId="{5C03702E-D79D-4050-BB8D-6E5265BCFE42}" type="parTrans" cxnId="{371FB373-0157-48BE-9259-BCC7FEAFD701}">
      <dgm:prSet/>
      <dgm:spPr/>
      <dgm:t>
        <a:bodyPr/>
        <a:lstStyle/>
        <a:p>
          <a:endParaRPr lang="en-US"/>
        </a:p>
      </dgm:t>
    </dgm:pt>
    <dgm:pt modelId="{E589CD0D-592B-4985-98A3-BC7D20650258}" type="sibTrans" cxnId="{371FB373-0157-48BE-9259-BCC7FEAFD701}">
      <dgm:prSet/>
      <dgm:spPr/>
      <dgm:t>
        <a:bodyPr/>
        <a:lstStyle/>
        <a:p>
          <a:endParaRPr lang="en-US"/>
        </a:p>
      </dgm:t>
    </dgm:pt>
    <dgm:pt modelId="{1DA7F9B4-C611-48E0-8E36-AA08D32781BC}">
      <dgm:prSet custT="1"/>
      <dgm:spPr>
        <a:solidFill>
          <a:schemeClr val="accent2">
            <a:lumMod val="20000"/>
            <a:lumOff val="80000"/>
          </a:schemeClr>
        </a:solidFill>
      </dgm:spPr>
      <dgm:t>
        <a:bodyPr/>
        <a:lstStyle/>
        <a:p>
          <a:r>
            <a:rPr lang="en-US" sz="2000" dirty="0" smtClean="0"/>
            <a:t>A receipt must be signed </a:t>
          </a:r>
        </a:p>
        <a:p>
          <a:r>
            <a:rPr lang="en-US" sz="2000" dirty="0" smtClean="0"/>
            <a:t>(optional if purchase is under $25)</a:t>
          </a:r>
          <a:endParaRPr lang="en-US" sz="2000" dirty="0"/>
        </a:p>
      </dgm:t>
    </dgm:pt>
    <dgm:pt modelId="{EDE692E8-9DA0-4457-99B3-C6C20C49C743}" type="parTrans" cxnId="{F01FC82C-ED53-4950-B283-87D6057850B0}">
      <dgm:prSet/>
      <dgm:spPr/>
      <dgm:t>
        <a:bodyPr/>
        <a:lstStyle/>
        <a:p>
          <a:endParaRPr lang="en-US"/>
        </a:p>
      </dgm:t>
    </dgm:pt>
    <dgm:pt modelId="{9088BC8B-808C-4695-9E5F-EF11C468D522}" type="sibTrans" cxnId="{F01FC82C-ED53-4950-B283-87D6057850B0}">
      <dgm:prSet/>
      <dgm:spPr/>
      <dgm:t>
        <a:bodyPr/>
        <a:lstStyle/>
        <a:p>
          <a:endParaRPr lang="en-US"/>
        </a:p>
      </dgm:t>
    </dgm:pt>
    <dgm:pt modelId="{D090A60B-A5E6-4EDC-81BD-134262D97A2E}">
      <dgm:prSet custT="1"/>
      <dgm:spPr>
        <a:solidFill>
          <a:schemeClr val="accent2">
            <a:lumMod val="20000"/>
            <a:lumOff val="80000"/>
          </a:schemeClr>
        </a:solidFill>
      </dgm:spPr>
      <dgm:t>
        <a:bodyPr/>
        <a:lstStyle/>
        <a:p>
          <a:r>
            <a:rPr lang="en-US" sz="2000" dirty="0" smtClean="0"/>
            <a:t>Potential benefit: Extra liability protection from fraudulent charges</a:t>
          </a:r>
          <a:endParaRPr lang="en-US" sz="2000" dirty="0"/>
        </a:p>
      </dgm:t>
    </dgm:pt>
    <dgm:pt modelId="{4501D60F-5C0F-402E-A611-281F1912E637}" type="parTrans" cxnId="{48DD5B1B-4591-4C84-95FE-10CBDAEBC430}">
      <dgm:prSet/>
      <dgm:spPr/>
      <dgm:t>
        <a:bodyPr/>
        <a:lstStyle/>
        <a:p>
          <a:endParaRPr lang="en-US"/>
        </a:p>
      </dgm:t>
    </dgm:pt>
    <dgm:pt modelId="{5FF40993-C58C-49C3-ACBE-A616339FC4C3}" type="sibTrans" cxnId="{48DD5B1B-4591-4C84-95FE-10CBDAEBC430}">
      <dgm:prSet/>
      <dgm:spPr/>
      <dgm:t>
        <a:bodyPr/>
        <a:lstStyle/>
        <a:p>
          <a:endParaRPr lang="en-US"/>
        </a:p>
      </dgm:t>
    </dgm:pt>
    <dgm:pt modelId="{C2E2BD80-4039-4CDE-81C1-9D8A849056A3}">
      <dgm:prSet custT="1"/>
      <dgm:spPr>
        <a:solidFill>
          <a:schemeClr val="accent1">
            <a:lumMod val="20000"/>
            <a:lumOff val="80000"/>
          </a:schemeClr>
        </a:solidFill>
      </dgm:spPr>
      <dgm:t>
        <a:bodyPr/>
        <a:lstStyle/>
        <a:p>
          <a:r>
            <a:rPr lang="en-US" sz="2000" dirty="0" smtClean="0"/>
            <a:t>Must enter the card’s personal identification number (PIN) </a:t>
          </a:r>
          <a:endParaRPr lang="en-US" sz="2000" dirty="0"/>
        </a:p>
      </dgm:t>
    </dgm:pt>
    <dgm:pt modelId="{57C5C010-0288-4F22-BC87-ADE03E27BA0A}" type="parTrans" cxnId="{06B9A5D7-DA8F-4444-87C4-6BD664796A4C}">
      <dgm:prSet/>
      <dgm:spPr/>
      <dgm:t>
        <a:bodyPr/>
        <a:lstStyle/>
        <a:p>
          <a:endParaRPr lang="en-US"/>
        </a:p>
      </dgm:t>
    </dgm:pt>
    <dgm:pt modelId="{DC276E3B-4B81-4C51-A29A-F015F06CC8E6}" type="sibTrans" cxnId="{06B9A5D7-DA8F-4444-87C4-6BD664796A4C}">
      <dgm:prSet/>
      <dgm:spPr/>
      <dgm:t>
        <a:bodyPr/>
        <a:lstStyle/>
        <a:p>
          <a:endParaRPr lang="en-US"/>
        </a:p>
      </dgm:t>
    </dgm:pt>
    <dgm:pt modelId="{19E8BF80-2064-475A-8D72-332A5DF0EF2E}">
      <dgm:prSet custT="1"/>
      <dgm:spPr>
        <a:solidFill>
          <a:schemeClr val="accent1">
            <a:lumMod val="20000"/>
            <a:lumOff val="80000"/>
          </a:schemeClr>
        </a:solidFill>
      </dgm:spPr>
      <dgm:t>
        <a:bodyPr/>
        <a:lstStyle/>
        <a:p>
          <a:r>
            <a:rPr lang="en-US" sz="2000" dirty="0" smtClean="0"/>
            <a:t>Potential benefit: Option to withdraw cash from your depository institution account for no fee</a:t>
          </a:r>
          <a:endParaRPr lang="en-US" sz="2000" dirty="0"/>
        </a:p>
      </dgm:t>
    </dgm:pt>
    <dgm:pt modelId="{0083BCB9-DFC0-45E4-B7EB-E22792AF9547}" type="parTrans" cxnId="{D823AB4B-15F8-425D-A74C-DC1956F5C9ED}">
      <dgm:prSet/>
      <dgm:spPr/>
      <dgm:t>
        <a:bodyPr/>
        <a:lstStyle/>
        <a:p>
          <a:endParaRPr lang="en-US"/>
        </a:p>
      </dgm:t>
    </dgm:pt>
    <dgm:pt modelId="{D24A1815-96C9-4DAF-86BA-5A11D21A0640}" type="sibTrans" cxnId="{D823AB4B-15F8-425D-A74C-DC1956F5C9ED}">
      <dgm:prSet/>
      <dgm:spPr/>
      <dgm:t>
        <a:bodyPr/>
        <a:lstStyle/>
        <a:p>
          <a:endParaRPr lang="en-US"/>
        </a:p>
      </dgm:t>
    </dgm:pt>
    <dgm:pt modelId="{AEF3F9C8-2FC5-4076-812E-8AFE6FD4CEB9}">
      <dgm:prSet custT="1"/>
      <dgm:spPr/>
      <dgm:t>
        <a:bodyPr/>
        <a:lstStyle/>
        <a:p>
          <a:r>
            <a:rPr lang="en-US" sz="2000" dirty="0" smtClean="0"/>
            <a:t>Point of Sale </a:t>
          </a:r>
          <a:endParaRPr lang="en-US" sz="2000" dirty="0"/>
        </a:p>
      </dgm:t>
    </dgm:pt>
    <dgm:pt modelId="{C53D34CA-F84D-4F05-95CD-777EFC90BDC8}" type="sibTrans" cxnId="{204B349A-A7E0-4A85-AB72-EE3B80B576D6}">
      <dgm:prSet/>
      <dgm:spPr/>
      <dgm:t>
        <a:bodyPr/>
        <a:lstStyle/>
        <a:p>
          <a:endParaRPr lang="en-US"/>
        </a:p>
      </dgm:t>
    </dgm:pt>
    <dgm:pt modelId="{E0FD6532-2C3C-4E1B-8C1B-1C3CECE557AE}" type="parTrans" cxnId="{204B349A-A7E0-4A85-AB72-EE3B80B576D6}">
      <dgm:prSet/>
      <dgm:spPr/>
      <dgm:t>
        <a:bodyPr/>
        <a:lstStyle/>
        <a:p>
          <a:endParaRPr lang="en-US"/>
        </a:p>
      </dgm:t>
    </dgm:pt>
    <dgm:pt modelId="{5EB618E1-C3AC-45AA-B53B-1682248ABE32}" type="pres">
      <dgm:prSet presAssocID="{256A4970-8675-4768-BD97-C55DEB5AAE37}" presName="diagram" presStyleCnt="0">
        <dgm:presLayoutVars>
          <dgm:chPref val="1"/>
          <dgm:dir/>
          <dgm:animOne val="branch"/>
          <dgm:animLvl val="lvl"/>
          <dgm:resizeHandles val="exact"/>
        </dgm:presLayoutVars>
      </dgm:prSet>
      <dgm:spPr/>
      <dgm:t>
        <a:bodyPr/>
        <a:lstStyle/>
        <a:p>
          <a:endParaRPr lang="en-US"/>
        </a:p>
      </dgm:t>
    </dgm:pt>
    <dgm:pt modelId="{98253B4F-C5DB-4ACC-8015-3F807DD7B802}" type="pres">
      <dgm:prSet presAssocID="{AEF3F9C8-2FC5-4076-812E-8AFE6FD4CEB9}" presName="root1" presStyleCnt="0"/>
      <dgm:spPr/>
      <dgm:t>
        <a:bodyPr/>
        <a:lstStyle/>
        <a:p>
          <a:endParaRPr lang="en-US"/>
        </a:p>
      </dgm:t>
    </dgm:pt>
    <dgm:pt modelId="{853FA746-7609-4BAC-8962-ED83B3F0ABEC}" type="pres">
      <dgm:prSet presAssocID="{AEF3F9C8-2FC5-4076-812E-8AFE6FD4CEB9}" presName="LevelOneTextNode" presStyleLbl="node0" presStyleIdx="0" presStyleCnt="1" custScaleX="49373">
        <dgm:presLayoutVars>
          <dgm:chPref val="3"/>
        </dgm:presLayoutVars>
      </dgm:prSet>
      <dgm:spPr/>
      <dgm:t>
        <a:bodyPr/>
        <a:lstStyle/>
        <a:p>
          <a:endParaRPr lang="en-US"/>
        </a:p>
      </dgm:t>
    </dgm:pt>
    <dgm:pt modelId="{DE222C5C-2276-45DE-A101-B48A6118E39D}" type="pres">
      <dgm:prSet presAssocID="{AEF3F9C8-2FC5-4076-812E-8AFE6FD4CEB9}" presName="level2hierChild" presStyleCnt="0"/>
      <dgm:spPr/>
      <dgm:t>
        <a:bodyPr/>
        <a:lstStyle/>
        <a:p>
          <a:endParaRPr lang="en-US"/>
        </a:p>
      </dgm:t>
    </dgm:pt>
    <dgm:pt modelId="{AE99BF08-4065-4EFE-8AAF-A6FCA6CF1D97}" type="pres">
      <dgm:prSet presAssocID="{3A510FE4-DD4D-47AD-9F1D-5070891C5B2D}" presName="conn2-1" presStyleLbl="parChTrans1D2" presStyleIdx="0" presStyleCnt="2"/>
      <dgm:spPr/>
      <dgm:t>
        <a:bodyPr/>
        <a:lstStyle/>
        <a:p>
          <a:endParaRPr lang="en-US"/>
        </a:p>
      </dgm:t>
    </dgm:pt>
    <dgm:pt modelId="{9A6B604C-8A45-4980-BEA9-BB7CDD6BFB78}" type="pres">
      <dgm:prSet presAssocID="{3A510FE4-DD4D-47AD-9F1D-5070891C5B2D}" presName="connTx" presStyleLbl="parChTrans1D2" presStyleIdx="0" presStyleCnt="2"/>
      <dgm:spPr/>
      <dgm:t>
        <a:bodyPr/>
        <a:lstStyle/>
        <a:p>
          <a:endParaRPr lang="en-US"/>
        </a:p>
      </dgm:t>
    </dgm:pt>
    <dgm:pt modelId="{93009C31-A519-47E2-9609-B6F78733A55F}" type="pres">
      <dgm:prSet presAssocID="{540FDF7D-17A7-4173-94A4-E4231CF585F0}" presName="root2" presStyleCnt="0"/>
      <dgm:spPr/>
      <dgm:t>
        <a:bodyPr/>
        <a:lstStyle/>
        <a:p>
          <a:endParaRPr lang="en-US"/>
        </a:p>
      </dgm:t>
    </dgm:pt>
    <dgm:pt modelId="{36767878-BB6C-4775-A8FB-CC011B741E0B}" type="pres">
      <dgm:prSet presAssocID="{540FDF7D-17A7-4173-94A4-E4231CF585F0}" presName="LevelTwoTextNode" presStyleLbl="node2" presStyleIdx="0" presStyleCnt="2">
        <dgm:presLayoutVars>
          <dgm:chPref val="3"/>
        </dgm:presLayoutVars>
      </dgm:prSet>
      <dgm:spPr/>
      <dgm:t>
        <a:bodyPr/>
        <a:lstStyle/>
        <a:p>
          <a:endParaRPr lang="en-US"/>
        </a:p>
      </dgm:t>
    </dgm:pt>
    <dgm:pt modelId="{E5D07003-79FD-4B79-9FFB-1EF85DA4FEA1}" type="pres">
      <dgm:prSet presAssocID="{540FDF7D-17A7-4173-94A4-E4231CF585F0}" presName="level3hierChild" presStyleCnt="0"/>
      <dgm:spPr/>
      <dgm:t>
        <a:bodyPr/>
        <a:lstStyle/>
        <a:p>
          <a:endParaRPr lang="en-US"/>
        </a:p>
      </dgm:t>
    </dgm:pt>
    <dgm:pt modelId="{0232ED17-A829-40C3-8362-0926E1D33397}" type="pres">
      <dgm:prSet presAssocID="{EDE692E8-9DA0-4457-99B3-C6C20C49C743}" presName="conn2-1" presStyleLbl="parChTrans1D3" presStyleIdx="0" presStyleCnt="4"/>
      <dgm:spPr/>
      <dgm:t>
        <a:bodyPr/>
        <a:lstStyle/>
        <a:p>
          <a:endParaRPr lang="en-US"/>
        </a:p>
      </dgm:t>
    </dgm:pt>
    <dgm:pt modelId="{CE4D146F-9A29-425A-B852-C5BED05666E4}" type="pres">
      <dgm:prSet presAssocID="{EDE692E8-9DA0-4457-99B3-C6C20C49C743}" presName="connTx" presStyleLbl="parChTrans1D3" presStyleIdx="0" presStyleCnt="4"/>
      <dgm:spPr/>
      <dgm:t>
        <a:bodyPr/>
        <a:lstStyle/>
        <a:p>
          <a:endParaRPr lang="en-US"/>
        </a:p>
      </dgm:t>
    </dgm:pt>
    <dgm:pt modelId="{ACD86930-4BC5-4260-9A65-1F875FB4F124}" type="pres">
      <dgm:prSet presAssocID="{1DA7F9B4-C611-48E0-8E36-AA08D32781BC}" presName="root2" presStyleCnt="0"/>
      <dgm:spPr/>
      <dgm:t>
        <a:bodyPr/>
        <a:lstStyle/>
        <a:p>
          <a:endParaRPr lang="en-US"/>
        </a:p>
      </dgm:t>
    </dgm:pt>
    <dgm:pt modelId="{A0777DF1-9F86-44BB-823E-785EACD0A12E}" type="pres">
      <dgm:prSet presAssocID="{1DA7F9B4-C611-48E0-8E36-AA08D32781BC}" presName="LevelTwoTextNode" presStyleLbl="node3" presStyleIdx="0" presStyleCnt="4" custScaleX="163162" custScaleY="91045">
        <dgm:presLayoutVars>
          <dgm:chPref val="3"/>
        </dgm:presLayoutVars>
      </dgm:prSet>
      <dgm:spPr/>
      <dgm:t>
        <a:bodyPr/>
        <a:lstStyle/>
        <a:p>
          <a:endParaRPr lang="en-US"/>
        </a:p>
      </dgm:t>
    </dgm:pt>
    <dgm:pt modelId="{833F8DB9-FA9C-4B75-A372-47F90F355C25}" type="pres">
      <dgm:prSet presAssocID="{1DA7F9B4-C611-48E0-8E36-AA08D32781BC}" presName="level3hierChild" presStyleCnt="0"/>
      <dgm:spPr/>
      <dgm:t>
        <a:bodyPr/>
        <a:lstStyle/>
        <a:p>
          <a:endParaRPr lang="en-US"/>
        </a:p>
      </dgm:t>
    </dgm:pt>
    <dgm:pt modelId="{4FD73EB0-A0A6-4375-9367-F49C65C8161A}" type="pres">
      <dgm:prSet presAssocID="{4501D60F-5C0F-402E-A611-281F1912E637}" presName="conn2-1" presStyleLbl="parChTrans1D3" presStyleIdx="1" presStyleCnt="4"/>
      <dgm:spPr/>
      <dgm:t>
        <a:bodyPr/>
        <a:lstStyle/>
        <a:p>
          <a:endParaRPr lang="en-US"/>
        </a:p>
      </dgm:t>
    </dgm:pt>
    <dgm:pt modelId="{8F2226F4-293E-4B87-8067-A864949E52C8}" type="pres">
      <dgm:prSet presAssocID="{4501D60F-5C0F-402E-A611-281F1912E637}" presName="connTx" presStyleLbl="parChTrans1D3" presStyleIdx="1" presStyleCnt="4"/>
      <dgm:spPr/>
      <dgm:t>
        <a:bodyPr/>
        <a:lstStyle/>
        <a:p>
          <a:endParaRPr lang="en-US"/>
        </a:p>
      </dgm:t>
    </dgm:pt>
    <dgm:pt modelId="{0FB4650B-C58C-4A2A-BFAA-2FC2AB918AB7}" type="pres">
      <dgm:prSet presAssocID="{D090A60B-A5E6-4EDC-81BD-134262D97A2E}" presName="root2" presStyleCnt="0"/>
      <dgm:spPr/>
      <dgm:t>
        <a:bodyPr/>
        <a:lstStyle/>
        <a:p>
          <a:endParaRPr lang="en-US"/>
        </a:p>
      </dgm:t>
    </dgm:pt>
    <dgm:pt modelId="{0833D9DC-A662-42ED-BBD2-432F832B0926}" type="pres">
      <dgm:prSet presAssocID="{D090A60B-A5E6-4EDC-81BD-134262D97A2E}" presName="LevelTwoTextNode" presStyleLbl="node3" presStyleIdx="1" presStyleCnt="4" custScaleX="163162" custScaleY="91045">
        <dgm:presLayoutVars>
          <dgm:chPref val="3"/>
        </dgm:presLayoutVars>
      </dgm:prSet>
      <dgm:spPr/>
      <dgm:t>
        <a:bodyPr/>
        <a:lstStyle/>
        <a:p>
          <a:endParaRPr lang="en-US"/>
        </a:p>
      </dgm:t>
    </dgm:pt>
    <dgm:pt modelId="{163CAD74-47B5-4A86-9034-D09AB135DF01}" type="pres">
      <dgm:prSet presAssocID="{D090A60B-A5E6-4EDC-81BD-134262D97A2E}" presName="level3hierChild" presStyleCnt="0"/>
      <dgm:spPr/>
      <dgm:t>
        <a:bodyPr/>
        <a:lstStyle/>
        <a:p>
          <a:endParaRPr lang="en-US"/>
        </a:p>
      </dgm:t>
    </dgm:pt>
    <dgm:pt modelId="{BACA9085-2164-4991-99AA-DDEFF074EAF5}" type="pres">
      <dgm:prSet presAssocID="{5C03702E-D79D-4050-BB8D-6E5265BCFE42}" presName="conn2-1" presStyleLbl="parChTrans1D2" presStyleIdx="1" presStyleCnt="2"/>
      <dgm:spPr/>
      <dgm:t>
        <a:bodyPr/>
        <a:lstStyle/>
        <a:p>
          <a:endParaRPr lang="en-US"/>
        </a:p>
      </dgm:t>
    </dgm:pt>
    <dgm:pt modelId="{A667CE42-200F-431A-A01B-B55F53C3F001}" type="pres">
      <dgm:prSet presAssocID="{5C03702E-D79D-4050-BB8D-6E5265BCFE42}" presName="connTx" presStyleLbl="parChTrans1D2" presStyleIdx="1" presStyleCnt="2"/>
      <dgm:spPr/>
      <dgm:t>
        <a:bodyPr/>
        <a:lstStyle/>
        <a:p>
          <a:endParaRPr lang="en-US"/>
        </a:p>
      </dgm:t>
    </dgm:pt>
    <dgm:pt modelId="{985FAC3A-0EAF-4043-AA89-2A4EBCFBF639}" type="pres">
      <dgm:prSet presAssocID="{9A55A701-2F31-4B3A-B4F7-0619D9B3D74D}" presName="root2" presStyleCnt="0"/>
      <dgm:spPr/>
      <dgm:t>
        <a:bodyPr/>
        <a:lstStyle/>
        <a:p>
          <a:endParaRPr lang="en-US"/>
        </a:p>
      </dgm:t>
    </dgm:pt>
    <dgm:pt modelId="{25D74FEE-2A77-403A-9327-DF7F9EFEF969}" type="pres">
      <dgm:prSet presAssocID="{9A55A701-2F31-4B3A-B4F7-0619D9B3D74D}" presName="LevelTwoTextNode" presStyleLbl="node2" presStyleIdx="1" presStyleCnt="2">
        <dgm:presLayoutVars>
          <dgm:chPref val="3"/>
        </dgm:presLayoutVars>
      </dgm:prSet>
      <dgm:spPr/>
      <dgm:t>
        <a:bodyPr/>
        <a:lstStyle/>
        <a:p>
          <a:endParaRPr lang="en-US"/>
        </a:p>
      </dgm:t>
    </dgm:pt>
    <dgm:pt modelId="{EF402274-C150-4193-B813-8C0D77E91EFE}" type="pres">
      <dgm:prSet presAssocID="{9A55A701-2F31-4B3A-B4F7-0619D9B3D74D}" presName="level3hierChild" presStyleCnt="0"/>
      <dgm:spPr/>
      <dgm:t>
        <a:bodyPr/>
        <a:lstStyle/>
        <a:p>
          <a:endParaRPr lang="en-US"/>
        </a:p>
      </dgm:t>
    </dgm:pt>
    <dgm:pt modelId="{F80AD4AB-163D-4D0C-A5F9-69A7001F2EFF}" type="pres">
      <dgm:prSet presAssocID="{57C5C010-0288-4F22-BC87-ADE03E27BA0A}" presName="conn2-1" presStyleLbl="parChTrans1D3" presStyleIdx="2" presStyleCnt="4"/>
      <dgm:spPr/>
      <dgm:t>
        <a:bodyPr/>
        <a:lstStyle/>
        <a:p>
          <a:endParaRPr lang="en-US"/>
        </a:p>
      </dgm:t>
    </dgm:pt>
    <dgm:pt modelId="{CEB30BC8-4027-4D50-9E07-BA27C00F43F3}" type="pres">
      <dgm:prSet presAssocID="{57C5C010-0288-4F22-BC87-ADE03E27BA0A}" presName="connTx" presStyleLbl="parChTrans1D3" presStyleIdx="2" presStyleCnt="4"/>
      <dgm:spPr/>
      <dgm:t>
        <a:bodyPr/>
        <a:lstStyle/>
        <a:p>
          <a:endParaRPr lang="en-US"/>
        </a:p>
      </dgm:t>
    </dgm:pt>
    <dgm:pt modelId="{24C67DC9-5080-4212-827F-B131D371B8DF}" type="pres">
      <dgm:prSet presAssocID="{C2E2BD80-4039-4CDE-81C1-9D8A849056A3}" presName="root2" presStyleCnt="0"/>
      <dgm:spPr/>
      <dgm:t>
        <a:bodyPr/>
        <a:lstStyle/>
        <a:p>
          <a:endParaRPr lang="en-US"/>
        </a:p>
      </dgm:t>
    </dgm:pt>
    <dgm:pt modelId="{E33305B9-8442-4D2D-92E6-8E4AD5A74951}" type="pres">
      <dgm:prSet presAssocID="{C2E2BD80-4039-4CDE-81C1-9D8A849056A3}" presName="LevelTwoTextNode" presStyleLbl="node3" presStyleIdx="2" presStyleCnt="4" custScaleX="163162" custScaleY="91045">
        <dgm:presLayoutVars>
          <dgm:chPref val="3"/>
        </dgm:presLayoutVars>
      </dgm:prSet>
      <dgm:spPr/>
      <dgm:t>
        <a:bodyPr/>
        <a:lstStyle/>
        <a:p>
          <a:endParaRPr lang="en-US"/>
        </a:p>
      </dgm:t>
    </dgm:pt>
    <dgm:pt modelId="{1A293315-EE41-4521-AC4A-2BCB455C9AF5}" type="pres">
      <dgm:prSet presAssocID="{C2E2BD80-4039-4CDE-81C1-9D8A849056A3}" presName="level3hierChild" presStyleCnt="0"/>
      <dgm:spPr/>
      <dgm:t>
        <a:bodyPr/>
        <a:lstStyle/>
        <a:p>
          <a:endParaRPr lang="en-US"/>
        </a:p>
      </dgm:t>
    </dgm:pt>
    <dgm:pt modelId="{970326FF-5F22-49EA-A0FE-F0B0511ECAAC}" type="pres">
      <dgm:prSet presAssocID="{0083BCB9-DFC0-45E4-B7EB-E22792AF9547}" presName="conn2-1" presStyleLbl="parChTrans1D3" presStyleIdx="3" presStyleCnt="4"/>
      <dgm:spPr/>
      <dgm:t>
        <a:bodyPr/>
        <a:lstStyle/>
        <a:p>
          <a:endParaRPr lang="en-US"/>
        </a:p>
      </dgm:t>
    </dgm:pt>
    <dgm:pt modelId="{A945B148-FECE-4BFA-A3BC-CCC7CA4D6A3B}" type="pres">
      <dgm:prSet presAssocID="{0083BCB9-DFC0-45E4-B7EB-E22792AF9547}" presName="connTx" presStyleLbl="parChTrans1D3" presStyleIdx="3" presStyleCnt="4"/>
      <dgm:spPr/>
      <dgm:t>
        <a:bodyPr/>
        <a:lstStyle/>
        <a:p>
          <a:endParaRPr lang="en-US"/>
        </a:p>
      </dgm:t>
    </dgm:pt>
    <dgm:pt modelId="{E919ED41-308E-49D0-8443-0BC3E0CBFC7D}" type="pres">
      <dgm:prSet presAssocID="{19E8BF80-2064-475A-8D72-332A5DF0EF2E}" presName="root2" presStyleCnt="0"/>
      <dgm:spPr/>
      <dgm:t>
        <a:bodyPr/>
        <a:lstStyle/>
        <a:p>
          <a:endParaRPr lang="en-US"/>
        </a:p>
      </dgm:t>
    </dgm:pt>
    <dgm:pt modelId="{76FE336C-A12A-4E50-B6C7-6BADF2BED1E1}" type="pres">
      <dgm:prSet presAssocID="{19E8BF80-2064-475A-8D72-332A5DF0EF2E}" presName="LevelTwoTextNode" presStyleLbl="node3" presStyleIdx="3" presStyleCnt="4" custScaleX="163162" custScaleY="91045">
        <dgm:presLayoutVars>
          <dgm:chPref val="3"/>
        </dgm:presLayoutVars>
      </dgm:prSet>
      <dgm:spPr/>
      <dgm:t>
        <a:bodyPr/>
        <a:lstStyle/>
        <a:p>
          <a:endParaRPr lang="en-US"/>
        </a:p>
      </dgm:t>
    </dgm:pt>
    <dgm:pt modelId="{9AD579F3-8FD5-48B5-AEF0-3D03E099A015}" type="pres">
      <dgm:prSet presAssocID="{19E8BF80-2064-475A-8D72-332A5DF0EF2E}" presName="level3hierChild" presStyleCnt="0"/>
      <dgm:spPr/>
      <dgm:t>
        <a:bodyPr/>
        <a:lstStyle/>
        <a:p>
          <a:endParaRPr lang="en-US"/>
        </a:p>
      </dgm:t>
    </dgm:pt>
  </dgm:ptLst>
  <dgm:cxnLst>
    <dgm:cxn modelId="{2D677AD5-E536-4620-BB2E-93B595ED1253}" type="presOf" srcId="{EDE692E8-9DA0-4457-99B3-C6C20C49C743}" destId="{CE4D146F-9A29-425A-B852-C5BED05666E4}" srcOrd="1" destOrd="0" presId="urn:microsoft.com/office/officeart/2005/8/layout/hierarchy2"/>
    <dgm:cxn modelId="{35978EA7-C917-4C03-8DEA-BA1B4880A6D3}" type="presOf" srcId="{4501D60F-5C0F-402E-A611-281F1912E637}" destId="{8F2226F4-293E-4B87-8067-A864949E52C8}" srcOrd="1" destOrd="0" presId="urn:microsoft.com/office/officeart/2005/8/layout/hierarchy2"/>
    <dgm:cxn modelId="{CCC06CCC-6DED-458C-9BF3-4B076F8D748C}" type="presOf" srcId="{5C03702E-D79D-4050-BB8D-6E5265BCFE42}" destId="{BACA9085-2164-4991-99AA-DDEFF074EAF5}" srcOrd="0" destOrd="0" presId="urn:microsoft.com/office/officeart/2005/8/layout/hierarchy2"/>
    <dgm:cxn modelId="{37A0A79F-E9B6-4F65-9F25-3C3CC0BA5F35}" type="presOf" srcId="{540FDF7D-17A7-4173-94A4-E4231CF585F0}" destId="{36767878-BB6C-4775-A8FB-CC011B741E0B}" srcOrd="0" destOrd="0" presId="urn:microsoft.com/office/officeart/2005/8/layout/hierarchy2"/>
    <dgm:cxn modelId="{2DFE4963-90D5-4EC5-88B3-04D7C884D0DC}" type="presOf" srcId="{EDE692E8-9DA0-4457-99B3-C6C20C49C743}" destId="{0232ED17-A829-40C3-8362-0926E1D33397}" srcOrd="0" destOrd="0" presId="urn:microsoft.com/office/officeart/2005/8/layout/hierarchy2"/>
    <dgm:cxn modelId="{A28291F5-BC2E-4994-B59E-8AB2B30EE40D}" type="presOf" srcId="{57C5C010-0288-4F22-BC87-ADE03E27BA0A}" destId="{CEB30BC8-4027-4D50-9E07-BA27C00F43F3}" srcOrd="1" destOrd="0" presId="urn:microsoft.com/office/officeart/2005/8/layout/hierarchy2"/>
    <dgm:cxn modelId="{72AC9D74-B982-460B-B913-C94B0BAA945F}" type="presOf" srcId="{5C03702E-D79D-4050-BB8D-6E5265BCFE42}" destId="{A667CE42-200F-431A-A01B-B55F53C3F001}" srcOrd="1" destOrd="0" presId="urn:microsoft.com/office/officeart/2005/8/layout/hierarchy2"/>
    <dgm:cxn modelId="{F01FC82C-ED53-4950-B283-87D6057850B0}" srcId="{540FDF7D-17A7-4173-94A4-E4231CF585F0}" destId="{1DA7F9B4-C611-48E0-8E36-AA08D32781BC}" srcOrd="0" destOrd="0" parTransId="{EDE692E8-9DA0-4457-99B3-C6C20C49C743}" sibTransId="{9088BC8B-808C-4695-9E5F-EF11C468D522}"/>
    <dgm:cxn modelId="{4C721647-33BE-4AE6-B44C-1FF3020F1D1C}" srcId="{AEF3F9C8-2FC5-4076-812E-8AFE6FD4CEB9}" destId="{540FDF7D-17A7-4173-94A4-E4231CF585F0}" srcOrd="0" destOrd="0" parTransId="{3A510FE4-DD4D-47AD-9F1D-5070891C5B2D}" sibTransId="{11B1770F-93C9-4C89-8B65-63E20D4E8005}"/>
    <dgm:cxn modelId="{371FB373-0157-48BE-9259-BCC7FEAFD701}" srcId="{AEF3F9C8-2FC5-4076-812E-8AFE6FD4CEB9}" destId="{9A55A701-2F31-4B3A-B4F7-0619D9B3D74D}" srcOrd="1" destOrd="0" parTransId="{5C03702E-D79D-4050-BB8D-6E5265BCFE42}" sibTransId="{E589CD0D-592B-4985-98A3-BC7D20650258}"/>
    <dgm:cxn modelId="{69515FFC-E4C7-47AB-BAA7-034557AE6818}" type="presOf" srcId="{57C5C010-0288-4F22-BC87-ADE03E27BA0A}" destId="{F80AD4AB-163D-4D0C-A5F9-69A7001F2EFF}" srcOrd="0" destOrd="0" presId="urn:microsoft.com/office/officeart/2005/8/layout/hierarchy2"/>
    <dgm:cxn modelId="{901E7409-0A3A-4626-8481-0EB389512E08}" type="presOf" srcId="{D090A60B-A5E6-4EDC-81BD-134262D97A2E}" destId="{0833D9DC-A662-42ED-BBD2-432F832B0926}" srcOrd="0" destOrd="0" presId="urn:microsoft.com/office/officeart/2005/8/layout/hierarchy2"/>
    <dgm:cxn modelId="{67EE5ABD-48AF-4614-9DC2-6DA37290B10F}" type="presOf" srcId="{3A510FE4-DD4D-47AD-9F1D-5070891C5B2D}" destId="{AE99BF08-4065-4EFE-8AAF-A6FCA6CF1D97}" srcOrd="0" destOrd="0" presId="urn:microsoft.com/office/officeart/2005/8/layout/hierarchy2"/>
    <dgm:cxn modelId="{A18B17D9-4730-40B7-8607-10FF3EF35E0A}" type="presOf" srcId="{3A510FE4-DD4D-47AD-9F1D-5070891C5B2D}" destId="{9A6B604C-8A45-4980-BEA9-BB7CDD6BFB78}" srcOrd="1" destOrd="0" presId="urn:microsoft.com/office/officeart/2005/8/layout/hierarchy2"/>
    <dgm:cxn modelId="{C0D4FA54-68BC-45DB-A758-0D36D95DBB1F}" type="presOf" srcId="{9A55A701-2F31-4B3A-B4F7-0619D9B3D74D}" destId="{25D74FEE-2A77-403A-9327-DF7F9EFEF969}" srcOrd="0" destOrd="0" presId="urn:microsoft.com/office/officeart/2005/8/layout/hierarchy2"/>
    <dgm:cxn modelId="{4550A9EB-934C-4CD9-A510-0FEBC56398B9}" type="presOf" srcId="{256A4970-8675-4768-BD97-C55DEB5AAE37}" destId="{5EB618E1-C3AC-45AA-B53B-1682248ABE32}" srcOrd="0" destOrd="0" presId="urn:microsoft.com/office/officeart/2005/8/layout/hierarchy2"/>
    <dgm:cxn modelId="{39CD3287-C25E-4666-BA91-6D48BA4985D1}" type="presOf" srcId="{19E8BF80-2064-475A-8D72-332A5DF0EF2E}" destId="{76FE336C-A12A-4E50-B6C7-6BADF2BED1E1}" srcOrd="0" destOrd="0" presId="urn:microsoft.com/office/officeart/2005/8/layout/hierarchy2"/>
    <dgm:cxn modelId="{795AD4AB-D6BD-4123-A2F9-6C939FC9213E}" type="presOf" srcId="{0083BCB9-DFC0-45E4-B7EB-E22792AF9547}" destId="{970326FF-5F22-49EA-A0FE-F0B0511ECAAC}" srcOrd="0" destOrd="0" presId="urn:microsoft.com/office/officeart/2005/8/layout/hierarchy2"/>
    <dgm:cxn modelId="{8A66E080-F7A5-4611-A8BB-6D818E10180B}" type="presOf" srcId="{C2E2BD80-4039-4CDE-81C1-9D8A849056A3}" destId="{E33305B9-8442-4D2D-92E6-8E4AD5A74951}" srcOrd="0" destOrd="0" presId="urn:microsoft.com/office/officeart/2005/8/layout/hierarchy2"/>
    <dgm:cxn modelId="{D823AB4B-15F8-425D-A74C-DC1956F5C9ED}" srcId="{9A55A701-2F31-4B3A-B4F7-0619D9B3D74D}" destId="{19E8BF80-2064-475A-8D72-332A5DF0EF2E}" srcOrd="1" destOrd="0" parTransId="{0083BCB9-DFC0-45E4-B7EB-E22792AF9547}" sibTransId="{D24A1815-96C9-4DAF-86BA-5A11D21A0640}"/>
    <dgm:cxn modelId="{DC7AC7E7-E4D7-4F5F-AC32-1353BB386A77}" type="presOf" srcId="{AEF3F9C8-2FC5-4076-812E-8AFE6FD4CEB9}" destId="{853FA746-7609-4BAC-8962-ED83B3F0ABEC}" srcOrd="0" destOrd="0" presId="urn:microsoft.com/office/officeart/2005/8/layout/hierarchy2"/>
    <dgm:cxn modelId="{48DD5B1B-4591-4C84-95FE-10CBDAEBC430}" srcId="{540FDF7D-17A7-4173-94A4-E4231CF585F0}" destId="{D090A60B-A5E6-4EDC-81BD-134262D97A2E}" srcOrd="1" destOrd="0" parTransId="{4501D60F-5C0F-402E-A611-281F1912E637}" sibTransId="{5FF40993-C58C-49C3-ACBE-A616339FC4C3}"/>
    <dgm:cxn modelId="{B626E45C-8B75-4F21-AC24-DD3350F49049}" type="presOf" srcId="{1DA7F9B4-C611-48E0-8E36-AA08D32781BC}" destId="{A0777DF1-9F86-44BB-823E-785EACD0A12E}" srcOrd="0" destOrd="0" presId="urn:microsoft.com/office/officeart/2005/8/layout/hierarchy2"/>
    <dgm:cxn modelId="{06B9A5D7-DA8F-4444-87C4-6BD664796A4C}" srcId="{9A55A701-2F31-4B3A-B4F7-0619D9B3D74D}" destId="{C2E2BD80-4039-4CDE-81C1-9D8A849056A3}" srcOrd="0" destOrd="0" parTransId="{57C5C010-0288-4F22-BC87-ADE03E27BA0A}" sibTransId="{DC276E3B-4B81-4C51-A29A-F015F06CC8E6}"/>
    <dgm:cxn modelId="{12314D17-F6E8-4578-AD0A-481B403A56D9}" type="presOf" srcId="{0083BCB9-DFC0-45E4-B7EB-E22792AF9547}" destId="{A945B148-FECE-4BFA-A3BC-CCC7CA4D6A3B}" srcOrd="1" destOrd="0" presId="urn:microsoft.com/office/officeart/2005/8/layout/hierarchy2"/>
    <dgm:cxn modelId="{A498E52F-5922-40D9-ABDE-514A00893D0E}" type="presOf" srcId="{4501D60F-5C0F-402E-A611-281F1912E637}" destId="{4FD73EB0-A0A6-4375-9367-F49C65C8161A}" srcOrd="0" destOrd="0" presId="urn:microsoft.com/office/officeart/2005/8/layout/hierarchy2"/>
    <dgm:cxn modelId="{204B349A-A7E0-4A85-AB72-EE3B80B576D6}" srcId="{256A4970-8675-4768-BD97-C55DEB5AAE37}" destId="{AEF3F9C8-2FC5-4076-812E-8AFE6FD4CEB9}" srcOrd="0" destOrd="0" parTransId="{E0FD6532-2C3C-4E1B-8C1B-1C3CECE557AE}" sibTransId="{C53D34CA-F84D-4F05-95CD-777EFC90BDC8}"/>
    <dgm:cxn modelId="{F455323F-3CDC-45F4-994B-A49A19919D2E}" type="presParOf" srcId="{5EB618E1-C3AC-45AA-B53B-1682248ABE32}" destId="{98253B4F-C5DB-4ACC-8015-3F807DD7B802}" srcOrd="0" destOrd="0" presId="urn:microsoft.com/office/officeart/2005/8/layout/hierarchy2"/>
    <dgm:cxn modelId="{C76419EB-F2F5-4726-9118-C658BA1ACA4A}" type="presParOf" srcId="{98253B4F-C5DB-4ACC-8015-3F807DD7B802}" destId="{853FA746-7609-4BAC-8962-ED83B3F0ABEC}" srcOrd="0" destOrd="0" presId="urn:microsoft.com/office/officeart/2005/8/layout/hierarchy2"/>
    <dgm:cxn modelId="{D8446B36-767C-4C37-9990-070CBE6F5185}" type="presParOf" srcId="{98253B4F-C5DB-4ACC-8015-3F807DD7B802}" destId="{DE222C5C-2276-45DE-A101-B48A6118E39D}" srcOrd="1" destOrd="0" presId="urn:microsoft.com/office/officeart/2005/8/layout/hierarchy2"/>
    <dgm:cxn modelId="{695BEF3D-E5B6-46BB-A12B-D38DBE2457EB}" type="presParOf" srcId="{DE222C5C-2276-45DE-A101-B48A6118E39D}" destId="{AE99BF08-4065-4EFE-8AAF-A6FCA6CF1D97}" srcOrd="0" destOrd="0" presId="urn:microsoft.com/office/officeart/2005/8/layout/hierarchy2"/>
    <dgm:cxn modelId="{7CB9FB75-F1B6-4E62-A668-9803E662EEF4}" type="presParOf" srcId="{AE99BF08-4065-4EFE-8AAF-A6FCA6CF1D97}" destId="{9A6B604C-8A45-4980-BEA9-BB7CDD6BFB78}" srcOrd="0" destOrd="0" presId="urn:microsoft.com/office/officeart/2005/8/layout/hierarchy2"/>
    <dgm:cxn modelId="{F5501D8A-FC95-4989-90D6-3EEAB051D814}" type="presParOf" srcId="{DE222C5C-2276-45DE-A101-B48A6118E39D}" destId="{93009C31-A519-47E2-9609-B6F78733A55F}" srcOrd="1" destOrd="0" presId="urn:microsoft.com/office/officeart/2005/8/layout/hierarchy2"/>
    <dgm:cxn modelId="{9BCA72D9-1F13-4D45-8A6D-5F34BF3F4DBB}" type="presParOf" srcId="{93009C31-A519-47E2-9609-B6F78733A55F}" destId="{36767878-BB6C-4775-A8FB-CC011B741E0B}" srcOrd="0" destOrd="0" presId="urn:microsoft.com/office/officeart/2005/8/layout/hierarchy2"/>
    <dgm:cxn modelId="{100BF50F-07B1-43F1-B9AC-427550F08944}" type="presParOf" srcId="{93009C31-A519-47E2-9609-B6F78733A55F}" destId="{E5D07003-79FD-4B79-9FFB-1EF85DA4FEA1}" srcOrd="1" destOrd="0" presId="urn:microsoft.com/office/officeart/2005/8/layout/hierarchy2"/>
    <dgm:cxn modelId="{7E782C9B-A9CF-4141-88C3-76D495F15888}" type="presParOf" srcId="{E5D07003-79FD-4B79-9FFB-1EF85DA4FEA1}" destId="{0232ED17-A829-40C3-8362-0926E1D33397}" srcOrd="0" destOrd="0" presId="urn:microsoft.com/office/officeart/2005/8/layout/hierarchy2"/>
    <dgm:cxn modelId="{822089C2-4459-420C-B887-5FF608E5AC27}" type="presParOf" srcId="{0232ED17-A829-40C3-8362-0926E1D33397}" destId="{CE4D146F-9A29-425A-B852-C5BED05666E4}" srcOrd="0" destOrd="0" presId="urn:microsoft.com/office/officeart/2005/8/layout/hierarchy2"/>
    <dgm:cxn modelId="{7E3B6890-079E-4920-B525-E632C708D017}" type="presParOf" srcId="{E5D07003-79FD-4B79-9FFB-1EF85DA4FEA1}" destId="{ACD86930-4BC5-4260-9A65-1F875FB4F124}" srcOrd="1" destOrd="0" presId="urn:microsoft.com/office/officeart/2005/8/layout/hierarchy2"/>
    <dgm:cxn modelId="{8DB046DB-9B21-40C6-A264-9EC11BA0490B}" type="presParOf" srcId="{ACD86930-4BC5-4260-9A65-1F875FB4F124}" destId="{A0777DF1-9F86-44BB-823E-785EACD0A12E}" srcOrd="0" destOrd="0" presId="urn:microsoft.com/office/officeart/2005/8/layout/hierarchy2"/>
    <dgm:cxn modelId="{6F6BCE3C-32BF-4709-8E97-7AFD4C36A999}" type="presParOf" srcId="{ACD86930-4BC5-4260-9A65-1F875FB4F124}" destId="{833F8DB9-FA9C-4B75-A372-47F90F355C25}" srcOrd="1" destOrd="0" presId="urn:microsoft.com/office/officeart/2005/8/layout/hierarchy2"/>
    <dgm:cxn modelId="{415B676A-406F-4726-A300-9BF8B71B61BB}" type="presParOf" srcId="{E5D07003-79FD-4B79-9FFB-1EF85DA4FEA1}" destId="{4FD73EB0-A0A6-4375-9367-F49C65C8161A}" srcOrd="2" destOrd="0" presId="urn:microsoft.com/office/officeart/2005/8/layout/hierarchy2"/>
    <dgm:cxn modelId="{34CED809-99CE-4DEE-8621-85F8583E1EEC}" type="presParOf" srcId="{4FD73EB0-A0A6-4375-9367-F49C65C8161A}" destId="{8F2226F4-293E-4B87-8067-A864949E52C8}" srcOrd="0" destOrd="0" presId="urn:microsoft.com/office/officeart/2005/8/layout/hierarchy2"/>
    <dgm:cxn modelId="{7C92A2B0-C779-4430-BAC8-C49108BFF0CE}" type="presParOf" srcId="{E5D07003-79FD-4B79-9FFB-1EF85DA4FEA1}" destId="{0FB4650B-C58C-4A2A-BFAA-2FC2AB918AB7}" srcOrd="3" destOrd="0" presId="urn:microsoft.com/office/officeart/2005/8/layout/hierarchy2"/>
    <dgm:cxn modelId="{EB16498B-334C-4841-99C4-2D3FBEAF0697}" type="presParOf" srcId="{0FB4650B-C58C-4A2A-BFAA-2FC2AB918AB7}" destId="{0833D9DC-A662-42ED-BBD2-432F832B0926}" srcOrd="0" destOrd="0" presId="urn:microsoft.com/office/officeart/2005/8/layout/hierarchy2"/>
    <dgm:cxn modelId="{02AA4B86-928D-46C7-9161-390341789062}" type="presParOf" srcId="{0FB4650B-C58C-4A2A-BFAA-2FC2AB918AB7}" destId="{163CAD74-47B5-4A86-9034-D09AB135DF01}" srcOrd="1" destOrd="0" presId="urn:microsoft.com/office/officeart/2005/8/layout/hierarchy2"/>
    <dgm:cxn modelId="{DC2142AF-E7DB-4AC5-919C-25D2CD2D78AF}" type="presParOf" srcId="{DE222C5C-2276-45DE-A101-B48A6118E39D}" destId="{BACA9085-2164-4991-99AA-DDEFF074EAF5}" srcOrd="2" destOrd="0" presId="urn:microsoft.com/office/officeart/2005/8/layout/hierarchy2"/>
    <dgm:cxn modelId="{F2151B8E-BEDB-400E-95D9-7211034D98AB}" type="presParOf" srcId="{BACA9085-2164-4991-99AA-DDEFF074EAF5}" destId="{A667CE42-200F-431A-A01B-B55F53C3F001}" srcOrd="0" destOrd="0" presId="urn:microsoft.com/office/officeart/2005/8/layout/hierarchy2"/>
    <dgm:cxn modelId="{56298FA0-5FB2-4CCF-84F5-B5A1F999D1CE}" type="presParOf" srcId="{DE222C5C-2276-45DE-A101-B48A6118E39D}" destId="{985FAC3A-0EAF-4043-AA89-2A4EBCFBF639}" srcOrd="3" destOrd="0" presId="urn:microsoft.com/office/officeart/2005/8/layout/hierarchy2"/>
    <dgm:cxn modelId="{C85FE601-F6FC-4D76-A304-AF6369D94BA0}" type="presParOf" srcId="{985FAC3A-0EAF-4043-AA89-2A4EBCFBF639}" destId="{25D74FEE-2A77-403A-9327-DF7F9EFEF969}" srcOrd="0" destOrd="0" presId="urn:microsoft.com/office/officeart/2005/8/layout/hierarchy2"/>
    <dgm:cxn modelId="{03CE5325-6CE6-419C-85E5-89805CC51EA7}" type="presParOf" srcId="{985FAC3A-0EAF-4043-AA89-2A4EBCFBF639}" destId="{EF402274-C150-4193-B813-8C0D77E91EFE}" srcOrd="1" destOrd="0" presId="urn:microsoft.com/office/officeart/2005/8/layout/hierarchy2"/>
    <dgm:cxn modelId="{3EDCA4E2-5289-48BD-AA1F-B64140E48675}" type="presParOf" srcId="{EF402274-C150-4193-B813-8C0D77E91EFE}" destId="{F80AD4AB-163D-4D0C-A5F9-69A7001F2EFF}" srcOrd="0" destOrd="0" presId="urn:microsoft.com/office/officeart/2005/8/layout/hierarchy2"/>
    <dgm:cxn modelId="{E3DA12CF-C811-481B-8CDB-34A37A32E70C}" type="presParOf" srcId="{F80AD4AB-163D-4D0C-A5F9-69A7001F2EFF}" destId="{CEB30BC8-4027-4D50-9E07-BA27C00F43F3}" srcOrd="0" destOrd="0" presId="urn:microsoft.com/office/officeart/2005/8/layout/hierarchy2"/>
    <dgm:cxn modelId="{E759A1A1-4EE3-4415-B6F2-423F81D1B36C}" type="presParOf" srcId="{EF402274-C150-4193-B813-8C0D77E91EFE}" destId="{24C67DC9-5080-4212-827F-B131D371B8DF}" srcOrd="1" destOrd="0" presId="urn:microsoft.com/office/officeart/2005/8/layout/hierarchy2"/>
    <dgm:cxn modelId="{51663816-33F1-4465-AB4C-BDE4552A661B}" type="presParOf" srcId="{24C67DC9-5080-4212-827F-B131D371B8DF}" destId="{E33305B9-8442-4D2D-92E6-8E4AD5A74951}" srcOrd="0" destOrd="0" presId="urn:microsoft.com/office/officeart/2005/8/layout/hierarchy2"/>
    <dgm:cxn modelId="{FCC36C93-3DE0-4924-AB95-6906D1B7187C}" type="presParOf" srcId="{24C67DC9-5080-4212-827F-B131D371B8DF}" destId="{1A293315-EE41-4521-AC4A-2BCB455C9AF5}" srcOrd="1" destOrd="0" presId="urn:microsoft.com/office/officeart/2005/8/layout/hierarchy2"/>
    <dgm:cxn modelId="{E355E3C2-6085-40A7-91D2-9F3A4EFC3BCA}" type="presParOf" srcId="{EF402274-C150-4193-B813-8C0D77E91EFE}" destId="{970326FF-5F22-49EA-A0FE-F0B0511ECAAC}" srcOrd="2" destOrd="0" presId="urn:microsoft.com/office/officeart/2005/8/layout/hierarchy2"/>
    <dgm:cxn modelId="{960849E7-9A21-4A41-9069-D7B2FF06ECE6}" type="presParOf" srcId="{970326FF-5F22-49EA-A0FE-F0B0511ECAAC}" destId="{A945B148-FECE-4BFA-A3BC-CCC7CA4D6A3B}" srcOrd="0" destOrd="0" presId="urn:microsoft.com/office/officeart/2005/8/layout/hierarchy2"/>
    <dgm:cxn modelId="{6E520EC7-18D4-4ECF-BFF1-CCA0334F8C07}" type="presParOf" srcId="{EF402274-C150-4193-B813-8C0D77E91EFE}" destId="{E919ED41-308E-49D0-8443-0BC3E0CBFC7D}" srcOrd="3" destOrd="0" presId="urn:microsoft.com/office/officeart/2005/8/layout/hierarchy2"/>
    <dgm:cxn modelId="{A777CD85-B560-4F75-8C17-48751F1D52A4}" type="presParOf" srcId="{E919ED41-308E-49D0-8443-0BC3E0CBFC7D}" destId="{76FE336C-A12A-4E50-B6C7-6BADF2BED1E1}" srcOrd="0" destOrd="0" presId="urn:microsoft.com/office/officeart/2005/8/layout/hierarchy2"/>
    <dgm:cxn modelId="{3BFF63C4-A036-42AD-96CC-59BDD3BB5A39}" type="presParOf" srcId="{E919ED41-308E-49D0-8443-0BC3E0CBFC7D}" destId="{9AD579F3-8FD5-48B5-AEF0-3D03E099A01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E31B976-5FB6-4935-8061-B1FB77023C02}" type="doc">
      <dgm:prSet loTypeId="urn:microsoft.com/office/officeart/2009/3/layout/CircleRelationship" loCatId="relationship" qsTypeId="urn:microsoft.com/office/officeart/2005/8/quickstyle/simple1" qsCatId="simple" csTypeId="urn:microsoft.com/office/officeart/2005/8/colors/colorful1" csCatId="colorful" phldr="1"/>
      <dgm:spPr/>
      <dgm:t>
        <a:bodyPr/>
        <a:lstStyle/>
        <a:p>
          <a:endParaRPr lang="en-US"/>
        </a:p>
      </dgm:t>
    </dgm:pt>
    <dgm:pt modelId="{71B2F8EF-283E-4137-BA62-0C79F38FE86A}">
      <dgm:prSet phldrT="[Text]" custT="1"/>
      <dgm:spPr/>
      <dgm:t>
        <a:bodyPr/>
        <a:lstStyle/>
        <a:p>
          <a:r>
            <a:rPr lang="en-US" sz="3600" dirty="0" smtClean="0"/>
            <a:t>Rewards, Rewards, Rewards…</a:t>
          </a:r>
          <a:endParaRPr lang="en-US" sz="3600" dirty="0"/>
        </a:p>
      </dgm:t>
    </dgm:pt>
    <dgm:pt modelId="{F546C683-BD5F-4AD4-8167-C9494CF5FB88}" type="parTrans" cxnId="{8A549FE6-769B-4C4C-ACD5-2033164653E9}">
      <dgm:prSet/>
      <dgm:spPr/>
      <dgm:t>
        <a:bodyPr/>
        <a:lstStyle/>
        <a:p>
          <a:endParaRPr lang="en-US"/>
        </a:p>
      </dgm:t>
    </dgm:pt>
    <dgm:pt modelId="{094A2B3D-9B8E-4206-88C1-0E01075CD189}" type="sibTrans" cxnId="{8A549FE6-769B-4C4C-ACD5-2033164653E9}">
      <dgm:prSet/>
      <dgm:spPr/>
      <dgm:t>
        <a:bodyPr/>
        <a:lstStyle/>
        <a:p>
          <a:endParaRPr lang="en-US"/>
        </a:p>
      </dgm:t>
    </dgm:pt>
    <dgm:pt modelId="{726A8C88-B112-47D3-88B8-D85612E0E2ED}">
      <dgm:prSet phldrT="[Text]" custT="1"/>
      <dgm:spPr/>
      <dgm:t>
        <a:bodyPr/>
        <a:lstStyle/>
        <a:p>
          <a:r>
            <a:rPr lang="en-US" sz="2000" dirty="0" smtClean="0"/>
            <a:t>Cash rebates</a:t>
          </a:r>
          <a:endParaRPr lang="en-US" sz="2000" dirty="0"/>
        </a:p>
      </dgm:t>
    </dgm:pt>
    <dgm:pt modelId="{1B73FAB1-97C3-4289-9437-0F98CC05BA6D}" type="parTrans" cxnId="{AF4CB19A-F29F-4FA9-8334-137550FBA399}">
      <dgm:prSet/>
      <dgm:spPr/>
      <dgm:t>
        <a:bodyPr/>
        <a:lstStyle/>
        <a:p>
          <a:endParaRPr lang="en-US"/>
        </a:p>
      </dgm:t>
    </dgm:pt>
    <dgm:pt modelId="{EC7D8928-9413-4C63-A0CA-7800C4C1EED2}" type="sibTrans" cxnId="{AF4CB19A-F29F-4FA9-8334-137550FBA399}">
      <dgm:prSet/>
      <dgm:spPr/>
      <dgm:t>
        <a:bodyPr/>
        <a:lstStyle/>
        <a:p>
          <a:endParaRPr lang="en-US"/>
        </a:p>
      </dgm:t>
    </dgm:pt>
    <dgm:pt modelId="{7FD07DF3-EC11-486F-874C-1B949580419A}">
      <dgm:prSet phldrT="[Text]" custT="1"/>
      <dgm:spPr/>
      <dgm:t>
        <a:bodyPr/>
        <a:lstStyle/>
        <a:p>
          <a:r>
            <a:rPr lang="en-US" sz="2400" dirty="0" smtClean="0"/>
            <a:t>Airline miles</a:t>
          </a:r>
          <a:endParaRPr lang="en-US" sz="2400" dirty="0"/>
        </a:p>
      </dgm:t>
    </dgm:pt>
    <dgm:pt modelId="{75AB285A-23C6-4C90-9437-BBD708E29F01}" type="parTrans" cxnId="{B723335A-AF0F-49DE-BFA3-5AB6DD86EF56}">
      <dgm:prSet/>
      <dgm:spPr/>
      <dgm:t>
        <a:bodyPr/>
        <a:lstStyle/>
        <a:p>
          <a:endParaRPr lang="en-US"/>
        </a:p>
      </dgm:t>
    </dgm:pt>
    <dgm:pt modelId="{935E4293-107C-45AF-B5BB-2CAAE0ACBA10}" type="sibTrans" cxnId="{B723335A-AF0F-49DE-BFA3-5AB6DD86EF56}">
      <dgm:prSet/>
      <dgm:spPr/>
      <dgm:t>
        <a:bodyPr/>
        <a:lstStyle/>
        <a:p>
          <a:endParaRPr lang="en-US"/>
        </a:p>
      </dgm:t>
    </dgm:pt>
    <dgm:pt modelId="{F504D932-3F9F-4B89-BAF0-FAFD486AB18C}">
      <dgm:prSet/>
      <dgm:spPr/>
      <dgm:t>
        <a:bodyPr/>
        <a:lstStyle/>
        <a:p>
          <a:r>
            <a:rPr lang="en-US" dirty="0" smtClean="0"/>
            <a:t>Warranties for items purchased</a:t>
          </a:r>
          <a:endParaRPr lang="en-US" dirty="0"/>
        </a:p>
      </dgm:t>
    </dgm:pt>
    <dgm:pt modelId="{BD116217-135D-4125-BD0E-4E203AEE3687}" type="parTrans" cxnId="{14709BEB-5E83-454E-B87E-DD67C01E518F}">
      <dgm:prSet/>
      <dgm:spPr/>
      <dgm:t>
        <a:bodyPr/>
        <a:lstStyle/>
        <a:p>
          <a:endParaRPr lang="en-US"/>
        </a:p>
      </dgm:t>
    </dgm:pt>
    <dgm:pt modelId="{4C726777-D939-41C7-994A-05C50835F5AB}" type="sibTrans" cxnId="{14709BEB-5E83-454E-B87E-DD67C01E518F}">
      <dgm:prSet/>
      <dgm:spPr/>
      <dgm:t>
        <a:bodyPr/>
        <a:lstStyle/>
        <a:p>
          <a:endParaRPr lang="en-US"/>
        </a:p>
      </dgm:t>
    </dgm:pt>
    <dgm:pt modelId="{A35466EA-AB03-46AC-8CC2-4F136F9FC278}">
      <dgm:prSet custT="1"/>
      <dgm:spPr/>
      <dgm:t>
        <a:bodyPr/>
        <a:lstStyle/>
        <a:p>
          <a:r>
            <a:rPr lang="en-US" sz="2000" dirty="0" smtClean="0"/>
            <a:t>Travel insurance</a:t>
          </a:r>
          <a:endParaRPr lang="en-US" sz="2000" dirty="0"/>
        </a:p>
      </dgm:t>
    </dgm:pt>
    <dgm:pt modelId="{B7F7B2CF-47E7-4AA1-9FE2-41966BDB229B}" type="parTrans" cxnId="{10AE4842-C0C0-4F5A-8619-BB5ABC7DE2F7}">
      <dgm:prSet/>
      <dgm:spPr/>
      <dgm:t>
        <a:bodyPr/>
        <a:lstStyle/>
        <a:p>
          <a:endParaRPr lang="en-US"/>
        </a:p>
      </dgm:t>
    </dgm:pt>
    <dgm:pt modelId="{BB55EC29-E829-4997-B680-8C2E615822F8}" type="sibTrans" cxnId="{10AE4842-C0C0-4F5A-8619-BB5ABC7DE2F7}">
      <dgm:prSet/>
      <dgm:spPr/>
      <dgm:t>
        <a:bodyPr/>
        <a:lstStyle/>
        <a:p>
          <a:endParaRPr lang="en-US"/>
        </a:p>
      </dgm:t>
    </dgm:pt>
    <dgm:pt modelId="{02B4386D-DC65-48A5-90F8-97F93E8FDAFD}" type="pres">
      <dgm:prSet presAssocID="{CE31B976-5FB6-4935-8061-B1FB77023C02}" presName="Name0" presStyleCnt="0">
        <dgm:presLayoutVars>
          <dgm:chMax val="1"/>
          <dgm:chPref val="1"/>
        </dgm:presLayoutVars>
      </dgm:prSet>
      <dgm:spPr/>
      <dgm:t>
        <a:bodyPr/>
        <a:lstStyle/>
        <a:p>
          <a:endParaRPr lang="en-US"/>
        </a:p>
      </dgm:t>
    </dgm:pt>
    <dgm:pt modelId="{F98B6A36-8873-46A2-A6C9-A86E5238B619}" type="pres">
      <dgm:prSet presAssocID="{71B2F8EF-283E-4137-BA62-0C79F38FE86A}" presName="Parent" presStyleLbl="node0" presStyleIdx="0" presStyleCnt="1">
        <dgm:presLayoutVars>
          <dgm:chMax val="5"/>
          <dgm:chPref val="5"/>
        </dgm:presLayoutVars>
      </dgm:prSet>
      <dgm:spPr/>
      <dgm:t>
        <a:bodyPr/>
        <a:lstStyle/>
        <a:p>
          <a:endParaRPr lang="en-US"/>
        </a:p>
      </dgm:t>
    </dgm:pt>
    <dgm:pt modelId="{57E98ED5-90A0-4D19-88C7-0429765EAEBB}" type="pres">
      <dgm:prSet presAssocID="{71B2F8EF-283E-4137-BA62-0C79F38FE86A}" presName="Accent1" presStyleLbl="node1" presStyleIdx="0" presStyleCnt="17"/>
      <dgm:spPr/>
    </dgm:pt>
    <dgm:pt modelId="{101FDE43-5BE3-4CDA-888F-F643FDC79FC6}" type="pres">
      <dgm:prSet presAssocID="{71B2F8EF-283E-4137-BA62-0C79F38FE86A}" presName="Accent2" presStyleLbl="node1" presStyleIdx="1" presStyleCnt="17"/>
      <dgm:spPr/>
    </dgm:pt>
    <dgm:pt modelId="{F9AA76F2-F1A7-4D28-A9E0-A3C2C497EE0D}" type="pres">
      <dgm:prSet presAssocID="{71B2F8EF-283E-4137-BA62-0C79F38FE86A}" presName="Accent3" presStyleLbl="node1" presStyleIdx="2" presStyleCnt="17"/>
      <dgm:spPr/>
    </dgm:pt>
    <dgm:pt modelId="{56A46AEA-F9E6-4660-BA34-6F91CB30D3BA}" type="pres">
      <dgm:prSet presAssocID="{71B2F8EF-283E-4137-BA62-0C79F38FE86A}" presName="Accent4" presStyleLbl="node1" presStyleIdx="3" presStyleCnt="17"/>
      <dgm:spPr/>
    </dgm:pt>
    <dgm:pt modelId="{210B7181-FA75-4D4D-8EFF-8BBFCC78B171}" type="pres">
      <dgm:prSet presAssocID="{71B2F8EF-283E-4137-BA62-0C79F38FE86A}" presName="Accent5" presStyleLbl="node1" presStyleIdx="4" presStyleCnt="17"/>
      <dgm:spPr/>
    </dgm:pt>
    <dgm:pt modelId="{4A052104-30AB-485F-87BC-C23329D143FC}" type="pres">
      <dgm:prSet presAssocID="{71B2F8EF-283E-4137-BA62-0C79F38FE86A}" presName="Accent6" presStyleLbl="node1" presStyleIdx="5" presStyleCnt="17"/>
      <dgm:spPr/>
    </dgm:pt>
    <dgm:pt modelId="{D6EE51E4-47A5-4B5D-96C2-BBCE4D8E60BA}" type="pres">
      <dgm:prSet presAssocID="{726A8C88-B112-47D3-88B8-D85612E0E2ED}" presName="Child1" presStyleLbl="node1" presStyleIdx="6" presStyleCnt="17">
        <dgm:presLayoutVars>
          <dgm:chMax val="0"/>
          <dgm:chPref val="0"/>
        </dgm:presLayoutVars>
      </dgm:prSet>
      <dgm:spPr/>
      <dgm:t>
        <a:bodyPr/>
        <a:lstStyle/>
        <a:p>
          <a:endParaRPr lang="en-US"/>
        </a:p>
      </dgm:t>
    </dgm:pt>
    <dgm:pt modelId="{14B72DA3-568A-4D77-BD47-CE437624D0AC}" type="pres">
      <dgm:prSet presAssocID="{726A8C88-B112-47D3-88B8-D85612E0E2ED}" presName="Accent7" presStyleCnt="0"/>
      <dgm:spPr/>
    </dgm:pt>
    <dgm:pt modelId="{53CC58CD-2C2A-49ED-AD6B-1429B23E87AD}" type="pres">
      <dgm:prSet presAssocID="{726A8C88-B112-47D3-88B8-D85612E0E2ED}" presName="AccentHold1" presStyleLbl="node1" presStyleIdx="7" presStyleCnt="17"/>
      <dgm:spPr/>
    </dgm:pt>
    <dgm:pt modelId="{1712D6A9-AF46-43B7-B193-280317229543}" type="pres">
      <dgm:prSet presAssocID="{726A8C88-B112-47D3-88B8-D85612E0E2ED}" presName="Accent8" presStyleCnt="0"/>
      <dgm:spPr/>
    </dgm:pt>
    <dgm:pt modelId="{32D546B0-B861-4425-9091-9C92154F438B}" type="pres">
      <dgm:prSet presAssocID="{726A8C88-B112-47D3-88B8-D85612E0E2ED}" presName="AccentHold2" presStyleLbl="node1" presStyleIdx="8" presStyleCnt="17"/>
      <dgm:spPr/>
    </dgm:pt>
    <dgm:pt modelId="{456A7C39-71DB-4F2F-885E-C7E57B629B25}" type="pres">
      <dgm:prSet presAssocID="{7FD07DF3-EC11-486F-874C-1B949580419A}" presName="Child2" presStyleLbl="node1" presStyleIdx="9" presStyleCnt="17" custScaleX="121090" custScaleY="121092">
        <dgm:presLayoutVars>
          <dgm:chMax val="0"/>
          <dgm:chPref val="0"/>
        </dgm:presLayoutVars>
      </dgm:prSet>
      <dgm:spPr/>
      <dgm:t>
        <a:bodyPr/>
        <a:lstStyle/>
        <a:p>
          <a:endParaRPr lang="en-US"/>
        </a:p>
      </dgm:t>
    </dgm:pt>
    <dgm:pt modelId="{B4A13712-C95D-4D0E-9B11-68DE839B4A2F}" type="pres">
      <dgm:prSet presAssocID="{7FD07DF3-EC11-486F-874C-1B949580419A}" presName="Accent9" presStyleCnt="0"/>
      <dgm:spPr/>
    </dgm:pt>
    <dgm:pt modelId="{9B0F286C-1BAF-4DEB-9E78-E2BB238A1275}" type="pres">
      <dgm:prSet presAssocID="{7FD07DF3-EC11-486F-874C-1B949580419A}" presName="AccentHold1" presStyleLbl="node1" presStyleIdx="10" presStyleCnt="17"/>
      <dgm:spPr/>
    </dgm:pt>
    <dgm:pt modelId="{0A15215E-7442-4462-B2EC-A6234B9EEA88}" type="pres">
      <dgm:prSet presAssocID="{7FD07DF3-EC11-486F-874C-1B949580419A}" presName="Accent10" presStyleCnt="0"/>
      <dgm:spPr/>
    </dgm:pt>
    <dgm:pt modelId="{AF0AAE23-7EEC-47AE-A693-D539FAE25AAD}" type="pres">
      <dgm:prSet presAssocID="{7FD07DF3-EC11-486F-874C-1B949580419A}" presName="AccentHold2" presStyleLbl="node1" presStyleIdx="11" presStyleCnt="17"/>
      <dgm:spPr/>
    </dgm:pt>
    <dgm:pt modelId="{42CC66FE-2F91-4963-BD5C-9F3750DE6BAB}" type="pres">
      <dgm:prSet presAssocID="{7FD07DF3-EC11-486F-874C-1B949580419A}" presName="Accent11" presStyleCnt="0"/>
      <dgm:spPr/>
    </dgm:pt>
    <dgm:pt modelId="{4192B1AF-41C9-4033-A37E-54DE1F74F0D9}" type="pres">
      <dgm:prSet presAssocID="{7FD07DF3-EC11-486F-874C-1B949580419A}" presName="AccentHold3" presStyleLbl="node1" presStyleIdx="12" presStyleCnt="17"/>
      <dgm:spPr/>
    </dgm:pt>
    <dgm:pt modelId="{CAA92F5E-6315-4FD7-A398-630F42437D56}" type="pres">
      <dgm:prSet presAssocID="{F504D932-3F9F-4B89-BAF0-FAFD486AB18C}" presName="Child3" presStyleLbl="node1" presStyleIdx="13" presStyleCnt="17" custScaleX="133836" custScaleY="140212">
        <dgm:presLayoutVars>
          <dgm:chMax val="0"/>
          <dgm:chPref val="0"/>
        </dgm:presLayoutVars>
      </dgm:prSet>
      <dgm:spPr/>
      <dgm:t>
        <a:bodyPr/>
        <a:lstStyle/>
        <a:p>
          <a:endParaRPr lang="en-US"/>
        </a:p>
      </dgm:t>
    </dgm:pt>
    <dgm:pt modelId="{43F7A2A4-FFE6-4913-8A99-792E5748CC47}" type="pres">
      <dgm:prSet presAssocID="{F504D932-3F9F-4B89-BAF0-FAFD486AB18C}" presName="Accent12" presStyleCnt="0"/>
      <dgm:spPr/>
    </dgm:pt>
    <dgm:pt modelId="{C43E78D9-C258-4CFA-AAAE-F06BF09D83C0}" type="pres">
      <dgm:prSet presAssocID="{F504D932-3F9F-4B89-BAF0-FAFD486AB18C}" presName="AccentHold1" presStyleLbl="node1" presStyleIdx="14" presStyleCnt="17"/>
      <dgm:spPr/>
    </dgm:pt>
    <dgm:pt modelId="{4956EFDD-0E34-4F9F-B683-072273934694}" type="pres">
      <dgm:prSet presAssocID="{A35466EA-AB03-46AC-8CC2-4F136F9FC278}" presName="Child4" presStyleLbl="node1" presStyleIdx="15" presStyleCnt="17" custScaleX="137111" custScaleY="129560" custLinFactNeighborX="-52982" custLinFactNeighborY="-27294">
        <dgm:presLayoutVars>
          <dgm:chMax val="0"/>
          <dgm:chPref val="0"/>
        </dgm:presLayoutVars>
      </dgm:prSet>
      <dgm:spPr/>
      <dgm:t>
        <a:bodyPr/>
        <a:lstStyle/>
        <a:p>
          <a:endParaRPr lang="en-US"/>
        </a:p>
      </dgm:t>
    </dgm:pt>
    <dgm:pt modelId="{4CE2A5B0-52E6-46D8-BE72-1C689A552829}" type="pres">
      <dgm:prSet presAssocID="{A35466EA-AB03-46AC-8CC2-4F136F9FC278}" presName="Accent13" presStyleCnt="0"/>
      <dgm:spPr/>
    </dgm:pt>
    <dgm:pt modelId="{FE827472-E3F3-40F5-937F-01F258C6EE23}" type="pres">
      <dgm:prSet presAssocID="{A35466EA-AB03-46AC-8CC2-4F136F9FC278}" presName="AccentHold1" presStyleLbl="node1" presStyleIdx="16" presStyleCnt="17"/>
      <dgm:spPr/>
    </dgm:pt>
  </dgm:ptLst>
  <dgm:cxnLst>
    <dgm:cxn modelId="{6F0705B8-C756-4C1A-A1D0-78CE20D1DE88}" type="presOf" srcId="{7FD07DF3-EC11-486F-874C-1B949580419A}" destId="{456A7C39-71DB-4F2F-885E-C7E57B629B25}" srcOrd="0" destOrd="0" presId="urn:microsoft.com/office/officeart/2009/3/layout/CircleRelationship"/>
    <dgm:cxn modelId="{8A549FE6-769B-4C4C-ACD5-2033164653E9}" srcId="{CE31B976-5FB6-4935-8061-B1FB77023C02}" destId="{71B2F8EF-283E-4137-BA62-0C79F38FE86A}" srcOrd="0" destOrd="0" parTransId="{F546C683-BD5F-4AD4-8167-C9494CF5FB88}" sibTransId="{094A2B3D-9B8E-4206-88C1-0E01075CD189}"/>
    <dgm:cxn modelId="{AE5F5C85-E4DF-488D-83DC-33612827408A}" type="presOf" srcId="{71B2F8EF-283E-4137-BA62-0C79F38FE86A}" destId="{F98B6A36-8873-46A2-A6C9-A86E5238B619}" srcOrd="0" destOrd="0" presId="urn:microsoft.com/office/officeart/2009/3/layout/CircleRelationship"/>
    <dgm:cxn modelId="{10AE4842-C0C0-4F5A-8619-BB5ABC7DE2F7}" srcId="{71B2F8EF-283E-4137-BA62-0C79F38FE86A}" destId="{A35466EA-AB03-46AC-8CC2-4F136F9FC278}" srcOrd="3" destOrd="0" parTransId="{B7F7B2CF-47E7-4AA1-9FE2-41966BDB229B}" sibTransId="{BB55EC29-E829-4997-B680-8C2E615822F8}"/>
    <dgm:cxn modelId="{6B157B0B-B45C-4536-ADF3-10AB0018E06A}" type="presOf" srcId="{F504D932-3F9F-4B89-BAF0-FAFD486AB18C}" destId="{CAA92F5E-6315-4FD7-A398-630F42437D56}" srcOrd="0" destOrd="0" presId="urn:microsoft.com/office/officeart/2009/3/layout/CircleRelationship"/>
    <dgm:cxn modelId="{3C62DD07-5FFF-44C1-9BD7-873C31FAF2D2}" type="presOf" srcId="{A35466EA-AB03-46AC-8CC2-4F136F9FC278}" destId="{4956EFDD-0E34-4F9F-B683-072273934694}" srcOrd="0" destOrd="0" presId="urn:microsoft.com/office/officeart/2009/3/layout/CircleRelationship"/>
    <dgm:cxn modelId="{701B24D0-4E0D-420B-BD03-311A8AA54369}" type="presOf" srcId="{CE31B976-5FB6-4935-8061-B1FB77023C02}" destId="{02B4386D-DC65-48A5-90F8-97F93E8FDAFD}" srcOrd="0" destOrd="0" presId="urn:microsoft.com/office/officeart/2009/3/layout/CircleRelationship"/>
    <dgm:cxn modelId="{AF4CB19A-F29F-4FA9-8334-137550FBA399}" srcId="{71B2F8EF-283E-4137-BA62-0C79F38FE86A}" destId="{726A8C88-B112-47D3-88B8-D85612E0E2ED}" srcOrd="0" destOrd="0" parTransId="{1B73FAB1-97C3-4289-9437-0F98CC05BA6D}" sibTransId="{EC7D8928-9413-4C63-A0CA-7800C4C1EED2}"/>
    <dgm:cxn modelId="{D6F8B55A-C124-41AF-9644-6D973FDCC2AE}" type="presOf" srcId="{726A8C88-B112-47D3-88B8-D85612E0E2ED}" destId="{D6EE51E4-47A5-4B5D-96C2-BBCE4D8E60BA}" srcOrd="0" destOrd="0" presId="urn:microsoft.com/office/officeart/2009/3/layout/CircleRelationship"/>
    <dgm:cxn modelId="{B723335A-AF0F-49DE-BFA3-5AB6DD86EF56}" srcId="{71B2F8EF-283E-4137-BA62-0C79F38FE86A}" destId="{7FD07DF3-EC11-486F-874C-1B949580419A}" srcOrd="1" destOrd="0" parTransId="{75AB285A-23C6-4C90-9437-BBD708E29F01}" sibTransId="{935E4293-107C-45AF-B5BB-2CAAE0ACBA10}"/>
    <dgm:cxn modelId="{14709BEB-5E83-454E-B87E-DD67C01E518F}" srcId="{71B2F8EF-283E-4137-BA62-0C79F38FE86A}" destId="{F504D932-3F9F-4B89-BAF0-FAFD486AB18C}" srcOrd="2" destOrd="0" parTransId="{BD116217-135D-4125-BD0E-4E203AEE3687}" sibTransId="{4C726777-D939-41C7-994A-05C50835F5AB}"/>
    <dgm:cxn modelId="{9B3F371D-E7C1-44E4-A2F2-E63E775D36B7}" type="presParOf" srcId="{02B4386D-DC65-48A5-90F8-97F93E8FDAFD}" destId="{F98B6A36-8873-46A2-A6C9-A86E5238B619}" srcOrd="0" destOrd="0" presId="urn:microsoft.com/office/officeart/2009/3/layout/CircleRelationship"/>
    <dgm:cxn modelId="{4E6DCA2B-91D2-4C5D-8090-01BB64FC2573}" type="presParOf" srcId="{02B4386D-DC65-48A5-90F8-97F93E8FDAFD}" destId="{57E98ED5-90A0-4D19-88C7-0429765EAEBB}" srcOrd="1" destOrd="0" presId="urn:microsoft.com/office/officeart/2009/3/layout/CircleRelationship"/>
    <dgm:cxn modelId="{F4251BB3-EF20-43E6-BDFC-D5FDE6FE4D9F}" type="presParOf" srcId="{02B4386D-DC65-48A5-90F8-97F93E8FDAFD}" destId="{101FDE43-5BE3-4CDA-888F-F643FDC79FC6}" srcOrd="2" destOrd="0" presId="urn:microsoft.com/office/officeart/2009/3/layout/CircleRelationship"/>
    <dgm:cxn modelId="{C8ADC832-3A33-48AC-9F99-499080359FAE}" type="presParOf" srcId="{02B4386D-DC65-48A5-90F8-97F93E8FDAFD}" destId="{F9AA76F2-F1A7-4D28-A9E0-A3C2C497EE0D}" srcOrd="3" destOrd="0" presId="urn:microsoft.com/office/officeart/2009/3/layout/CircleRelationship"/>
    <dgm:cxn modelId="{FE2F96E6-6BA5-47DE-B8DB-497AE8853C33}" type="presParOf" srcId="{02B4386D-DC65-48A5-90F8-97F93E8FDAFD}" destId="{56A46AEA-F9E6-4660-BA34-6F91CB30D3BA}" srcOrd="4" destOrd="0" presId="urn:microsoft.com/office/officeart/2009/3/layout/CircleRelationship"/>
    <dgm:cxn modelId="{75EA6C36-4B60-4BEA-898C-27234B9CA180}" type="presParOf" srcId="{02B4386D-DC65-48A5-90F8-97F93E8FDAFD}" destId="{210B7181-FA75-4D4D-8EFF-8BBFCC78B171}" srcOrd="5" destOrd="0" presId="urn:microsoft.com/office/officeart/2009/3/layout/CircleRelationship"/>
    <dgm:cxn modelId="{235F353A-6C0C-4B9F-BE80-6853EACA70FF}" type="presParOf" srcId="{02B4386D-DC65-48A5-90F8-97F93E8FDAFD}" destId="{4A052104-30AB-485F-87BC-C23329D143FC}" srcOrd="6" destOrd="0" presId="urn:microsoft.com/office/officeart/2009/3/layout/CircleRelationship"/>
    <dgm:cxn modelId="{6D5B7C55-F426-4B04-8FB2-4580CEC66198}" type="presParOf" srcId="{02B4386D-DC65-48A5-90F8-97F93E8FDAFD}" destId="{D6EE51E4-47A5-4B5D-96C2-BBCE4D8E60BA}" srcOrd="7" destOrd="0" presId="urn:microsoft.com/office/officeart/2009/3/layout/CircleRelationship"/>
    <dgm:cxn modelId="{8D9B06BC-0FB5-4D62-A858-FA8A3658DB39}" type="presParOf" srcId="{02B4386D-DC65-48A5-90F8-97F93E8FDAFD}" destId="{14B72DA3-568A-4D77-BD47-CE437624D0AC}" srcOrd="8" destOrd="0" presId="urn:microsoft.com/office/officeart/2009/3/layout/CircleRelationship"/>
    <dgm:cxn modelId="{84536A1C-6711-4588-AD18-5296CDC7C673}" type="presParOf" srcId="{14B72DA3-568A-4D77-BD47-CE437624D0AC}" destId="{53CC58CD-2C2A-49ED-AD6B-1429B23E87AD}" srcOrd="0" destOrd="0" presId="urn:microsoft.com/office/officeart/2009/3/layout/CircleRelationship"/>
    <dgm:cxn modelId="{7AB01498-9825-4E52-83CB-C294CDFA9FC0}" type="presParOf" srcId="{02B4386D-DC65-48A5-90F8-97F93E8FDAFD}" destId="{1712D6A9-AF46-43B7-B193-280317229543}" srcOrd="9" destOrd="0" presId="urn:microsoft.com/office/officeart/2009/3/layout/CircleRelationship"/>
    <dgm:cxn modelId="{8904AB62-3502-443D-AA4D-C6E952E7361A}" type="presParOf" srcId="{1712D6A9-AF46-43B7-B193-280317229543}" destId="{32D546B0-B861-4425-9091-9C92154F438B}" srcOrd="0" destOrd="0" presId="urn:microsoft.com/office/officeart/2009/3/layout/CircleRelationship"/>
    <dgm:cxn modelId="{B296BD40-B948-4ADC-A09D-C52E0BF84537}" type="presParOf" srcId="{02B4386D-DC65-48A5-90F8-97F93E8FDAFD}" destId="{456A7C39-71DB-4F2F-885E-C7E57B629B25}" srcOrd="10" destOrd="0" presId="urn:microsoft.com/office/officeart/2009/3/layout/CircleRelationship"/>
    <dgm:cxn modelId="{5D1D90A0-4547-4D91-95DC-ED27F6308BD7}" type="presParOf" srcId="{02B4386D-DC65-48A5-90F8-97F93E8FDAFD}" destId="{B4A13712-C95D-4D0E-9B11-68DE839B4A2F}" srcOrd="11" destOrd="0" presId="urn:microsoft.com/office/officeart/2009/3/layout/CircleRelationship"/>
    <dgm:cxn modelId="{4EA6177C-87BA-4966-9CF6-DA13A1829287}" type="presParOf" srcId="{B4A13712-C95D-4D0E-9B11-68DE839B4A2F}" destId="{9B0F286C-1BAF-4DEB-9E78-E2BB238A1275}" srcOrd="0" destOrd="0" presId="urn:microsoft.com/office/officeart/2009/3/layout/CircleRelationship"/>
    <dgm:cxn modelId="{57CA496B-1487-4740-8D8C-A4EA61428BE1}" type="presParOf" srcId="{02B4386D-DC65-48A5-90F8-97F93E8FDAFD}" destId="{0A15215E-7442-4462-B2EC-A6234B9EEA88}" srcOrd="12" destOrd="0" presId="urn:microsoft.com/office/officeart/2009/3/layout/CircleRelationship"/>
    <dgm:cxn modelId="{1153944E-FE8F-4509-B02D-F82DF1D9B47E}" type="presParOf" srcId="{0A15215E-7442-4462-B2EC-A6234B9EEA88}" destId="{AF0AAE23-7EEC-47AE-A693-D539FAE25AAD}" srcOrd="0" destOrd="0" presId="urn:microsoft.com/office/officeart/2009/3/layout/CircleRelationship"/>
    <dgm:cxn modelId="{F2081462-4B34-4390-A0B8-1030BFD2A1E6}" type="presParOf" srcId="{02B4386D-DC65-48A5-90F8-97F93E8FDAFD}" destId="{42CC66FE-2F91-4963-BD5C-9F3750DE6BAB}" srcOrd="13" destOrd="0" presId="urn:microsoft.com/office/officeart/2009/3/layout/CircleRelationship"/>
    <dgm:cxn modelId="{65162FA5-AD5C-4C7A-B42A-0C1B6B3C7FFA}" type="presParOf" srcId="{42CC66FE-2F91-4963-BD5C-9F3750DE6BAB}" destId="{4192B1AF-41C9-4033-A37E-54DE1F74F0D9}" srcOrd="0" destOrd="0" presId="urn:microsoft.com/office/officeart/2009/3/layout/CircleRelationship"/>
    <dgm:cxn modelId="{6453F0C6-B349-4483-86AE-29BB881E79A7}" type="presParOf" srcId="{02B4386D-DC65-48A5-90F8-97F93E8FDAFD}" destId="{CAA92F5E-6315-4FD7-A398-630F42437D56}" srcOrd="14" destOrd="0" presId="urn:microsoft.com/office/officeart/2009/3/layout/CircleRelationship"/>
    <dgm:cxn modelId="{557315BE-F642-4465-B630-5826DC805CE1}" type="presParOf" srcId="{02B4386D-DC65-48A5-90F8-97F93E8FDAFD}" destId="{43F7A2A4-FFE6-4913-8A99-792E5748CC47}" srcOrd="15" destOrd="0" presId="urn:microsoft.com/office/officeart/2009/3/layout/CircleRelationship"/>
    <dgm:cxn modelId="{3C7DF92A-61BD-47EE-AE19-782764F6961B}" type="presParOf" srcId="{43F7A2A4-FFE6-4913-8A99-792E5748CC47}" destId="{C43E78D9-C258-4CFA-AAAE-F06BF09D83C0}" srcOrd="0" destOrd="0" presId="urn:microsoft.com/office/officeart/2009/3/layout/CircleRelationship"/>
    <dgm:cxn modelId="{76253144-1814-42FF-BCD2-1549C847D839}" type="presParOf" srcId="{02B4386D-DC65-48A5-90F8-97F93E8FDAFD}" destId="{4956EFDD-0E34-4F9F-B683-072273934694}" srcOrd="16" destOrd="0" presId="urn:microsoft.com/office/officeart/2009/3/layout/CircleRelationship"/>
    <dgm:cxn modelId="{DBDA7EB0-53CA-411C-B4E6-F55B90EFFC87}" type="presParOf" srcId="{02B4386D-DC65-48A5-90F8-97F93E8FDAFD}" destId="{4CE2A5B0-52E6-46D8-BE72-1C689A552829}" srcOrd="17" destOrd="0" presId="urn:microsoft.com/office/officeart/2009/3/layout/CircleRelationship"/>
    <dgm:cxn modelId="{50C9997D-29BC-4C58-8BE5-FCA914A8D758}" type="presParOf" srcId="{4CE2A5B0-52E6-46D8-BE72-1C689A552829}" destId="{FE827472-E3F3-40F5-937F-01F258C6EE23}"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311D10-B495-41E4-99A1-D38BF70816B4}">
      <dsp:nvSpPr>
        <dsp:cNvPr id="0" name=""/>
        <dsp:cNvSpPr/>
      </dsp:nvSpPr>
      <dsp:spPr>
        <a:xfrm>
          <a:off x="9844" y="189305"/>
          <a:ext cx="2942555" cy="327898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cs typeface="Calibri" pitchFamily="34" charset="0"/>
            </a:rPr>
            <a:t>Credit card -</a:t>
          </a:r>
          <a:r>
            <a:rPr lang="en-US" sz="2400" kern="1200" dirty="0" smtClean="0">
              <a:cs typeface="Calibri" pitchFamily="34" charset="0"/>
            </a:rPr>
            <a:t> a plastic card that you can use to access a line of credit that has been established in advance</a:t>
          </a:r>
          <a:endParaRPr lang="en-US" sz="2400" kern="1200" dirty="0"/>
        </a:p>
      </dsp:txBody>
      <dsp:txXfrm>
        <a:off x="96028" y="275489"/>
        <a:ext cx="2770187" cy="3106621"/>
      </dsp:txXfrm>
    </dsp:sp>
    <dsp:sp modelId="{19840A4E-A501-400A-84D3-18141E7D04CA}">
      <dsp:nvSpPr>
        <dsp:cNvPr id="0" name=""/>
        <dsp:cNvSpPr/>
      </dsp:nvSpPr>
      <dsp:spPr>
        <a:xfrm>
          <a:off x="3246655" y="1463923"/>
          <a:ext cx="623821" cy="7297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n-US" sz="3100" kern="1200"/>
        </a:p>
      </dsp:txBody>
      <dsp:txXfrm>
        <a:off x="3246655" y="1609874"/>
        <a:ext cx="436675" cy="437851"/>
      </dsp:txXfrm>
    </dsp:sp>
    <dsp:sp modelId="{7A46B942-DB40-4047-8A38-5D711D561072}">
      <dsp:nvSpPr>
        <dsp:cNvPr id="0" name=""/>
        <dsp:cNvSpPr/>
      </dsp:nvSpPr>
      <dsp:spPr>
        <a:xfrm>
          <a:off x="4129422" y="189305"/>
          <a:ext cx="2942555" cy="327898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cs typeface="Calibri" pitchFamily="34" charset="0"/>
            </a:rPr>
            <a:t>A person can borrow up to an established credit limit.</a:t>
          </a:r>
          <a:endParaRPr lang="en-US" sz="2400" kern="1200" dirty="0"/>
        </a:p>
      </dsp:txBody>
      <dsp:txXfrm>
        <a:off x="4215606" y="275489"/>
        <a:ext cx="2770187" cy="3106621"/>
      </dsp:txXfrm>
    </dsp:sp>
    <dsp:sp modelId="{8C919690-7DBD-4B9B-8555-36132E3D8698}">
      <dsp:nvSpPr>
        <dsp:cNvPr id="0" name=""/>
        <dsp:cNvSpPr/>
      </dsp:nvSpPr>
      <dsp:spPr>
        <a:xfrm>
          <a:off x="7366233" y="1463923"/>
          <a:ext cx="623821" cy="72975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377950">
            <a:lnSpc>
              <a:spcPct val="90000"/>
            </a:lnSpc>
            <a:spcBef>
              <a:spcPct val="0"/>
            </a:spcBef>
            <a:spcAft>
              <a:spcPct val="35000"/>
            </a:spcAft>
          </a:pPr>
          <a:endParaRPr lang="en-US" sz="3100" kern="1200"/>
        </a:p>
      </dsp:txBody>
      <dsp:txXfrm>
        <a:off x="7366233" y="1609874"/>
        <a:ext cx="436675" cy="437851"/>
      </dsp:txXfrm>
    </dsp:sp>
    <dsp:sp modelId="{ADFF7AA1-13A8-4850-9C68-62F6FF604587}">
      <dsp:nvSpPr>
        <dsp:cNvPr id="0" name=""/>
        <dsp:cNvSpPr/>
      </dsp:nvSpPr>
      <dsp:spPr>
        <a:xfrm>
          <a:off x="8248999" y="189305"/>
          <a:ext cx="2942555" cy="327898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t>Credit limit </a:t>
          </a:r>
          <a:r>
            <a:rPr lang="en-US" sz="2400" kern="1200" dirty="0" smtClean="0"/>
            <a:t>– maximum dollar amount that can be borrowed.</a:t>
          </a:r>
          <a:endParaRPr lang="en-US" sz="2400" kern="1200" dirty="0"/>
        </a:p>
      </dsp:txBody>
      <dsp:txXfrm>
        <a:off x="8335183" y="275489"/>
        <a:ext cx="2770187" cy="310662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5562C-ABBF-43D9-B96C-DFD346EFBCA9}">
      <dsp:nvSpPr>
        <dsp:cNvPr id="0" name=""/>
        <dsp:cNvSpPr/>
      </dsp:nvSpPr>
      <dsp:spPr>
        <a:xfrm>
          <a:off x="2665332" y="811683"/>
          <a:ext cx="7491873" cy="3871754"/>
        </a:xfrm>
        <a:prstGeom prst="rect">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9D7D2421-39D5-48C8-99C1-A2E30CDF59EF}">
      <dsp:nvSpPr>
        <dsp:cNvPr id="0" name=""/>
        <dsp:cNvSpPr/>
      </dsp:nvSpPr>
      <dsp:spPr>
        <a:xfrm>
          <a:off x="2843201" y="1193289"/>
          <a:ext cx="3478984" cy="35283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25" tIns="85725" rIns="85725" bIns="85725" numCol="1" spcCol="1270" anchor="t" anchorCtr="0">
          <a:noAutofit/>
        </a:bodyPr>
        <a:lstStyle/>
        <a:p>
          <a:pPr lvl="0" algn="l" defTabSz="2000250">
            <a:lnSpc>
              <a:spcPct val="90000"/>
            </a:lnSpc>
            <a:spcBef>
              <a:spcPct val="0"/>
            </a:spcBef>
            <a:spcAft>
              <a:spcPct val="35000"/>
            </a:spcAft>
          </a:pPr>
          <a:r>
            <a:rPr lang="en-US" sz="4500" kern="1200" dirty="0" smtClean="0">
              <a:cs typeface="Calibri" pitchFamily="34" charset="0"/>
            </a:rPr>
            <a:t>How many advantages can you think of?</a:t>
          </a:r>
          <a:endParaRPr lang="en-US" sz="4500" kern="1200" dirty="0" smtClean="0">
            <a:latin typeface="Centaur" pitchFamily="18" charset="0"/>
          </a:endParaRPr>
        </a:p>
      </dsp:txBody>
      <dsp:txXfrm>
        <a:off x="2843201" y="1193289"/>
        <a:ext cx="3478984" cy="3528362"/>
      </dsp:txXfrm>
    </dsp:sp>
    <dsp:sp modelId="{0CBC7252-83DD-46AB-8463-5B256FEF83EF}">
      <dsp:nvSpPr>
        <dsp:cNvPr id="0" name=""/>
        <dsp:cNvSpPr/>
      </dsp:nvSpPr>
      <dsp:spPr>
        <a:xfrm>
          <a:off x="6500787" y="1195628"/>
          <a:ext cx="3478984" cy="3312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725" tIns="85725" rIns="85725" bIns="85725" numCol="1" spcCol="1270" anchor="t" anchorCtr="0">
          <a:noAutofit/>
        </a:bodyPr>
        <a:lstStyle/>
        <a:p>
          <a:pPr lvl="0" algn="l" defTabSz="2000250">
            <a:lnSpc>
              <a:spcPct val="90000"/>
            </a:lnSpc>
            <a:spcBef>
              <a:spcPct val="0"/>
            </a:spcBef>
            <a:spcAft>
              <a:spcPct val="35000"/>
            </a:spcAft>
          </a:pPr>
          <a:r>
            <a:rPr lang="en-US" sz="4500" kern="1200" dirty="0" smtClean="0">
              <a:cs typeface="Calibri" pitchFamily="34" charset="0"/>
            </a:rPr>
            <a:t>How many disadvantages can you think of?</a:t>
          </a:r>
          <a:endParaRPr lang="en-US" sz="4500" kern="1200" dirty="0">
            <a:cs typeface="Calibri" pitchFamily="34" charset="0"/>
          </a:endParaRPr>
        </a:p>
      </dsp:txBody>
      <dsp:txXfrm>
        <a:off x="6500787" y="1195628"/>
        <a:ext cx="3478984" cy="3312238"/>
      </dsp:txXfrm>
    </dsp:sp>
    <dsp:sp modelId="{2730F378-74B2-4231-8730-F061C00303A3}">
      <dsp:nvSpPr>
        <dsp:cNvPr id="0" name=""/>
        <dsp:cNvSpPr/>
      </dsp:nvSpPr>
      <dsp:spPr>
        <a:xfrm>
          <a:off x="1890311" y="36860"/>
          <a:ext cx="1463929" cy="1463929"/>
        </a:xfrm>
        <a:prstGeom prst="plus">
          <a:avLst>
            <a:gd name="adj" fmla="val 32810"/>
          </a:avLst>
        </a:prstGeom>
        <a:solidFill>
          <a:schemeClr val="accent2"/>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02CE7F-7668-4C86-8AE1-62022D8E90C5}">
      <dsp:nvSpPr>
        <dsp:cNvPr id="0" name=""/>
        <dsp:cNvSpPr/>
      </dsp:nvSpPr>
      <dsp:spPr>
        <a:xfrm>
          <a:off x="9123844" y="563325"/>
          <a:ext cx="1377815" cy="472165"/>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2B03A5-8F05-490F-AE62-0F05C6F1DA15}">
      <dsp:nvSpPr>
        <dsp:cNvPr id="0" name=""/>
        <dsp:cNvSpPr/>
      </dsp:nvSpPr>
      <dsp:spPr>
        <a:xfrm>
          <a:off x="6411269" y="1271572"/>
          <a:ext cx="861" cy="3163506"/>
        </a:xfrm>
        <a:prstGeom prst="line">
          <a:avLst/>
        </a:pr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A5562C-ABBF-43D9-B96C-DFD346EFBCA9}">
      <dsp:nvSpPr>
        <dsp:cNvPr id="0" name=""/>
        <dsp:cNvSpPr/>
      </dsp:nvSpPr>
      <dsp:spPr>
        <a:xfrm>
          <a:off x="846737" y="749686"/>
          <a:ext cx="10698497" cy="3930773"/>
        </a:xfrm>
        <a:prstGeom prst="rect">
          <a:avLst/>
        </a:prstGeom>
        <a:no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9D7D2421-39D5-48C8-99C1-A2E30CDF59EF}">
      <dsp:nvSpPr>
        <dsp:cNvPr id="0" name=""/>
        <dsp:cNvSpPr/>
      </dsp:nvSpPr>
      <dsp:spPr>
        <a:xfrm>
          <a:off x="2358549" y="601520"/>
          <a:ext cx="3703566" cy="45955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3825" tIns="123825" rIns="123825" bIns="123825" numCol="1" spcCol="1270" anchor="t" anchorCtr="0">
          <a:noAutofit/>
        </a:bodyPr>
        <a:lstStyle/>
        <a:p>
          <a:pPr lvl="0" algn="l" defTabSz="2889250">
            <a:lnSpc>
              <a:spcPct val="90000"/>
            </a:lnSpc>
            <a:spcBef>
              <a:spcPct val="0"/>
            </a:spcBef>
            <a:spcAft>
              <a:spcPct val="35000"/>
            </a:spcAft>
          </a:pPr>
          <a:endParaRPr lang="en-US" sz="6500" kern="1200" dirty="0" smtClean="0">
            <a:latin typeface="Centaur" pitchFamily="18" charset="0"/>
          </a:endParaRPr>
        </a:p>
        <a:p>
          <a:pPr lvl="0" algn="l" defTabSz="2889250">
            <a:lnSpc>
              <a:spcPct val="90000"/>
            </a:lnSpc>
            <a:spcBef>
              <a:spcPct val="0"/>
            </a:spcBef>
            <a:spcAft>
              <a:spcPct val="35000"/>
            </a:spcAft>
          </a:pPr>
          <a:endParaRPr lang="en-US" sz="6500" kern="1200" dirty="0" smtClean="0">
            <a:latin typeface="Centaur" pitchFamily="18" charset="0"/>
          </a:endParaRPr>
        </a:p>
        <a:p>
          <a:pPr lvl="0" algn="l" defTabSz="2889250">
            <a:lnSpc>
              <a:spcPct val="90000"/>
            </a:lnSpc>
            <a:spcBef>
              <a:spcPct val="0"/>
            </a:spcBef>
            <a:spcAft>
              <a:spcPct val="35000"/>
            </a:spcAft>
          </a:pPr>
          <a:endParaRPr lang="en-US" sz="6500" kern="1200" dirty="0">
            <a:latin typeface="Centaur" pitchFamily="18" charset="0"/>
          </a:endParaRPr>
        </a:p>
      </dsp:txBody>
      <dsp:txXfrm>
        <a:off x="2358549" y="601520"/>
        <a:ext cx="3703566" cy="4595544"/>
      </dsp:txXfrm>
    </dsp:sp>
    <dsp:sp modelId="{0CBC7252-83DD-46AB-8463-5B256FEF83EF}">
      <dsp:nvSpPr>
        <dsp:cNvPr id="0" name=""/>
        <dsp:cNvSpPr/>
      </dsp:nvSpPr>
      <dsp:spPr>
        <a:xfrm>
          <a:off x="6232654" y="1136264"/>
          <a:ext cx="3703566" cy="3526056"/>
        </a:xfrm>
        <a:prstGeom prst="rect">
          <a:avLst/>
        </a:prstGeom>
        <a:noFill/>
        <a:ln>
          <a:noFill/>
        </a:ln>
        <a:effectLst/>
      </dsp:spPr>
      <dsp:style>
        <a:lnRef idx="0">
          <a:scrgbClr r="0" g="0" b="0"/>
        </a:lnRef>
        <a:fillRef idx="0">
          <a:scrgbClr r="0" g="0" b="0"/>
        </a:fillRef>
        <a:effectRef idx="0">
          <a:scrgbClr r="0" g="0" b="0"/>
        </a:effectRef>
        <a:fontRef idx="minor"/>
      </dsp:style>
    </dsp:sp>
    <dsp:sp modelId="{2730F378-74B2-4231-8730-F061C00303A3}">
      <dsp:nvSpPr>
        <dsp:cNvPr id="0" name=""/>
        <dsp:cNvSpPr/>
      </dsp:nvSpPr>
      <dsp:spPr>
        <a:xfrm>
          <a:off x="277756" y="-170612"/>
          <a:ext cx="1558431" cy="1558431"/>
        </a:xfrm>
        <a:prstGeom prst="plus">
          <a:avLst>
            <a:gd name="adj" fmla="val 32810"/>
          </a:avLst>
        </a:prstGeom>
        <a:solidFill>
          <a:schemeClr val="accent2"/>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802CE7F-7668-4C86-8AE1-62022D8E90C5}">
      <dsp:nvSpPr>
        <dsp:cNvPr id="0" name=""/>
        <dsp:cNvSpPr/>
      </dsp:nvSpPr>
      <dsp:spPr>
        <a:xfrm>
          <a:off x="10488558" y="378250"/>
          <a:ext cx="1466758" cy="502645"/>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42B03A5-8F05-490F-AE62-0F05C6F1DA15}">
      <dsp:nvSpPr>
        <dsp:cNvPr id="0" name=""/>
        <dsp:cNvSpPr/>
      </dsp:nvSpPr>
      <dsp:spPr>
        <a:xfrm>
          <a:off x="6195985" y="1143804"/>
          <a:ext cx="916" cy="3367722"/>
        </a:xfrm>
        <a:prstGeom prst="line">
          <a:avLst/>
        </a:pr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AD7F62-294C-4301-B8A3-6DF6D9417E97}">
      <dsp:nvSpPr>
        <dsp:cNvPr id="0" name=""/>
        <dsp:cNvSpPr/>
      </dsp:nvSpPr>
      <dsp:spPr>
        <a:xfrm>
          <a:off x="0" y="539"/>
          <a:ext cx="8001000" cy="1767407"/>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endParaRPr lang="en-US" sz="6500" kern="1200" dirty="0"/>
        </a:p>
      </dsp:txBody>
      <dsp:txXfrm>
        <a:off x="51766" y="52305"/>
        <a:ext cx="7897468" cy="1663875"/>
      </dsp:txXfrm>
    </dsp:sp>
    <dsp:sp modelId="{47EE2EA7-82E9-4147-9A4C-8B127F653295}">
      <dsp:nvSpPr>
        <dsp:cNvPr id="0" name=""/>
        <dsp:cNvSpPr/>
      </dsp:nvSpPr>
      <dsp:spPr>
        <a:xfrm rot="5400000">
          <a:off x="3676557" y="1802204"/>
          <a:ext cx="647885" cy="79533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US" sz="3200" kern="1200"/>
        </a:p>
      </dsp:txBody>
      <dsp:txXfrm rot="-5400000">
        <a:off x="3761901" y="1875928"/>
        <a:ext cx="477199" cy="453520"/>
      </dsp:txXfrm>
    </dsp:sp>
    <dsp:sp modelId="{61F55B8D-57F1-4EC0-B436-F4AFD51605CD}">
      <dsp:nvSpPr>
        <dsp:cNvPr id="0" name=""/>
        <dsp:cNvSpPr/>
      </dsp:nvSpPr>
      <dsp:spPr>
        <a:xfrm>
          <a:off x="0" y="2631794"/>
          <a:ext cx="8001000" cy="1767407"/>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endParaRPr lang="en-US" sz="6500" kern="1200" dirty="0"/>
        </a:p>
      </dsp:txBody>
      <dsp:txXfrm>
        <a:off x="51766" y="2683560"/>
        <a:ext cx="7897468" cy="166387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BC823F-AFBB-48DC-9272-38700EF5D4F8}">
      <dsp:nvSpPr>
        <dsp:cNvPr id="0" name=""/>
        <dsp:cNvSpPr/>
      </dsp:nvSpPr>
      <dsp:spPr>
        <a:xfrm>
          <a:off x="7657024" y="1333978"/>
          <a:ext cx="3351811" cy="3352431"/>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D2794AB-6A4A-4C14-B5FC-7E6DEFAD64AA}">
      <dsp:nvSpPr>
        <dsp:cNvPr id="0" name=""/>
        <dsp:cNvSpPr/>
      </dsp:nvSpPr>
      <dsp:spPr>
        <a:xfrm>
          <a:off x="7768314" y="1445745"/>
          <a:ext cx="3129229" cy="3128896"/>
        </a:xfrm>
        <a:prstGeom prst="ellipse">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Move to the correct side of the room indicated by the arrow</a:t>
          </a:r>
          <a:endParaRPr lang="en-US" sz="3000" kern="1200" dirty="0"/>
        </a:p>
      </dsp:txBody>
      <dsp:txXfrm>
        <a:off x="8215659" y="1892815"/>
        <a:ext cx="2234540" cy="2234758"/>
      </dsp:txXfrm>
    </dsp:sp>
    <dsp:sp modelId="{B004D004-6505-4AA4-B2DF-40E98A78AE58}">
      <dsp:nvSpPr>
        <dsp:cNvPr id="0" name=""/>
        <dsp:cNvSpPr/>
      </dsp:nvSpPr>
      <dsp:spPr>
        <a:xfrm rot="2700000">
          <a:off x="4196868" y="1338031"/>
          <a:ext cx="3343737" cy="3343737"/>
        </a:xfrm>
        <a:prstGeom prst="teardrop">
          <a:avLst>
            <a:gd name="adj" fmla="val 10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9AE0815-BC75-43D5-B78C-62D0EA366DE3}">
      <dsp:nvSpPr>
        <dsp:cNvPr id="0" name=""/>
        <dsp:cNvSpPr/>
      </dsp:nvSpPr>
      <dsp:spPr>
        <a:xfrm>
          <a:off x="4304122" y="1445745"/>
          <a:ext cx="3129229" cy="3128896"/>
        </a:xfrm>
        <a:prstGeom prst="ellipse">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Identify which term is true on your credit card offer</a:t>
          </a:r>
          <a:endParaRPr lang="en-US" sz="3000" kern="1200" dirty="0"/>
        </a:p>
      </dsp:txBody>
      <dsp:txXfrm>
        <a:off x="4751466" y="1892815"/>
        <a:ext cx="2234540" cy="2234758"/>
      </dsp:txXfrm>
    </dsp:sp>
    <dsp:sp modelId="{67B993A2-A495-4F22-BE22-445426EF4D34}">
      <dsp:nvSpPr>
        <dsp:cNvPr id="0" name=""/>
        <dsp:cNvSpPr/>
      </dsp:nvSpPr>
      <dsp:spPr>
        <a:xfrm rot="2700000">
          <a:off x="732675" y="1338031"/>
          <a:ext cx="3343737" cy="3343737"/>
        </a:xfrm>
        <a:prstGeom prst="teardrop">
          <a:avLst>
            <a:gd name="adj" fmla="val 1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7234A95-0AEB-41E9-BFDE-A4C47D010DBB}">
      <dsp:nvSpPr>
        <dsp:cNvPr id="0" name=""/>
        <dsp:cNvSpPr/>
      </dsp:nvSpPr>
      <dsp:spPr>
        <a:xfrm>
          <a:off x="839929" y="1445745"/>
          <a:ext cx="3129229" cy="3128896"/>
        </a:xfrm>
        <a:prstGeom prst="ellipse">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Two credit card terms will be provided</a:t>
          </a:r>
          <a:endParaRPr lang="en-US" sz="3000" kern="1200" dirty="0"/>
        </a:p>
      </dsp:txBody>
      <dsp:txXfrm>
        <a:off x="1287273" y="1892815"/>
        <a:ext cx="2234540" cy="223475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54B50A-A921-48FD-900D-338161694248}">
      <dsp:nvSpPr>
        <dsp:cNvPr id="0" name=""/>
        <dsp:cNvSpPr/>
      </dsp:nvSpPr>
      <dsp:spPr>
        <a:xfrm>
          <a:off x="395201" y="12466"/>
          <a:ext cx="11084288" cy="1614294"/>
        </a:xfrm>
        <a:prstGeom prst="rightArrow">
          <a:avLst>
            <a:gd name="adj1" fmla="val 50000"/>
            <a:gd name="adj2" fmla="val 5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254000" bIns="256269" numCol="1" spcCol="1270" anchor="ctr" anchorCtr="0">
          <a:noAutofit/>
        </a:bodyPr>
        <a:lstStyle/>
        <a:p>
          <a:pPr lvl="0" algn="l" defTabSz="1377950">
            <a:lnSpc>
              <a:spcPct val="90000"/>
            </a:lnSpc>
            <a:spcBef>
              <a:spcPct val="0"/>
            </a:spcBef>
            <a:spcAft>
              <a:spcPct val="35000"/>
            </a:spcAft>
          </a:pPr>
          <a:r>
            <a:rPr lang="en-US" sz="3100" b="1" kern="1200" dirty="0" smtClean="0">
              <a:latin typeface="Calibri" pitchFamily="34" charset="0"/>
              <a:cs typeface="Calibri" pitchFamily="34" charset="0"/>
            </a:rPr>
            <a:t>Shop around</a:t>
          </a:r>
          <a:endParaRPr lang="en-US" sz="3100" b="1" kern="1200" dirty="0">
            <a:latin typeface="Calibri" pitchFamily="34" charset="0"/>
            <a:cs typeface="Calibri" pitchFamily="34" charset="0"/>
          </a:endParaRPr>
        </a:p>
      </dsp:txBody>
      <dsp:txXfrm>
        <a:off x="395201" y="416040"/>
        <a:ext cx="10680715" cy="807147"/>
      </dsp:txXfrm>
    </dsp:sp>
    <dsp:sp modelId="{363DA456-B3DC-4409-B17A-8312889DE1B6}">
      <dsp:nvSpPr>
        <dsp:cNvPr id="0" name=""/>
        <dsp:cNvSpPr/>
      </dsp:nvSpPr>
      <dsp:spPr>
        <a:xfrm>
          <a:off x="395201" y="1257320"/>
          <a:ext cx="3413960" cy="3109725"/>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Calibri" pitchFamily="34" charset="0"/>
              <a:cs typeface="Calibri" pitchFamily="34" charset="0"/>
            </a:rPr>
            <a:t>Compare credit card offers and determine which card best fits your needs</a:t>
          </a:r>
          <a:endParaRPr lang="en-US" sz="2200" kern="1200" dirty="0">
            <a:latin typeface="Calibri" pitchFamily="34" charset="0"/>
            <a:cs typeface="Calibri" pitchFamily="34" charset="0"/>
          </a:endParaRPr>
        </a:p>
      </dsp:txBody>
      <dsp:txXfrm>
        <a:off x="395201" y="1257320"/>
        <a:ext cx="3413960" cy="3109725"/>
      </dsp:txXfrm>
    </dsp:sp>
    <dsp:sp modelId="{C95FCAE0-9F11-4952-92C8-E7B9D20AD38E}">
      <dsp:nvSpPr>
        <dsp:cNvPr id="0" name=""/>
        <dsp:cNvSpPr/>
      </dsp:nvSpPr>
      <dsp:spPr>
        <a:xfrm>
          <a:off x="3809162" y="550564"/>
          <a:ext cx="7670327" cy="1614294"/>
        </a:xfrm>
        <a:prstGeom prst="rightArrow">
          <a:avLst>
            <a:gd name="adj1" fmla="val 50000"/>
            <a:gd name="adj2" fmla="val 5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254000" bIns="256269" numCol="1" spcCol="1270" anchor="ctr" anchorCtr="0">
          <a:noAutofit/>
        </a:bodyPr>
        <a:lstStyle/>
        <a:p>
          <a:pPr lvl="0" algn="l" defTabSz="1377950">
            <a:lnSpc>
              <a:spcPct val="90000"/>
            </a:lnSpc>
            <a:spcBef>
              <a:spcPct val="0"/>
            </a:spcBef>
            <a:spcAft>
              <a:spcPct val="35000"/>
            </a:spcAft>
          </a:pPr>
          <a:r>
            <a:rPr lang="en-US" sz="3100" b="1" kern="1200" dirty="0" smtClean="0">
              <a:latin typeface="Calibri" pitchFamily="34" charset="0"/>
              <a:cs typeface="Calibri" pitchFamily="34" charset="0"/>
            </a:rPr>
            <a:t>Complete a credit application</a:t>
          </a:r>
          <a:endParaRPr lang="en-US" sz="3100" b="1" kern="1200" dirty="0">
            <a:latin typeface="Calibri" pitchFamily="34" charset="0"/>
            <a:cs typeface="Calibri" pitchFamily="34" charset="0"/>
          </a:endParaRPr>
        </a:p>
      </dsp:txBody>
      <dsp:txXfrm>
        <a:off x="3809162" y="954138"/>
        <a:ext cx="7266754" cy="807147"/>
      </dsp:txXfrm>
    </dsp:sp>
    <dsp:sp modelId="{A6F1E997-E1DB-405D-B581-17FDF2EF5C42}">
      <dsp:nvSpPr>
        <dsp:cNvPr id="0" name=""/>
        <dsp:cNvSpPr/>
      </dsp:nvSpPr>
      <dsp:spPr>
        <a:xfrm>
          <a:off x="3809162" y="1795418"/>
          <a:ext cx="3413960" cy="3109725"/>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A form requesting information about a person’s ability to repay</a:t>
          </a:r>
          <a:endParaRPr lang="en-US" sz="2000" kern="1200" dirty="0">
            <a:latin typeface="Calibri" pitchFamily="34" charset="0"/>
            <a:cs typeface="Calibri" pitchFamily="34" charset="0"/>
          </a:endParaRPr>
        </a:p>
      </dsp:txBody>
      <dsp:txXfrm>
        <a:off x="3809162" y="1795418"/>
        <a:ext cx="3413960" cy="3109725"/>
      </dsp:txXfrm>
    </dsp:sp>
    <dsp:sp modelId="{B5F3BCA4-7299-4589-ABD7-C8F832A455F9}">
      <dsp:nvSpPr>
        <dsp:cNvPr id="0" name=""/>
        <dsp:cNvSpPr/>
      </dsp:nvSpPr>
      <dsp:spPr>
        <a:xfrm>
          <a:off x="7223123" y="1088663"/>
          <a:ext cx="4256366" cy="1614294"/>
        </a:xfrm>
        <a:prstGeom prst="rightArrow">
          <a:avLst>
            <a:gd name="adj1" fmla="val 50000"/>
            <a:gd name="adj2" fmla="val 50000"/>
          </a:avLst>
        </a:prstGeom>
        <a:solidFill>
          <a:schemeClr val="lt1">
            <a:hueOff val="0"/>
            <a:satOff val="0"/>
            <a:lumOff val="0"/>
            <a:alphaOff val="0"/>
          </a:schemeClr>
        </a:solidFill>
        <a:ln w="19050" cap="flat" cmpd="sng" algn="ctr">
          <a:solidFill>
            <a:schemeClr val="accent4">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254000" bIns="256269" numCol="1" spcCol="1270" anchor="ctr" anchorCtr="0">
          <a:noAutofit/>
        </a:bodyPr>
        <a:lstStyle/>
        <a:p>
          <a:pPr lvl="0" algn="l" defTabSz="1377950">
            <a:lnSpc>
              <a:spcPct val="90000"/>
            </a:lnSpc>
            <a:spcBef>
              <a:spcPct val="0"/>
            </a:spcBef>
            <a:spcAft>
              <a:spcPct val="35000"/>
            </a:spcAft>
          </a:pPr>
          <a:r>
            <a:rPr lang="en-US" sz="3100" b="1" kern="1200" dirty="0" smtClean="0">
              <a:latin typeface="Calibri" pitchFamily="34" charset="0"/>
              <a:cs typeface="Calibri" pitchFamily="34" charset="0"/>
            </a:rPr>
            <a:t>Approval?</a:t>
          </a:r>
          <a:endParaRPr lang="en-US" sz="3100" b="1" kern="1200" dirty="0">
            <a:latin typeface="Calibri" pitchFamily="34" charset="0"/>
            <a:cs typeface="Calibri" pitchFamily="34" charset="0"/>
          </a:endParaRPr>
        </a:p>
      </dsp:txBody>
      <dsp:txXfrm>
        <a:off x="7223123" y="1492237"/>
        <a:ext cx="3852793" cy="807147"/>
      </dsp:txXfrm>
    </dsp:sp>
    <dsp:sp modelId="{C6170F2D-95F1-4331-AC21-DA3D48AFCDB5}">
      <dsp:nvSpPr>
        <dsp:cNvPr id="0" name=""/>
        <dsp:cNvSpPr/>
      </dsp:nvSpPr>
      <dsp:spPr>
        <a:xfrm>
          <a:off x="7223123" y="2333517"/>
          <a:ext cx="3413960" cy="3064215"/>
        </a:xfrm>
        <a:prstGeom prst="re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smtClean="0">
              <a:latin typeface="Calibri" pitchFamily="34" charset="0"/>
              <a:cs typeface="Calibri" pitchFamily="34" charset="0"/>
            </a:rPr>
            <a:t>Applicant may or may not be approved (depends on creditworthiness)</a:t>
          </a:r>
        </a:p>
        <a:p>
          <a:pPr lvl="0" algn="l" defTabSz="889000">
            <a:lnSpc>
              <a:spcPct val="90000"/>
            </a:lnSpc>
            <a:spcBef>
              <a:spcPct val="0"/>
            </a:spcBef>
            <a:spcAft>
              <a:spcPct val="35000"/>
            </a:spcAft>
          </a:pPr>
          <a:endParaRPr lang="en-US" sz="2000" kern="1200" dirty="0" smtClean="0">
            <a:latin typeface="Calibri" pitchFamily="34" charset="0"/>
            <a:cs typeface="Calibri" pitchFamily="34" charset="0"/>
          </a:endParaRPr>
        </a:p>
        <a:p>
          <a:pPr lvl="0" algn="l" defTabSz="889000">
            <a:lnSpc>
              <a:spcPct val="90000"/>
            </a:lnSpc>
            <a:spcBef>
              <a:spcPct val="0"/>
            </a:spcBef>
            <a:spcAft>
              <a:spcPct val="35000"/>
            </a:spcAft>
          </a:pPr>
          <a:r>
            <a:rPr lang="en-US" sz="2000" kern="1200" dirty="0" smtClean="0">
              <a:latin typeface="Calibri" pitchFamily="34" charset="0"/>
              <a:cs typeface="Calibri" pitchFamily="34" charset="0"/>
            </a:rPr>
            <a:t>If approved, review the final credit terms closely</a:t>
          </a:r>
          <a:endParaRPr lang="en-US" sz="2000" kern="1200" dirty="0">
            <a:latin typeface="Calibri" pitchFamily="34" charset="0"/>
            <a:cs typeface="Calibri" pitchFamily="34" charset="0"/>
          </a:endParaRPr>
        </a:p>
      </dsp:txBody>
      <dsp:txXfrm>
        <a:off x="7223123" y="2333517"/>
        <a:ext cx="3413960" cy="306421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47D40D-552B-448D-9AA6-0F42F29ACD42}">
      <dsp:nvSpPr>
        <dsp:cNvPr id="0" name=""/>
        <dsp:cNvSpPr/>
      </dsp:nvSpPr>
      <dsp:spPr>
        <a:xfrm>
          <a:off x="2529839" y="64452"/>
          <a:ext cx="3093720" cy="30937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You must be 21</a:t>
          </a:r>
          <a:endParaRPr lang="en-US" sz="2400" kern="1200" dirty="0"/>
        </a:p>
      </dsp:txBody>
      <dsp:txXfrm>
        <a:off x="2942336" y="605853"/>
        <a:ext cx="2268728" cy="1392174"/>
      </dsp:txXfrm>
    </dsp:sp>
    <dsp:sp modelId="{DC923753-F495-4404-BB86-5CEDB5FBC1F0}">
      <dsp:nvSpPr>
        <dsp:cNvPr id="0" name=""/>
        <dsp:cNvSpPr/>
      </dsp:nvSpPr>
      <dsp:spPr>
        <a:xfrm>
          <a:off x="3646157" y="1998027"/>
          <a:ext cx="3093720" cy="30937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Or, have proof of sufficient income to make payments</a:t>
          </a:r>
          <a:endParaRPr lang="en-US" sz="2400" kern="1200" dirty="0"/>
        </a:p>
      </dsp:txBody>
      <dsp:txXfrm>
        <a:off x="4592320" y="2797238"/>
        <a:ext cx="1856232" cy="1701546"/>
      </dsp:txXfrm>
    </dsp:sp>
    <dsp:sp modelId="{0C997D85-F9BF-4F48-8665-D5DBC756B332}">
      <dsp:nvSpPr>
        <dsp:cNvPr id="0" name=""/>
        <dsp:cNvSpPr/>
      </dsp:nvSpPr>
      <dsp:spPr>
        <a:xfrm>
          <a:off x="1413522" y="1998027"/>
          <a:ext cx="3093720" cy="3093720"/>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lang="en-US" sz="2400" kern="1200" dirty="0" smtClean="0"/>
            <a:t>Or, have a co-signer</a:t>
          </a:r>
          <a:endParaRPr lang="en-US" sz="2400" kern="1200" dirty="0"/>
        </a:p>
      </dsp:txBody>
      <dsp:txXfrm>
        <a:off x="1704847" y="2797238"/>
        <a:ext cx="1856232" cy="1701546"/>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15A12E-6AAD-49A0-9FF2-1A2517864DBD}">
      <dsp:nvSpPr>
        <dsp:cNvPr id="0" name=""/>
        <dsp:cNvSpPr/>
      </dsp:nvSpPr>
      <dsp:spPr>
        <a:xfrm>
          <a:off x="0" y="1479"/>
          <a:ext cx="8686800" cy="3026645"/>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kern="1200" dirty="0"/>
        </a:p>
      </dsp:txBody>
      <dsp:txXfrm>
        <a:off x="88647" y="90126"/>
        <a:ext cx="8509506" cy="284935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584D91-277D-4F10-9D01-4C902D94FCC9}">
      <dsp:nvSpPr>
        <dsp:cNvPr id="0" name=""/>
        <dsp:cNvSpPr/>
      </dsp:nvSpPr>
      <dsp:spPr>
        <a:xfrm>
          <a:off x="0" y="261937"/>
          <a:ext cx="3524250" cy="211455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mj-lt"/>
            </a:rPr>
            <a:t>To avoid paying interest on a credit card, pay the balance in full every month</a:t>
          </a:r>
          <a:endParaRPr lang="en-US" sz="2300" kern="1200" dirty="0"/>
        </a:p>
      </dsp:txBody>
      <dsp:txXfrm>
        <a:off x="0" y="261937"/>
        <a:ext cx="3524250" cy="2114550"/>
      </dsp:txXfrm>
    </dsp:sp>
    <dsp:sp modelId="{715D9346-85C2-4970-B978-728EF4363F0F}">
      <dsp:nvSpPr>
        <dsp:cNvPr id="0" name=""/>
        <dsp:cNvSpPr/>
      </dsp:nvSpPr>
      <dsp:spPr>
        <a:xfrm>
          <a:off x="3876675" y="261937"/>
          <a:ext cx="3524250" cy="211455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mj-lt"/>
            </a:rPr>
            <a:t>A credit card can have a positive or a negative impact on credit history</a:t>
          </a:r>
          <a:endParaRPr lang="en-US" sz="2300" kern="1200" dirty="0"/>
        </a:p>
      </dsp:txBody>
      <dsp:txXfrm>
        <a:off x="3876675" y="261937"/>
        <a:ext cx="3524250" cy="2114550"/>
      </dsp:txXfrm>
    </dsp:sp>
    <dsp:sp modelId="{B9F4AEF1-3DE9-4C15-ABD7-1CDEA9AA23D6}">
      <dsp:nvSpPr>
        <dsp:cNvPr id="0" name=""/>
        <dsp:cNvSpPr/>
      </dsp:nvSpPr>
      <dsp:spPr>
        <a:xfrm>
          <a:off x="7753350" y="261937"/>
          <a:ext cx="3524250" cy="211455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Credit card companies are required to disclose the terms and fees of a credit card</a:t>
          </a:r>
          <a:endParaRPr lang="en-US" sz="2300" kern="1200" dirty="0"/>
        </a:p>
      </dsp:txBody>
      <dsp:txXfrm>
        <a:off x="7753350" y="261937"/>
        <a:ext cx="3524250" cy="2114550"/>
      </dsp:txXfrm>
    </dsp:sp>
    <dsp:sp modelId="{5FD0E6C0-4784-4587-95A6-5D5B08FAD95C}">
      <dsp:nvSpPr>
        <dsp:cNvPr id="0" name=""/>
        <dsp:cNvSpPr/>
      </dsp:nvSpPr>
      <dsp:spPr>
        <a:xfrm>
          <a:off x="1938337" y="2728912"/>
          <a:ext cx="3524250" cy="211455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latin typeface="+mj-lt"/>
            </a:rPr>
            <a:t>If you apply for credit and are approved, be sure to review the final credit terms offered</a:t>
          </a:r>
          <a:endParaRPr lang="en-US" sz="2300" kern="1200" dirty="0"/>
        </a:p>
      </dsp:txBody>
      <dsp:txXfrm>
        <a:off x="1938337" y="2728912"/>
        <a:ext cx="3524250" cy="2114550"/>
      </dsp:txXfrm>
    </dsp:sp>
    <dsp:sp modelId="{B0C9833A-F304-48BF-A978-534FC665791E}">
      <dsp:nvSpPr>
        <dsp:cNvPr id="0" name=""/>
        <dsp:cNvSpPr/>
      </dsp:nvSpPr>
      <dsp:spPr>
        <a:xfrm>
          <a:off x="5815012" y="2728912"/>
          <a:ext cx="3524250" cy="2114550"/>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Credit card statements outline important information about a credit card and should be checked carefully for errors</a:t>
          </a:r>
          <a:endParaRPr lang="en-US" sz="2300" kern="1200" dirty="0"/>
        </a:p>
      </dsp:txBody>
      <dsp:txXfrm>
        <a:off x="5815012" y="2728912"/>
        <a:ext cx="3524250" cy="21145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D77BE2-1EB3-42BD-AD6F-43E6B661E383}">
      <dsp:nvSpPr>
        <dsp:cNvPr id="0" name=""/>
        <dsp:cNvSpPr/>
      </dsp:nvSpPr>
      <dsp:spPr>
        <a:xfrm>
          <a:off x="0" y="0"/>
          <a:ext cx="8288401" cy="1097280"/>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endParaRPr lang="en-US" sz="4700" kern="1200" dirty="0"/>
        </a:p>
      </dsp:txBody>
      <dsp:txXfrm>
        <a:off x="32138" y="32138"/>
        <a:ext cx="7104350" cy="1033004"/>
      </dsp:txXfrm>
    </dsp:sp>
    <dsp:sp modelId="{6A7006A7-D5FD-4B67-BCE0-A8DE0C270250}">
      <dsp:nvSpPr>
        <dsp:cNvPr id="0" name=""/>
        <dsp:cNvSpPr/>
      </dsp:nvSpPr>
      <dsp:spPr>
        <a:xfrm>
          <a:off x="731329" y="1280159"/>
          <a:ext cx="8288401" cy="1097280"/>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endParaRPr lang="en-US" sz="4700" kern="1200" dirty="0"/>
        </a:p>
      </dsp:txBody>
      <dsp:txXfrm>
        <a:off x="763467" y="1312297"/>
        <a:ext cx="6779563" cy="1033003"/>
      </dsp:txXfrm>
    </dsp:sp>
    <dsp:sp modelId="{07E61B0D-4492-4889-8CD8-3FD540717571}">
      <dsp:nvSpPr>
        <dsp:cNvPr id="0" name=""/>
        <dsp:cNvSpPr/>
      </dsp:nvSpPr>
      <dsp:spPr>
        <a:xfrm>
          <a:off x="1462658" y="2560319"/>
          <a:ext cx="8288401" cy="1097280"/>
        </a:xfrm>
        <a:prstGeom prst="roundRect">
          <a:avLst>
            <a:gd name="adj" fmla="val 10000"/>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a:lnSpc>
              <a:spcPct val="90000"/>
            </a:lnSpc>
            <a:spcBef>
              <a:spcPct val="0"/>
            </a:spcBef>
            <a:spcAft>
              <a:spcPct val="35000"/>
            </a:spcAft>
          </a:pPr>
          <a:endParaRPr lang="en-US" sz="4700" kern="1200" dirty="0"/>
        </a:p>
      </dsp:txBody>
      <dsp:txXfrm>
        <a:off x="1494796" y="2592457"/>
        <a:ext cx="6779563" cy="1033004"/>
      </dsp:txXfrm>
    </dsp:sp>
    <dsp:sp modelId="{91352A76-E14B-4BEC-B326-D8174B808AEC}">
      <dsp:nvSpPr>
        <dsp:cNvPr id="0" name=""/>
        <dsp:cNvSpPr/>
      </dsp:nvSpPr>
      <dsp:spPr>
        <a:xfrm>
          <a:off x="7575169" y="832103"/>
          <a:ext cx="713232" cy="713232"/>
        </a:xfrm>
        <a:prstGeom prst="downArrow">
          <a:avLst>
            <a:gd name="adj1" fmla="val 55000"/>
            <a:gd name="adj2" fmla="val 45000"/>
          </a:avLst>
        </a:prstGeom>
        <a:solidFill>
          <a:schemeClr val="accent1">
            <a:alpha val="90000"/>
          </a:schemeClr>
        </a:solidFill>
        <a:ln w="12700" cap="flat" cmpd="sng" algn="ctr">
          <a:solidFill>
            <a:schemeClr val="accent4">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kern="1200"/>
        </a:p>
      </dsp:txBody>
      <dsp:txXfrm>
        <a:off x="7735646" y="832103"/>
        <a:ext cx="392278" cy="536707"/>
      </dsp:txXfrm>
    </dsp:sp>
    <dsp:sp modelId="{E97ED91D-40BE-4FCB-AA2E-B1F4A9D115A6}">
      <dsp:nvSpPr>
        <dsp:cNvPr id="0" name=""/>
        <dsp:cNvSpPr/>
      </dsp:nvSpPr>
      <dsp:spPr>
        <a:xfrm>
          <a:off x="8306498" y="2104948"/>
          <a:ext cx="713232" cy="713232"/>
        </a:xfrm>
        <a:prstGeom prst="downArrow">
          <a:avLst>
            <a:gd name="adj1" fmla="val 55000"/>
            <a:gd name="adj2" fmla="val 45000"/>
          </a:avLst>
        </a:prstGeom>
        <a:solidFill>
          <a:schemeClr val="accent1">
            <a:alpha val="90000"/>
          </a:schemeClr>
        </a:solidFill>
        <a:ln w="12700" cap="flat" cmpd="sng" algn="ctr">
          <a:solidFill>
            <a:schemeClr val="accent4">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endParaRPr lang="en-US" sz="3200" kern="1200"/>
        </a:p>
      </dsp:txBody>
      <dsp:txXfrm>
        <a:off x="8466975" y="2104948"/>
        <a:ext cx="392278" cy="5367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51F65-E89A-4B3B-A9FF-FF31B4CB1B06}">
      <dsp:nvSpPr>
        <dsp:cNvPr id="0" name=""/>
        <dsp:cNvSpPr/>
      </dsp:nvSpPr>
      <dsp:spPr>
        <a:xfrm>
          <a:off x="0" y="58340"/>
          <a:ext cx="3309937" cy="1985962"/>
        </a:xfrm>
        <a:prstGeom prst="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Develop positive credit history</a:t>
          </a:r>
          <a:endParaRPr lang="en-US" sz="3800" kern="1200" dirty="0"/>
        </a:p>
      </dsp:txBody>
      <dsp:txXfrm>
        <a:off x="0" y="58340"/>
        <a:ext cx="3309937" cy="1985962"/>
      </dsp:txXfrm>
    </dsp:sp>
    <dsp:sp modelId="{2F992CF2-6054-4D69-A435-2843E22336FF}">
      <dsp:nvSpPr>
        <dsp:cNvPr id="0" name=""/>
        <dsp:cNvSpPr/>
      </dsp:nvSpPr>
      <dsp:spPr>
        <a:xfrm>
          <a:off x="3640931" y="58340"/>
          <a:ext cx="3309937" cy="1985962"/>
        </a:xfrm>
        <a:prstGeom prst="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Convenient payment tool</a:t>
          </a:r>
          <a:endParaRPr lang="en-US" sz="3800" kern="1200" dirty="0"/>
        </a:p>
      </dsp:txBody>
      <dsp:txXfrm>
        <a:off x="3640931" y="58340"/>
        <a:ext cx="3309937" cy="1985962"/>
      </dsp:txXfrm>
    </dsp:sp>
    <dsp:sp modelId="{F36EBE82-16F0-4E96-8E71-123949A2EB53}">
      <dsp:nvSpPr>
        <dsp:cNvPr id="0" name=""/>
        <dsp:cNvSpPr/>
      </dsp:nvSpPr>
      <dsp:spPr>
        <a:xfrm>
          <a:off x="7281862" y="58340"/>
          <a:ext cx="3309937" cy="1985962"/>
        </a:xfrm>
        <a:prstGeom prst="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Protected from unauthorized charges</a:t>
          </a:r>
          <a:endParaRPr lang="en-US" sz="3800" kern="1200" dirty="0"/>
        </a:p>
      </dsp:txBody>
      <dsp:txXfrm>
        <a:off x="7281862" y="58340"/>
        <a:ext cx="3309937" cy="1985962"/>
      </dsp:txXfrm>
    </dsp:sp>
    <dsp:sp modelId="{D08CD5DF-34E0-4C78-896C-E0E93289357F}">
      <dsp:nvSpPr>
        <dsp:cNvPr id="0" name=""/>
        <dsp:cNvSpPr/>
      </dsp:nvSpPr>
      <dsp:spPr>
        <a:xfrm>
          <a:off x="1820465" y="2375296"/>
          <a:ext cx="3309937" cy="1985962"/>
        </a:xfrm>
        <a:prstGeom prst="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Credit card safer for online shopping </a:t>
          </a:r>
          <a:endParaRPr lang="en-US" sz="3800" kern="1200" dirty="0"/>
        </a:p>
      </dsp:txBody>
      <dsp:txXfrm>
        <a:off x="1820465" y="2375296"/>
        <a:ext cx="3309937" cy="1985962"/>
      </dsp:txXfrm>
    </dsp:sp>
    <dsp:sp modelId="{C99337F1-A275-4DB1-9886-F7D4BF696FAE}">
      <dsp:nvSpPr>
        <dsp:cNvPr id="0" name=""/>
        <dsp:cNvSpPr/>
      </dsp:nvSpPr>
      <dsp:spPr>
        <a:xfrm>
          <a:off x="5461396" y="2375296"/>
          <a:ext cx="3309937" cy="1985962"/>
        </a:xfrm>
        <a:prstGeom prst="rect">
          <a:avLst/>
        </a:prstGeom>
        <a:solidFill>
          <a:schemeClr val="lt1">
            <a:hueOff val="0"/>
            <a:satOff val="0"/>
            <a:lumOff val="0"/>
            <a:alphaOff val="0"/>
          </a:schemeClr>
        </a:solidFill>
        <a:ln w="12700" cap="flat" cmpd="sng" algn="ctr">
          <a:solidFill>
            <a:schemeClr val="accent4">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lvl="0" algn="ctr" defTabSz="1689100">
            <a:lnSpc>
              <a:spcPct val="90000"/>
            </a:lnSpc>
            <a:spcBef>
              <a:spcPct val="0"/>
            </a:spcBef>
            <a:spcAft>
              <a:spcPct val="35000"/>
            </a:spcAft>
          </a:pPr>
          <a:r>
            <a:rPr lang="en-US" sz="3800" kern="1200" dirty="0" smtClean="0"/>
            <a:t>Credit card bonuses</a:t>
          </a:r>
          <a:endParaRPr lang="en-US" sz="3800" kern="1200" dirty="0"/>
        </a:p>
      </dsp:txBody>
      <dsp:txXfrm>
        <a:off x="5461396" y="2375296"/>
        <a:ext cx="3309937" cy="19859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0605BB-279A-4134-BDAF-4227E114ACC6}">
      <dsp:nvSpPr>
        <dsp:cNvPr id="0" name=""/>
        <dsp:cNvSpPr/>
      </dsp:nvSpPr>
      <dsp:spPr>
        <a:xfrm>
          <a:off x="794" y="462327"/>
          <a:ext cx="3098007" cy="201167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Pay credit card balances in full every month</a:t>
          </a:r>
          <a:endParaRPr lang="en-US" sz="3100" kern="1200" dirty="0"/>
        </a:p>
      </dsp:txBody>
      <dsp:txXfrm>
        <a:off x="794" y="462327"/>
        <a:ext cx="3098007" cy="2011672"/>
      </dsp:txXfrm>
    </dsp:sp>
    <dsp:sp modelId="{910BBFEB-FAE1-4A1C-B109-E72E766B2666}">
      <dsp:nvSpPr>
        <dsp:cNvPr id="0" name=""/>
        <dsp:cNvSpPr/>
      </dsp:nvSpPr>
      <dsp:spPr>
        <a:xfrm>
          <a:off x="3408602" y="462327"/>
          <a:ext cx="3098007" cy="201167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Pay credit card bills on time </a:t>
          </a:r>
          <a:endParaRPr lang="en-US" sz="3100" kern="1200" dirty="0"/>
        </a:p>
      </dsp:txBody>
      <dsp:txXfrm>
        <a:off x="3408602" y="462327"/>
        <a:ext cx="3098007" cy="2011672"/>
      </dsp:txXfrm>
    </dsp:sp>
    <dsp:sp modelId="{178C92B1-D2FB-424F-9DB6-7B8745454EF5}">
      <dsp:nvSpPr>
        <dsp:cNvPr id="0" name=""/>
        <dsp:cNvSpPr/>
      </dsp:nvSpPr>
      <dsp:spPr>
        <a:xfrm>
          <a:off x="794" y="2783800"/>
          <a:ext cx="3098007" cy="201167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Be conscious of how credit cards affect your credit history</a:t>
          </a:r>
          <a:endParaRPr lang="en-US" sz="3100" kern="1200" dirty="0"/>
        </a:p>
      </dsp:txBody>
      <dsp:txXfrm>
        <a:off x="794" y="2783800"/>
        <a:ext cx="3098007" cy="2011672"/>
      </dsp:txXfrm>
    </dsp:sp>
    <dsp:sp modelId="{0DB614D9-539D-4439-9737-C8C42598C6DB}">
      <dsp:nvSpPr>
        <dsp:cNvPr id="0" name=""/>
        <dsp:cNvSpPr/>
      </dsp:nvSpPr>
      <dsp:spPr>
        <a:xfrm>
          <a:off x="3408602" y="2783800"/>
          <a:ext cx="3098007" cy="201167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Check the monthly credit card statement for errors</a:t>
          </a:r>
          <a:endParaRPr lang="en-US" sz="3100" kern="1200" dirty="0"/>
        </a:p>
      </dsp:txBody>
      <dsp:txXfrm>
        <a:off x="3408602" y="2783800"/>
        <a:ext cx="3098007" cy="20116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D5EFE7-1CF6-41A3-8C7F-D033931236ED}">
      <dsp:nvSpPr>
        <dsp:cNvPr id="0" name=""/>
        <dsp:cNvSpPr/>
      </dsp:nvSpPr>
      <dsp:spPr>
        <a:xfrm>
          <a:off x="0" y="0"/>
          <a:ext cx="5570220" cy="1432560"/>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No need to carry large amounts of cash</a:t>
          </a:r>
          <a:endParaRPr lang="en-US" sz="3300" kern="1200" dirty="0"/>
        </a:p>
      </dsp:txBody>
      <dsp:txXfrm>
        <a:off x="41958" y="41958"/>
        <a:ext cx="4024377" cy="1348644"/>
      </dsp:txXfrm>
    </dsp:sp>
    <dsp:sp modelId="{F340C7C9-5485-47A8-A6BD-F77CCD8377F1}">
      <dsp:nvSpPr>
        <dsp:cNvPr id="0" name=""/>
        <dsp:cNvSpPr/>
      </dsp:nvSpPr>
      <dsp:spPr>
        <a:xfrm>
          <a:off x="491490" y="1671320"/>
          <a:ext cx="5570220" cy="1432560"/>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Useful in emergencies</a:t>
          </a:r>
          <a:endParaRPr lang="en-US" sz="3300" kern="1200" dirty="0"/>
        </a:p>
      </dsp:txBody>
      <dsp:txXfrm>
        <a:off x="533448" y="1713278"/>
        <a:ext cx="4063650" cy="1348644"/>
      </dsp:txXfrm>
    </dsp:sp>
    <dsp:sp modelId="{2C290953-2B34-4508-9102-841F64117788}">
      <dsp:nvSpPr>
        <dsp:cNvPr id="0" name=""/>
        <dsp:cNvSpPr/>
      </dsp:nvSpPr>
      <dsp:spPr>
        <a:xfrm>
          <a:off x="982980" y="3342640"/>
          <a:ext cx="5570220" cy="1432560"/>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t>Often required to hold a reservation</a:t>
          </a:r>
          <a:endParaRPr lang="en-US" sz="3300" kern="1200" dirty="0"/>
        </a:p>
      </dsp:txBody>
      <dsp:txXfrm>
        <a:off x="1024938" y="3384598"/>
        <a:ext cx="4063650" cy="1348644"/>
      </dsp:txXfrm>
    </dsp:sp>
    <dsp:sp modelId="{3EA78DE5-D629-4474-A2DD-852AF625D308}">
      <dsp:nvSpPr>
        <dsp:cNvPr id="0" name=""/>
        <dsp:cNvSpPr/>
      </dsp:nvSpPr>
      <dsp:spPr>
        <a:xfrm>
          <a:off x="4639056" y="1086358"/>
          <a:ext cx="931164" cy="931164"/>
        </a:xfrm>
        <a:prstGeom prst="downArrow">
          <a:avLst>
            <a:gd name="adj1" fmla="val 55000"/>
            <a:gd name="adj2" fmla="val 45000"/>
          </a:avLst>
        </a:prstGeom>
        <a:solidFill>
          <a:schemeClr val="accent1">
            <a:lumMod val="20000"/>
            <a:lumOff val="80000"/>
            <a:alpha val="9000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4848568" y="1086358"/>
        <a:ext cx="512140" cy="700701"/>
      </dsp:txXfrm>
    </dsp:sp>
    <dsp:sp modelId="{CA5A0926-3B7B-4F55-AE5D-BBF555E392C6}">
      <dsp:nvSpPr>
        <dsp:cNvPr id="0" name=""/>
        <dsp:cNvSpPr/>
      </dsp:nvSpPr>
      <dsp:spPr>
        <a:xfrm>
          <a:off x="5130546" y="2748127"/>
          <a:ext cx="931164" cy="931164"/>
        </a:xfrm>
        <a:prstGeom prst="downArrow">
          <a:avLst>
            <a:gd name="adj1" fmla="val 55000"/>
            <a:gd name="adj2" fmla="val 45000"/>
          </a:avLst>
        </a:prstGeom>
        <a:solidFill>
          <a:schemeClr val="accent1">
            <a:lumMod val="20000"/>
            <a:lumOff val="80000"/>
            <a:alpha val="90000"/>
          </a:schemeClr>
        </a:solidFill>
        <a:ln w="12700" cap="flat" cmpd="sng" algn="ctr">
          <a:solidFill>
            <a:schemeClr val="accent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340058" y="2748127"/>
        <a:ext cx="512140" cy="70070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767476-271D-4C59-9A20-E57293017C13}">
      <dsp:nvSpPr>
        <dsp:cNvPr id="0" name=""/>
        <dsp:cNvSpPr/>
      </dsp:nvSpPr>
      <dsp:spPr>
        <a:xfrm>
          <a:off x="3210030" y="2340544"/>
          <a:ext cx="347781" cy="3364086"/>
        </a:xfrm>
        <a:custGeom>
          <a:avLst/>
          <a:gdLst/>
          <a:ahLst/>
          <a:cxnLst/>
          <a:rect l="0" t="0" r="0" b="0"/>
          <a:pathLst>
            <a:path>
              <a:moveTo>
                <a:pt x="0" y="0"/>
              </a:moveTo>
              <a:lnTo>
                <a:pt x="0" y="3364086"/>
              </a:lnTo>
              <a:lnTo>
                <a:pt x="347781" y="3364086"/>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2511B1-6FFD-4F9F-8136-419E65B069D6}">
      <dsp:nvSpPr>
        <dsp:cNvPr id="0" name=""/>
        <dsp:cNvSpPr/>
      </dsp:nvSpPr>
      <dsp:spPr>
        <a:xfrm>
          <a:off x="3210030" y="2340544"/>
          <a:ext cx="347781" cy="1293424"/>
        </a:xfrm>
        <a:custGeom>
          <a:avLst/>
          <a:gdLst/>
          <a:ahLst/>
          <a:cxnLst/>
          <a:rect l="0" t="0" r="0" b="0"/>
          <a:pathLst>
            <a:path>
              <a:moveTo>
                <a:pt x="0" y="0"/>
              </a:moveTo>
              <a:lnTo>
                <a:pt x="0" y="1293424"/>
              </a:lnTo>
              <a:lnTo>
                <a:pt x="347781" y="129342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7026F3-2413-4BD6-B8A2-3DB5EBAE8148}">
      <dsp:nvSpPr>
        <dsp:cNvPr id="0" name=""/>
        <dsp:cNvSpPr/>
      </dsp:nvSpPr>
      <dsp:spPr>
        <a:xfrm>
          <a:off x="2650335" y="1150142"/>
          <a:ext cx="1487111" cy="516187"/>
        </a:xfrm>
        <a:custGeom>
          <a:avLst/>
          <a:gdLst/>
          <a:ahLst/>
          <a:cxnLst/>
          <a:rect l="0" t="0" r="0" b="0"/>
          <a:pathLst>
            <a:path>
              <a:moveTo>
                <a:pt x="0" y="0"/>
              </a:moveTo>
              <a:lnTo>
                <a:pt x="0" y="258093"/>
              </a:lnTo>
              <a:lnTo>
                <a:pt x="1487111" y="258093"/>
              </a:lnTo>
              <a:lnTo>
                <a:pt x="1487111" y="51618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B799168-56E8-4E01-9BE3-233E3C595376}">
      <dsp:nvSpPr>
        <dsp:cNvPr id="0" name=""/>
        <dsp:cNvSpPr/>
      </dsp:nvSpPr>
      <dsp:spPr>
        <a:xfrm>
          <a:off x="235806" y="2340544"/>
          <a:ext cx="347781" cy="1293424"/>
        </a:xfrm>
        <a:custGeom>
          <a:avLst/>
          <a:gdLst/>
          <a:ahLst/>
          <a:cxnLst/>
          <a:rect l="0" t="0" r="0" b="0"/>
          <a:pathLst>
            <a:path>
              <a:moveTo>
                <a:pt x="0" y="0"/>
              </a:moveTo>
              <a:lnTo>
                <a:pt x="0" y="1293424"/>
              </a:lnTo>
              <a:lnTo>
                <a:pt x="347781" y="129342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148E01-8578-438C-B453-C7004483323A}">
      <dsp:nvSpPr>
        <dsp:cNvPr id="0" name=""/>
        <dsp:cNvSpPr/>
      </dsp:nvSpPr>
      <dsp:spPr>
        <a:xfrm>
          <a:off x="1163223" y="1150142"/>
          <a:ext cx="1487111" cy="516187"/>
        </a:xfrm>
        <a:custGeom>
          <a:avLst/>
          <a:gdLst/>
          <a:ahLst/>
          <a:cxnLst/>
          <a:rect l="0" t="0" r="0" b="0"/>
          <a:pathLst>
            <a:path>
              <a:moveTo>
                <a:pt x="1487111" y="0"/>
              </a:moveTo>
              <a:lnTo>
                <a:pt x="1487111" y="258093"/>
              </a:lnTo>
              <a:lnTo>
                <a:pt x="0" y="258093"/>
              </a:lnTo>
              <a:lnTo>
                <a:pt x="0" y="516187"/>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5E9366D-10EF-49E0-8D36-0426AF0AA929}">
      <dsp:nvSpPr>
        <dsp:cNvPr id="0" name=""/>
        <dsp:cNvSpPr/>
      </dsp:nvSpPr>
      <dsp:spPr>
        <a:xfrm>
          <a:off x="715320" y="376131"/>
          <a:ext cx="3870030" cy="77401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Maximum Liability</a:t>
          </a:r>
          <a:endParaRPr lang="en-US" sz="2800" kern="1200" dirty="0"/>
        </a:p>
      </dsp:txBody>
      <dsp:txXfrm>
        <a:off x="715320" y="376131"/>
        <a:ext cx="3870030" cy="774010"/>
      </dsp:txXfrm>
    </dsp:sp>
    <dsp:sp modelId="{8D0E517C-1431-4063-BD9B-0F10CCA644D9}">
      <dsp:nvSpPr>
        <dsp:cNvPr id="0" name=""/>
        <dsp:cNvSpPr/>
      </dsp:nvSpPr>
      <dsp:spPr>
        <a:xfrm>
          <a:off x="3952" y="1666330"/>
          <a:ext cx="2318542" cy="67421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$50</a:t>
          </a:r>
          <a:endParaRPr lang="en-US" sz="2800" kern="1200" dirty="0"/>
        </a:p>
      </dsp:txBody>
      <dsp:txXfrm>
        <a:off x="3952" y="1666330"/>
        <a:ext cx="2318542" cy="674214"/>
      </dsp:txXfrm>
    </dsp:sp>
    <dsp:sp modelId="{399BAA1A-E618-4ACD-BC16-A870E813994F}">
      <dsp:nvSpPr>
        <dsp:cNvPr id="0" name=""/>
        <dsp:cNvSpPr/>
      </dsp:nvSpPr>
      <dsp:spPr>
        <a:xfrm>
          <a:off x="583588" y="2856732"/>
          <a:ext cx="2458036" cy="155447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Unauthorized use</a:t>
          </a:r>
          <a:endParaRPr lang="en-US" sz="2400" kern="1200" dirty="0"/>
        </a:p>
      </dsp:txBody>
      <dsp:txXfrm>
        <a:off x="583588" y="2856732"/>
        <a:ext cx="2458036" cy="1554474"/>
      </dsp:txXfrm>
    </dsp:sp>
    <dsp:sp modelId="{B6498C9C-6646-4F0E-B0AD-155755734C76}">
      <dsp:nvSpPr>
        <dsp:cNvPr id="0" name=""/>
        <dsp:cNvSpPr/>
      </dsp:nvSpPr>
      <dsp:spPr>
        <a:xfrm>
          <a:off x="2978175" y="1666330"/>
          <a:ext cx="2318542" cy="674214"/>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$0</a:t>
          </a:r>
        </a:p>
      </dsp:txBody>
      <dsp:txXfrm>
        <a:off x="2978175" y="1666330"/>
        <a:ext cx="2318542" cy="674214"/>
      </dsp:txXfrm>
    </dsp:sp>
    <dsp:sp modelId="{5B97773C-303B-465E-9E7D-253473AFE0BB}">
      <dsp:nvSpPr>
        <dsp:cNvPr id="0" name=""/>
        <dsp:cNvSpPr/>
      </dsp:nvSpPr>
      <dsp:spPr>
        <a:xfrm>
          <a:off x="3557811" y="2856732"/>
          <a:ext cx="2458036" cy="155447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400" kern="1200" dirty="0" smtClean="0"/>
            <a:t>If a lost credit card is reported before it is fraudulently used</a:t>
          </a:r>
        </a:p>
      </dsp:txBody>
      <dsp:txXfrm>
        <a:off x="3557811" y="2856732"/>
        <a:ext cx="2458036" cy="1554474"/>
      </dsp:txXfrm>
    </dsp:sp>
    <dsp:sp modelId="{561D6242-6BB0-4D5C-8948-4D667E628AE7}">
      <dsp:nvSpPr>
        <dsp:cNvPr id="0" name=""/>
        <dsp:cNvSpPr/>
      </dsp:nvSpPr>
      <dsp:spPr>
        <a:xfrm>
          <a:off x="3557811" y="4927394"/>
          <a:ext cx="2458036" cy="1554474"/>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t>If the credit card number is used fraudulently, but the credit card itself is not used</a:t>
          </a:r>
        </a:p>
      </dsp:txBody>
      <dsp:txXfrm>
        <a:off x="3557811" y="4927394"/>
        <a:ext cx="2458036" cy="155447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58B37C-CA7D-42B4-9EE8-BE4276D24D26}">
      <dsp:nvSpPr>
        <dsp:cNvPr id="0" name=""/>
        <dsp:cNvSpPr/>
      </dsp:nvSpPr>
      <dsp:spPr>
        <a:xfrm>
          <a:off x="3628143" y="0"/>
          <a:ext cx="3106914" cy="3106914"/>
        </a:xfrm>
        <a:prstGeom prst="triangl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More protection against fraud</a:t>
          </a:r>
          <a:endParaRPr lang="en-US" sz="2000" kern="1200" dirty="0"/>
        </a:p>
      </dsp:txBody>
      <dsp:txXfrm>
        <a:off x="4404872" y="1553457"/>
        <a:ext cx="1553457" cy="1553457"/>
      </dsp:txXfrm>
    </dsp:sp>
    <dsp:sp modelId="{276C2EE6-66AF-480A-854A-1A8B7DDFBBF5}">
      <dsp:nvSpPr>
        <dsp:cNvPr id="0" name=""/>
        <dsp:cNvSpPr/>
      </dsp:nvSpPr>
      <dsp:spPr>
        <a:xfrm>
          <a:off x="2074686" y="3106914"/>
          <a:ext cx="3106914" cy="3106914"/>
        </a:xfrm>
        <a:prstGeom prst="triangl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Less liability for unauthorized credit card charges</a:t>
          </a:r>
          <a:endParaRPr lang="en-US" sz="2000" kern="1200" dirty="0"/>
        </a:p>
      </dsp:txBody>
      <dsp:txXfrm>
        <a:off x="2851415" y="4660371"/>
        <a:ext cx="1553457" cy="1553457"/>
      </dsp:txXfrm>
    </dsp:sp>
    <dsp:sp modelId="{B274768E-6672-4014-A6C0-DBC23327529F}">
      <dsp:nvSpPr>
        <dsp:cNvPr id="0" name=""/>
        <dsp:cNvSpPr/>
      </dsp:nvSpPr>
      <dsp:spPr>
        <a:xfrm rot="10800000">
          <a:off x="3628143" y="3106914"/>
          <a:ext cx="3106914" cy="3106914"/>
        </a:xfrm>
        <a:prstGeom prst="triangle">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Credit cards are </a:t>
          </a:r>
          <a:r>
            <a:rPr lang="en-US" sz="2000" b="1" u="sng" kern="1200" dirty="0" smtClean="0"/>
            <a:t>safer</a:t>
          </a:r>
          <a:r>
            <a:rPr lang="en-US" sz="2000" kern="1200" dirty="0" smtClean="0"/>
            <a:t> than debit cards</a:t>
          </a:r>
          <a:endParaRPr lang="en-US" sz="2000" kern="1200" dirty="0"/>
        </a:p>
      </dsp:txBody>
      <dsp:txXfrm rot="10800000">
        <a:off x="4404871" y="3106914"/>
        <a:ext cx="1553457" cy="1553457"/>
      </dsp:txXfrm>
    </dsp:sp>
    <dsp:sp modelId="{2D5C68F4-0D8F-42C1-B555-A728155E367E}">
      <dsp:nvSpPr>
        <dsp:cNvPr id="0" name=""/>
        <dsp:cNvSpPr/>
      </dsp:nvSpPr>
      <dsp:spPr>
        <a:xfrm>
          <a:off x="5181600" y="3106914"/>
          <a:ext cx="3106914" cy="3106914"/>
        </a:xfrm>
        <a:prstGeom prst="triangle">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Money is not connected to depository institution account</a:t>
          </a:r>
          <a:endParaRPr lang="en-US" sz="2000" kern="1200" dirty="0"/>
        </a:p>
      </dsp:txBody>
      <dsp:txXfrm>
        <a:off x="5958329" y="4660371"/>
        <a:ext cx="1553457" cy="155345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3FA746-7609-4BAC-8962-ED83B3F0ABEC}">
      <dsp:nvSpPr>
        <dsp:cNvPr id="0" name=""/>
        <dsp:cNvSpPr/>
      </dsp:nvSpPr>
      <dsp:spPr>
        <a:xfrm>
          <a:off x="488813" y="2015862"/>
          <a:ext cx="1285944" cy="1302275"/>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Point of Sale </a:t>
          </a:r>
          <a:endParaRPr lang="en-US" sz="2000" kern="1200" dirty="0"/>
        </a:p>
      </dsp:txBody>
      <dsp:txXfrm>
        <a:off x="526477" y="2053526"/>
        <a:ext cx="1210616" cy="1226947"/>
      </dsp:txXfrm>
    </dsp:sp>
    <dsp:sp modelId="{AE99BF08-4065-4EFE-8AAF-A6FCA6CF1D97}">
      <dsp:nvSpPr>
        <dsp:cNvPr id="0" name=""/>
        <dsp:cNvSpPr/>
      </dsp:nvSpPr>
      <dsp:spPr>
        <a:xfrm rot="18421847">
          <a:off x="1430719" y="1954527"/>
          <a:ext cx="1729897" cy="43946"/>
        </a:xfrm>
        <a:custGeom>
          <a:avLst/>
          <a:gdLst/>
          <a:ahLst/>
          <a:cxnLst/>
          <a:rect l="0" t="0" r="0" b="0"/>
          <a:pathLst>
            <a:path>
              <a:moveTo>
                <a:pt x="0" y="21973"/>
              </a:moveTo>
              <a:lnTo>
                <a:pt x="1729897" y="2197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252420" y="1933253"/>
        <a:ext cx="86494" cy="86494"/>
      </dsp:txXfrm>
    </dsp:sp>
    <dsp:sp modelId="{36767878-BB6C-4775-A8FB-CC011B741E0B}">
      <dsp:nvSpPr>
        <dsp:cNvPr id="0" name=""/>
        <dsp:cNvSpPr/>
      </dsp:nvSpPr>
      <dsp:spPr>
        <a:xfrm>
          <a:off x="2816578" y="634864"/>
          <a:ext cx="2604550" cy="1302275"/>
        </a:xfrm>
        <a:prstGeom prst="roundRect">
          <a:avLst>
            <a:gd name="adj" fmla="val 10000"/>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If you pick “credit”</a:t>
          </a:r>
          <a:endParaRPr lang="en-US" sz="2400" kern="1200" dirty="0"/>
        </a:p>
      </dsp:txBody>
      <dsp:txXfrm>
        <a:off x="2854720" y="673006"/>
        <a:ext cx="2528266" cy="1225991"/>
      </dsp:txXfrm>
    </dsp:sp>
    <dsp:sp modelId="{0232ED17-A829-40C3-8362-0926E1D33397}">
      <dsp:nvSpPr>
        <dsp:cNvPr id="0" name=""/>
        <dsp:cNvSpPr/>
      </dsp:nvSpPr>
      <dsp:spPr>
        <a:xfrm rot="19587860">
          <a:off x="5317103" y="918779"/>
          <a:ext cx="1249871" cy="43946"/>
        </a:xfrm>
        <a:custGeom>
          <a:avLst/>
          <a:gdLst/>
          <a:ahLst/>
          <a:cxnLst/>
          <a:rect l="0" t="0" r="0" b="0"/>
          <a:pathLst>
            <a:path>
              <a:moveTo>
                <a:pt x="0" y="21973"/>
              </a:moveTo>
              <a:lnTo>
                <a:pt x="1249871" y="21973"/>
              </a:lnTo>
            </a:path>
          </a:pathLst>
        </a:custGeom>
        <a:no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10792" y="909505"/>
        <a:ext cx="62493" cy="62493"/>
      </dsp:txXfrm>
    </dsp:sp>
    <dsp:sp modelId="{A0777DF1-9F86-44BB-823E-785EACD0A12E}">
      <dsp:nvSpPr>
        <dsp:cNvPr id="0" name=""/>
        <dsp:cNvSpPr/>
      </dsp:nvSpPr>
      <dsp:spPr>
        <a:xfrm>
          <a:off x="6462949" y="2674"/>
          <a:ext cx="4249636" cy="1185656"/>
        </a:xfrm>
        <a:prstGeom prst="roundRect">
          <a:avLst>
            <a:gd name="adj" fmla="val 10000"/>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A receipt must be signed </a:t>
          </a:r>
        </a:p>
        <a:p>
          <a:pPr lvl="0" algn="ctr" defTabSz="889000">
            <a:lnSpc>
              <a:spcPct val="90000"/>
            </a:lnSpc>
            <a:spcBef>
              <a:spcPct val="0"/>
            </a:spcBef>
            <a:spcAft>
              <a:spcPct val="35000"/>
            </a:spcAft>
          </a:pPr>
          <a:r>
            <a:rPr lang="en-US" sz="2000" kern="1200" dirty="0" smtClean="0"/>
            <a:t>(optional if purchase is under $25)</a:t>
          </a:r>
          <a:endParaRPr lang="en-US" sz="2000" kern="1200" dirty="0"/>
        </a:p>
      </dsp:txBody>
      <dsp:txXfrm>
        <a:off x="6497676" y="37401"/>
        <a:ext cx="4180182" cy="1116202"/>
      </dsp:txXfrm>
    </dsp:sp>
    <dsp:sp modelId="{4FD73EB0-A0A6-4375-9367-F49C65C8161A}">
      <dsp:nvSpPr>
        <dsp:cNvPr id="0" name=""/>
        <dsp:cNvSpPr/>
      </dsp:nvSpPr>
      <dsp:spPr>
        <a:xfrm rot="2012140">
          <a:off x="5317103" y="1609278"/>
          <a:ext cx="1249871" cy="43946"/>
        </a:xfrm>
        <a:custGeom>
          <a:avLst/>
          <a:gdLst/>
          <a:ahLst/>
          <a:cxnLst/>
          <a:rect l="0" t="0" r="0" b="0"/>
          <a:pathLst>
            <a:path>
              <a:moveTo>
                <a:pt x="0" y="21973"/>
              </a:moveTo>
              <a:lnTo>
                <a:pt x="1249871" y="21973"/>
              </a:lnTo>
            </a:path>
          </a:pathLst>
        </a:custGeom>
        <a:no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10792" y="1600004"/>
        <a:ext cx="62493" cy="62493"/>
      </dsp:txXfrm>
    </dsp:sp>
    <dsp:sp modelId="{0833D9DC-A662-42ED-BBD2-432F832B0926}">
      <dsp:nvSpPr>
        <dsp:cNvPr id="0" name=""/>
        <dsp:cNvSpPr/>
      </dsp:nvSpPr>
      <dsp:spPr>
        <a:xfrm>
          <a:off x="6462949" y="1383672"/>
          <a:ext cx="4249636" cy="1185656"/>
        </a:xfrm>
        <a:prstGeom prst="roundRect">
          <a:avLst>
            <a:gd name="adj" fmla="val 10000"/>
          </a:avLst>
        </a:prstGeom>
        <a:solidFill>
          <a:schemeClr val="accent2">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Potential benefit: Extra liability protection from fraudulent charges</a:t>
          </a:r>
          <a:endParaRPr lang="en-US" sz="2000" kern="1200" dirty="0"/>
        </a:p>
      </dsp:txBody>
      <dsp:txXfrm>
        <a:off x="6497676" y="1418399"/>
        <a:ext cx="4180182" cy="1116202"/>
      </dsp:txXfrm>
    </dsp:sp>
    <dsp:sp modelId="{BACA9085-2164-4991-99AA-DDEFF074EAF5}">
      <dsp:nvSpPr>
        <dsp:cNvPr id="0" name=""/>
        <dsp:cNvSpPr/>
      </dsp:nvSpPr>
      <dsp:spPr>
        <a:xfrm rot="3178153">
          <a:off x="1430719" y="3335525"/>
          <a:ext cx="1729897" cy="43946"/>
        </a:xfrm>
        <a:custGeom>
          <a:avLst/>
          <a:gdLst/>
          <a:ahLst/>
          <a:cxnLst/>
          <a:rect l="0" t="0" r="0" b="0"/>
          <a:pathLst>
            <a:path>
              <a:moveTo>
                <a:pt x="0" y="21973"/>
              </a:moveTo>
              <a:lnTo>
                <a:pt x="1729897" y="21973"/>
              </a:lnTo>
            </a:path>
          </a:pathLst>
        </a:custGeom>
        <a:noFill/>
        <a:ln w="12700" cap="flat" cmpd="sng" algn="ctr">
          <a:solidFill>
            <a:schemeClr val="accent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252420" y="3314251"/>
        <a:ext cx="86494" cy="86494"/>
      </dsp:txXfrm>
    </dsp:sp>
    <dsp:sp modelId="{25D74FEE-2A77-403A-9327-DF7F9EFEF969}">
      <dsp:nvSpPr>
        <dsp:cNvPr id="0" name=""/>
        <dsp:cNvSpPr/>
      </dsp:nvSpPr>
      <dsp:spPr>
        <a:xfrm>
          <a:off x="2816578" y="3396860"/>
          <a:ext cx="2604550" cy="1302275"/>
        </a:xfrm>
        <a:prstGeom prst="roundRect">
          <a:avLst>
            <a:gd name="adj" fmla="val 10000"/>
          </a:avLst>
        </a:prstGeom>
        <a:solidFill>
          <a:schemeClr val="accent1">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kern="1200" dirty="0" smtClean="0"/>
            <a:t>If you pick  “debit”</a:t>
          </a:r>
          <a:endParaRPr lang="en-US" sz="2400" kern="1200" dirty="0"/>
        </a:p>
      </dsp:txBody>
      <dsp:txXfrm>
        <a:off x="2854720" y="3435002"/>
        <a:ext cx="2528266" cy="1225991"/>
      </dsp:txXfrm>
    </dsp:sp>
    <dsp:sp modelId="{F80AD4AB-163D-4D0C-A5F9-69A7001F2EFF}">
      <dsp:nvSpPr>
        <dsp:cNvPr id="0" name=""/>
        <dsp:cNvSpPr/>
      </dsp:nvSpPr>
      <dsp:spPr>
        <a:xfrm rot="19587860">
          <a:off x="5317103" y="3680775"/>
          <a:ext cx="1249871" cy="43946"/>
        </a:xfrm>
        <a:custGeom>
          <a:avLst/>
          <a:gdLst/>
          <a:ahLst/>
          <a:cxnLst/>
          <a:rect l="0" t="0" r="0" b="0"/>
          <a:pathLst>
            <a:path>
              <a:moveTo>
                <a:pt x="0" y="21973"/>
              </a:moveTo>
              <a:lnTo>
                <a:pt x="1249871" y="21973"/>
              </a:lnTo>
            </a:path>
          </a:pathLst>
        </a:custGeom>
        <a:no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10792" y="3671501"/>
        <a:ext cx="62493" cy="62493"/>
      </dsp:txXfrm>
    </dsp:sp>
    <dsp:sp modelId="{E33305B9-8442-4D2D-92E6-8E4AD5A74951}">
      <dsp:nvSpPr>
        <dsp:cNvPr id="0" name=""/>
        <dsp:cNvSpPr/>
      </dsp:nvSpPr>
      <dsp:spPr>
        <a:xfrm>
          <a:off x="6462949" y="2764670"/>
          <a:ext cx="4249636" cy="1185656"/>
        </a:xfrm>
        <a:prstGeom prst="roundRect">
          <a:avLst>
            <a:gd name="adj" fmla="val 10000"/>
          </a:avLst>
        </a:prstGeom>
        <a:solidFill>
          <a:schemeClr val="accent1">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Must enter the card’s personal identification number (PIN) </a:t>
          </a:r>
          <a:endParaRPr lang="en-US" sz="2000" kern="1200" dirty="0"/>
        </a:p>
      </dsp:txBody>
      <dsp:txXfrm>
        <a:off x="6497676" y="2799397"/>
        <a:ext cx="4180182" cy="1116202"/>
      </dsp:txXfrm>
    </dsp:sp>
    <dsp:sp modelId="{970326FF-5F22-49EA-A0FE-F0B0511ECAAC}">
      <dsp:nvSpPr>
        <dsp:cNvPr id="0" name=""/>
        <dsp:cNvSpPr/>
      </dsp:nvSpPr>
      <dsp:spPr>
        <a:xfrm rot="2012140">
          <a:off x="5317103" y="4371274"/>
          <a:ext cx="1249871" cy="43946"/>
        </a:xfrm>
        <a:custGeom>
          <a:avLst/>
          <a:gdLst/>
          <a:ahLst/>
          <a:cxnLst/>
          <a:rect l="0" t="0" r="0" b="0"/>
          <a:pathLst>
            <a:path>
              <a:moveTo>
                <a:pt x="0" y="21973"/>
              </a:moveTo>
              <a:lnTo>
                <a:pt x="1249871" y="21973"/>
              </a:lnTo>
            </a:path>
          </a:pathLst>
        </a:custGeom>
        <a:no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10792" y="4362000"/>
        <a:ext cx="62493" cy="62493"/>
      </dsp:txXfrm>
    </dsp:sp>
    <dsp:sp modelId="{76FE336C-A12A-4E50-B6C7-6BADF2BED1E1}">
      <dsp:nvSpPr>
        <dsp:cNvPr id="0" name=""/>
        <dsp:cNvSpPr/>
      </dsp:nvSpPr>
      <dsp:spPr>
        <a:xfrm>
          <a:off x="6462949" y="4145668"/>
          <a:ext cx="4249636" cy="1185656"/>
        </a:xfrm>
        <a:prstGeom prst="roundRect">
          <a:avLst>
            <a:gd name="adj" fmla="val 10000"/>
          </a:avLst>
        </a:prstGeom>
        <a:solidFill>
          <a:schemeClr val="accent1">
            <a:lumMod val="20000"/>
            <a:lumOff val="8000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t>Potential benefit: Option to withdraw cash from your depository institution account for no fee</a:t>
          </a:r>
          <a:endParaRPr lang="en-US" sz="2000" kern="1200" dirty="0"/>
        </a:p>
      </dsp:txBody>
      <dsp:txXfrm>
        <a:off x="6497676" y="4180395"/>
        <a:ext cx="4180182" cy="11162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8B6A36-8873-46A2-A6C9-A86E5238B619}">
      <dsp:nvSpPr>
        <dsp:cNvPr id="0" name=""/>
        <dsp:cNvSpPr/>
      </dsp:nvSpPr>
      <dsp:spPr>
        <a:xfrm>
          <a:off x="1071000" y="741702"/>
          <a:ext cx="3385192" cy="338537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Rewards, Rewards, Rewards…</a:t>
          </a:r>
          <a:endParaRPr lang="en-US" sz="3600" kern="1200" dirty="0"/>
        </a:p>
      </dsp:txBody>
      <dsp:txXfrm>
        <a:off x="1566750" y="1237479"/>
        <a:ext cx="2393692" cy="2393821"/>
      </dsp:txXfrm>
    </dsp:sp>
    <dsp:sp modelId="{57E98ED5-90A0-4D19-88C7-0429765EAEBB}">
      <dsp:nvSpPr>
        <dsp:cNvPr id="0" name=""/>
        <dsp:cNvSpPr/>
      </dsp:nvSpPr>
      <dsp:spPr>
        <a:xfrm>
          <a:off x="3002817" y="587156"/>
          <a:ext cx="376363" cy="37677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1FDE43-5BE3-4CDA-888F-F643FDC79FC6}">
      <dsp:nvSpPr>
        <dsp:cNvPr id="0" name=""/>
        <dsp:cNvSpPr/>
      </dsp:nvSpPr>
      <dsp:spPr>
        <a:xfrm>
          <a:off x="2111903" y="3875561"/>
          <a:ext cx="272898" cy="2727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AA76F2-F1A7-4D28-A9E0-A3C2C497EE0D}">
      <dsp:nvSpPr>
        <dsp:cNvPr id="0" name=""/>
        <dsp:cNvSpPr/>
      </dsp:nvSpPr>
      <dsp:spPr>
        <a:xfrm>
          <a:off x="4674234" y="2115449"/>
          <a:ext cx="272898" cy="27272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A46AEA-F9E6-4660-BA34-6F91CB30D3BA}">
      <dsp:nvSpPr>
        <dsp:cNvPr id="0" name=""/>
        <dsp:cNvSpPr/>
      </dsp:nvSpPr>
      <dsp:spPr>
        <a:xfrm>
          <a:off x="3370153" y="4165462"/>
          <a:ext cx="376363" cy="376770"/>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10B7181-FA75-4D4D-8EFF-8BBFCC78B171}">
      <dsp:nvSpPr>
        <dsp:cNvPr id="0" name=""/>
        <dsp:cNvSpPr/>
      </dsp:nvSpPr>
      <dsp:spPr>
        <a:xfrm>
          <a:off x="2188287" y="1122008"/>
          <a:ext cx="272898" cy="272729"/>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052104-30AB-485F-87BC-C23329D143FC}">
      <dsp:nvSpPr>
        <dsp:cNvPr id="0" name=""/>
        <dsp:cNvSpPr/>
      </dsp:nvSpPr>
      <dsp:spPr>
        <a:xfrm>
          <a:off x="1329316" y="2683634"/>
          <a:ext cx="272898" cy="27272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EE51E4-47A5-4B5D-96C2-BBCE4D8E60BA}">
      <dsp:nvSpPr>
        <dsp:cNvPr id="0" name=""/>
        <dsp:cNvSpPr/>
      </dsp:nvSpPr>
      <dsp:spPr>
        <a:xfrm>
          <a:off x="12737" y="1352312"/>
          <a:ext cx="1376297" cy="1376271"/>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Cash rebates</a:t>
          </a:r>
          <a:endParaRPr lang="en-US" sz="2000" kern="1200" dirty="0"/>
        </a:p>
      </dsp:txBody>
      <dsp:txXfrm>
        <a:off x="214291" y="1553862"/>
        <a:ext cx="973189" cy="973171"/>
      </dsp:txXfrm>
    </dsp:sp>
    <dsp:sp modelId="{53CC58CD-2C2A-49ED-AD6B-1429B23E87AD}">
      <dsp:nvSpPr>
        <dsp:cNvPr id="0" name=""/>
        <dsp:cNvSpPr/>
      </dsp:nvSpPr>
      <dsp:spPr>
        <a:xfrm>
          <a:off x="2622286" y="1134129"/>
          <a:ext cx="376363" cy="376770"/>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D546B0-B861-4425-9091-9C92154F438B}">
      <dsp:nvSpPr>
        <dsp:cNvPr id="0" name=""/>
        <dsp:cNvSpPr/>
      </dsp:nvSpPr>
      <dsp:spPr>
        <a:xfrm>
          <a:off x="142589" y="3131617"/>
          <a:ext cx="680510" cy="680812"/>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6A7C39-71DB-4F2F-885E-C7E57B629B25}">
      <dsp:nvSpPr>
        <dsp:cNvPr id="0" name=""/>
        <dsp:cNvSpPr/>
      </dsp:nvSpPr>
      <dsp:spPr>
        <a:xfrm>
          <a:off x="4658956" y="559692"/>
          <a:ext cx="1666559" cy="1666554"/>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Airline miles</a:t>
          </a:r>
          <a:endParaRPr lang="en-US" sz="2400" kern="1200" dirty="0"/>
        </a:p>
      </dsp:txBody>
      <dsp:txXfrm>
        <a:off x="4903018" y="803753"/>
        <a:ext cx="1178435" cy="1178432"/>
      </dsp:txXfrm>
    </dsp:sp>
    <dsp:sp modelId="{9B0F286C-1BAF-4DEB-9E78-E2BB238A1275}">
      <dsp:nvSpPr>
        <dsp:cNvPr id="0" name=""/>
        <dsp:cNvSpPr/>
      </dsp:nvSpPr>
      <dsp:spPr>
        <a:xfrm>
          <a:off x="4189544" y="1655345"/>
          <a:ext cx="376363" cy="376770"/>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0AAE23-7EEC-47AE-A693-D539FAE25AAD}">
      <dsp:nvSpPr>
        <dsp:cNvPr id="0" name=""/>
        <dsp:cNvSpPr/>
      </dsp:nvSpPr>
      <dsp:spPr>
        <a:xfrm>
          <a:off x="-116421" y="3941723"/>
          <a:ext cx="272898" cy="2727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92B1AF-41C9-4033-A37E-54DE1F74F0D9}">
      <dsp:nvSpPr>
        <dsp:cNvPr id="0" name=""/>
        <dsp:cNvSpPr/>
      </dsp:nvSpPr>
      <dsp:spPr>
        <a:xfrm>
          <a:off x="2602843" y="3553337"/>
          <a:ext cx="272898" cy="27272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AA92F5E-6315-4FD7-A398-630F42437D56}">
      <dsp:nvSpPr>
        <dsp:cNvPr id="0" name=""/>
        <dsp:cNvSpPr/>
      </dsp:nvSpPr>
      <dsp:spPr>
        <a:xfrm>
          <a:off x="5218424" y="2806924"/>
          <a:ext cx="1841981" cy="1929698"/>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Warranties for items purchased</a:t>
          </a:r>
          <a:endParaRPr lang="en-US" sz="1900" kern="1200" dirty="0"/>
        </a:p>
      </dsp:txBody>
      <dsp:txXfrm>
        <a:off x="5488176" y="3089522"/>
        <a:ext cx="1302477" cy="1364502"/>
      </dsp:txXfrm>
    </dsp:sp>
    <dsp:sp modelId="{C43E78D9-C258-4CFA-AAAE-F06BF09D83C0}">
      <dsp:nvSpPr>
        <dsp:cNvPr id="0" name=""/>
        <dsp:cNvSpPr/>
      </dsp:nvSpPr>
      <dsp:spPr>
        <a:xfrm>
          <a:off x="5063097" y="3035657"/>
          <a:ext cx="272898" cy="272729"/>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956EFDD-0E34-4F9F-B683-072273934694}">
      <dsp:nvSpPr>
        <dsp:cNvPr id="0" name=""/>
        <dsp:cNvSpPr/>
      </dsp:nvSpPr>
      <dsp:spPr>
        <a:xfrm>
          <a:off x="516264" y="3682370"/>
          <a:ext cx="1887055" cy="1783097"/>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Travel insurance</a:t>
          </a:r>
          <a:endParaRPr lang="en-US" sz="2000" kern="1200" dirty="0"/>
        </a:p>
      </dsp:txBody>
      <dsp:txXfrm>
        <a:off x="792617" y="3943499"/>
        <a:ext cx="1334349" cy="1260839"/>
      </dsp:txXfrm>
    </dsp:sp>
    <dsp:sp modelId="{FE827472-E3F3-40F5-937F-01F258C6EE23}">
      <dsp:nvSpPr>
        <dsp:cNvPr id="0" name=""/>
        <dsp:cNvSpPr/>
      </dsp:nvSpPr>
      <dsp:spPr>
        <a:xfrm>
          <a:off x="2729918" y="4214958"/>
          <a:ext cx="272898" cy="27272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11.xml><?xml version="1.0" encoding="utf-8"?>
<dgm:layoutDef xmlns:dgm="http://schemas.openxmlformats.org/drawingml/2006/diagram" xmlns:a="http://schemas.openxmlformats.org/drawingml/2006/main" uniqueId="urn:microsoft.com/office/officeart/2009/3/layout/PlusandMinus">
  <dgm:title val=""/>
  <dgm:desc val=""/>
  <dgm:catLst>
    <dgm:cat type="relationship" pri="3600"/>
  </dgm:catLst>
  <dgm:samp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2"/>
      <dgm:chPref val="2"/>
      <dgm:dir/>
      <dgm:animOne/>
      <dgm:resizeHandles val="exact"/>
    </dgm:varLst>
    <dgm:alg type="composite">
      <dgm:param type="ar" val="1.8238"/>
    </dgm:alg>
    <dgm:shape xmlns:r="http://schemas.openxmlformats.org/officeDocument/2006/relationships" r:blip="">
      <dgm:adjLst/>
    </dgm:shape>
    <dgm:choose name="Name1">
      <dgm:if name="Name2" func="var" arg="dir" op="equ" val="norm">
        <dgm:constrLst>
          <dgm:constr type="primFontSz" for="des" ptType="node" op="equ" val="65"/>
          <dgm:constr type="l" for="ch" forName="Background" refType="w" fact="0.09"/>
          <dgm:constr type="t" for="ch" forName="Background" refType="h" fact="0.1641"/>
          <dgm:constr type="w" for="ch" forName="Background" refType="w" fact="0.87"/>
          <dgm:constr type="h" for="ch" forName="Background" refType="h" fact="0.82"/>
          <dgm:constr type="l" for="ch" forName="ParentText1" refType="w" fact="0.116"/>
          <dgm:constr type="t" for="ch" forName="ParentText1" refType="h" fact="0.26"/>
          <dgm:constr type="w" for="ch" forName="ParentText1" refType="w" fact="0.404"/>
          <dgm:constr type="h" for="ch" forName="ParentText1" refType="h" fact="0.7015"/>
          <dgm:constr type="l" for="ch" forName="ParentText2" refType="w" fact="0.529"/>
          <dgm:constr type="t" for="ch" forName="ParentText2" refType="h" fact="0.26"/>
          <dgm:constr type="w" for="ch" forName="ParentText2" refType="w" fact="0.404"/>
          <dgm:constr type="h" for="ch" forName="ParentText2" refType="h" fact="0.7015"/>
          <dgm:constr type="l" for="ch" forName="Plus" refType="w" fact="0"/>
          <dgm:constr type="t" for="ch" forName="Plus" refType="h" fact="0"/>
          <dgm:constr type="w" for="ch" forName="Plus" refType="w" fact="0.17"/>
          <dgm:constr type="h" for="ch" forName="Plus" refType="w" refFor="ch" refForName="Plus"/>
          <dgm:constr type="l" for="ch" forName="Minus" refType="w" fact="0.84"/>
          <dgm:constr type="t" for="ch" forName="Minus" refType="h" fact="0.1115"/>
          <dgm:constr type="w" for="ch" forName="Minus" refType="w" fact="0.16"/>
          <dgm:constr type="h" for="ch" forName="Minus" refType="h" fact="0.1"/>
          <dgm:constr type="l" for="ch" forName="Divider" refType="w" fact="0.525"/>
          <dgm:constr type="t" for="ch" forName="Divider" refType="h" fact="0.2615"/>
          <dgm:constr type="w" for="ch" forName="Divider" refType="w" fact="0.0001"/>
          <dgm:constr type="h" for="ch" forName="Divider" refType="h" fact="0.67"/>
        </dgm:constrLst>
      </dgm:if>
      <dgm:else name="Name3">
        <dgm:constrLst>
          <dgm:constr type="primFontSz" for="des" ptType="node" op="equ" val="65"/>
          <dgm:constr type="r" for="ch" forName="Background" refType="w" fact="-0.09"/>
          <dgm:constr type="t" for="ch" forName="Background" refType="h" fact="0.1641"/>
          <dgm:constr type="w" for="ch" forName="Background" refType="w" fact="0.87"/>
          <dgm:constr type="h" for="ch" forName="Background" refType="h" fact="0.82"/>
          <dgm:constr type="r" for="ch" forName="ParentText1" refType="w" fact="-0.116"/>
          <dgm:constr type="t" for="ch" forName="ParentText1" refType="h" fact="0.26"/>
          <dgm:constr type="w" for="ch" forName="ParentText1" refType="w" fact="0.404"/>
          <dgm:constr type="h" for="ch" forName="ParentText1" refType="h" fact="0.7015"/>
          <dgm:constr type="r" for="ch" forName="ParentText2" refType="w" fact="-0.529"/>
          <dgm:constr type="t" for="ch" forName="ParentText2" refType="h" fact="0.26"/>
          <dgm:constr type="w" for="ch" forName="ParentText2" refType="w" fact="0.404"/>
          <dgm:constr type="h" for="ch" forName="ParentText2" refType="h" fact="0.7015"/>
          <dgm:constr type="r" for="ch" forName="Plus" refType="w" fact="0"/>
          <dgm:constr type="t" for="ch" forName="Plus" refType="h" fact="0"/>
          <dgm:constr type="w" for="ch" forName="Plus" refType="w" fact="0.17"/>
          <dgm:constr type="h" for="ch" forName="Plus" refType="w" refFor="ch" refForName="Plus"/>
          <dgm:constr type="r" for="ch" forName="Minus" refType="w" fact="-0.84"/>
          <dgm:constr type="t" for="ch" forName="Minus" refType="h" fact="0.1115"/>
          <dgm:constr type="w" for="ch" forName="Minus" refType="w" fact="0.16"/>
          <dgm:constr type="h" for="ch" forName="Minus" refType="h" fact="0.1"/>
          <dgm:constr type="r" for="ch" forName="Divider" refType="w" fact="-0.525"/>
          <dgm:constr type="t" for="ch" forName="Divider" refType="h" fact="0.2615"/>
          <dgm:constr type="w" for="ch" forName="Divider" refType="w" fact="0.0001"/>
          <dgm:constr type="h" for="ch" forName="Divider" refType="h" fact="0.67"/>
        </dgm:constrLst>
      </dgm:else>
    </dgm:choose>
    <dgm:layoutNode name="Background" styleLbl="bgImgPlace1">
      <dgm:alg type="sp"/>
      <dgm:shape xmlns:r="http://schemas.openxmlformats.org/officeDocument/2006/relationships" type="rect" r:blip="">
        <dgm:adjLst/>
      </dgm:shape>
      <dgm:presOf/>
    </dgm:layoutNode>
    <dgm:layoutNode name="ParentText1"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1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Text2"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ch desOrSelf" ptType="node node" st="2 1" cnt="1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lus" styleLbl="alignNode1">
      <dgm:alg type="sp"/>
      <dgm:shape xmlns:r="http://schemas.openxmlformats.org/officeDocument/2006/relationships" type="plus" r:blip="">
        <dgm:adjLst>
          <dgm:adj idx="1" val="0.3281"/>
        </dgm:adjLst>
      </dgm:shape>
      <dgm:presOf/>
    </dgm:layoutNode>
    <dgm:layoutNode name="Minus" styleLbl="alignNode1">
      <dgm:alg type="sp"/>
      <dgm:shape xmlns:r="http://schemas.openxmlformats.org/officeDocument/2006/relationships" type="rect" r:blip="">
        <dgm:adjLst/>
      </dgm:shape>
      <dgm:presOf/>
    </dgm:layoutNode>
    <dgm:layoutNode name="Divider" styleLbl="parChTrans1D1">
      <dgm:alg type="sp"/>
      <dgm:shape xmlns:r="http://schemas.openxmlformats.org/officeDocument/2006/relationships" type="line" r:blip="">
        <dgm:adjLst/>
      </dgm:shape>
      <dgm:presOf/>
    </dgm:layoutNode>
  </dgm:layoutNode>
</dgm:layoutDef>
</file>

<file path=ppt/diagrams/layout1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8.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8/5/2013</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8/5/2013</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angle 12"/>
          <p:cNvSpPr/>
          <p:nvPr/>
        </p:nvSpPr>
        <p:spPr>
          <a:xfrm>
            <a:off x="1620" y="0"/>
            <a:ext cx="12188952" cy="6858000"/>
          </a:xfrm>
          <a:prstGeom prst="rect">
            <a:avLst/>
          </a:prstGeom>
          <a:ln/>
        </p:spPr>
        <p:style>
          <a:lnRef idx="2">
            <a:schemeClr val="accent2"/>
          </a:lnRef>
          <a:fillRef idx="1">
            <a:schemeClr val="lt1"/>
          </a:fillRef>
          <a:effectRef idx="0">
            <a:schemeClr val="accent2"/>
          </a:effectRef>
          <a:fontRef idx="minor">
            <a:schemeClr val="dk1"/>
          </a:fontRef>
        </p:style>
        <p:txBody>
          <a:bodyPr lIns="121899" tIns="60949" rIns="121899" bIns="60949" rtlCol="0" anchor="ctr"/>
          <a:lstStyle/>
          <a:p>
            <a:pPr algn="ctr"/>
            <a:endParaRPr/>
          </a:p>
        </p:txBody>
      </p:sp>
      <p:grpSp>
        <p:nvGrpSpPr>
          <p:cNvPr id="12" name="Group 11"/>
          <p:cNvGrpSpPr/>
          <p:nvPr/>
        </p:nvGrpSpPr>
        <p:grpSpPr>
          <a:xfrm>
            <a:off x="0" y="0"/>
            <a:ext cx="4742741" cy="6858000"/>
            <a:chOff x="0" y="0"/>
            <a:chExt cx="4742741" cy="685800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591594" cy="6858000"/>
            </a:xfrm>
            <a:prstGeom prst="rect">
              <a:avLst/>
            </a:prstGeom>
          </p:spPr>
        </p:pic>
        <p:sp>
          <p:nvSpPr>
            <p:cNvPr id="10" name="Rectangle 9"/>
            <p:cNvSpPr/>
            <p:nvPr/>
          </p:nvSpPr>
          <p:spPr>
            <a:xfrm>
              <a:off x="4605581"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Date Placeholder 4"/>
          <p:cNvSpPr>
            <a:spLocks noGrp="1"/>
          </p:cNvSpPr>
          <p:nvPr>
            <p:ph type="dt" sz="half" idx="10"/>
          </p:nvPr>
        </p:nvSpPr>
        <p:spPr>
          <a:xfrm>
            <a:off x="1117309" y="6400801"/>
            <a:ext cx="2742486" cy="320675"/>
          </a:xfrm>
          <a:prstGeom prst="rect">
            <a:avLst/>
          </a:prstGeom>
        </p:spPr>
        <p:txBody>
          <a:bodyPr/>
          <a:lstStyle/>
          <a:p>
            <a:fld id="{5706A09E-12D5-4B1D-B8BB-C300B1DDD423}" type="datetime1">
              <a:rPr lang="en-US" smtClean="0"/>
              <a:t>8/5/2013</a:t>
            </a:fld>
            <a:endParaRPr lang="en-US"/>
          </a:p>
        </p:txBody>
      </p:sp>
      <p:sp>
        <p:nvSpPr>
          <p:cNvPr id="7" name="Footer Placeholder 6"/>
          <p:cNvSpPr>
            <a:spLocks noGrp="1"/>
          </p:cNvSpPr>
          <p:nvPr>
            <p:ph type="ftr" sz="quarter" idx="11"/>
          </p:nvPr>
        </p:nvSpPr>
        <p:spPr>
          <a:xfrm>
            <a:off x="3907842" y="6400801"/>
            <a:ext cx="6216301" cy="320675"/>
          </a:xfrm>
          <a:prstGeom prst="rect">
            <a:avLst/>
          </a:prstGeom>
        </p:spPr>
        <p:txBody>
          <a:bodyPr/>
          <a:lstStyle/>
          <a:p>
            <a:endParaRPr lang="en-US" dirty="0"/>
          </a:p>
        </p:txBody>
      </p:sp>
      <p:sp>
        <p:nvSpPr>
          <p:cNvPr id="11" name="Slide Number Placeholder 10"/>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pPr/>
              <a:t>‹#›</a:t>
            </a:fld>
            <a:endParaRPr lang="en-US"/>
          </a:p>
        </p:txBody>
      </p:sp>
      <p:sp>
        <p:nvSpPr>
          <p:cNvPr id="3" name="Subtitle 2"/>
          <p:cNvSpPr>
            <a:spLocks noGrp="1"/>
          </p:cNvSpPr>
          <p:nvPr>
            <p:ph type="subTitle" idx="1"/>
          </p:nvPr>
        </p:nvSpPr>
        <p:spPr>
          <a:xfrm>
            <a:off x="4879346" y="4927600"/>
            <a:ext cx="7008574" cy="1244600"/>
          </a:xfrm>
        </p:spPr>
        <p:txBody>
          <a:bodyPr>
            <a:normAutofit/>
          </a:bodyPr>
          <a:lstStyle>
            <a:lvl1pPr marL="0" indent="0" algn="l">
              <a:spcBef>
                <a:spcPts val="0"/>
              </a:spcBef>
              <a:buNone/>
              <a:defRPr sz="2800" b="0" cap="none" spc="0">
                <a:ln w="0"/>
                <a:solidFill>
                  <a:schemeClr val="accent2"/>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dirty="0" smtClean="0"/>
              <a:t>Click to edit Master subtitle style</a:t>
            </a:r>
            <a:endParaRPr dirty="0"/>
          </a:p>
        </p:txBody>
      </p:sp>
      <p:sp>
        <p:nvSpPr>
          <p:cNvPr id="2" name="Title 1"/>
          <p:cNvSpPr>
            <a:spLocks noGrp="1"/>
          </p:cNvSpPr>
          <p:nvPr>
            <p:ph type="ctrTitle"/>
          </p:nvPr>
        </p:nvSpPr>
        <p:spPr>
          <a:xfrm>
            <a:off x="4879346"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smtClean="0"/>
              <a:t>Click to edit Master title style</a:t>
            </a:r>
            <a:endParaRPr dirty="0"/>
          </a:p>
        </p:txBody>
      </p:sp>
      <p:pic>
        <p:nvPicPr>
          <p:cNvPr id="1027" name="Picture 3" descr="C:\Users\Nicole Wanago\AppData\Local\Microsoft\Windows\Temporary Internet Files\Content.IE5\Y26ET1R3\MP90040560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1105694" y="1105694"/>
            <a:ext cx="6857999" cy="4646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20121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1117309" y="6400801"/>
            <a:ext cx="2742486" cy="320675"/>
          </a:xfrm>
          <a:prstGeom prst="rect">
            <a:avLst/>
          </a:prstGeom>
        </p:spPr>
        <p:txBody>
          <a:bodyPr/>
          <a:lstStyle/>
          <a:p>
            <a:fld id="{D91CA53D-4C84-40AA-983E-A1E818A7FEFC}" type="datetime1">
              <a:rPr lang="en-US" smtClean="0"/>
              <a:t>8/5/2013</a:t>
            </a:fld>
            <a:endParaRPr lang="en-US"/>
          </a:p>
        </p:txBody>
      </p:sp>
      <p:sp>
        <p:nvSpPr>
          <p:cNvPr id="5" name="Footer Placeholder 4"/>
          <p:cNvSpPr>
            <a:spLocks noGrp="1"/>
          </p:cNvSpPr>
          <p:nvPr>
            <p:ph type="ftr" sz="quarter" idx="11"/>
          </p:nvPr>
        </p:nvSpPr>
        <p:spPr>
          <a:xfrm>
            <a:off x="3907842" y="6400801"/>
            <a:ext cx="6216301" cy="320675"/>
          </a:xfrm>
          <a:prstGeom prst="rect">
            <a:avLst/>
          </a:prstGeom>
        </p:spPr>
        <p:txBody>
          <a:bodyPr/>
          <a:lstStyle/>
          <a:p>
            <a:endParaRPr lang="en-US"/>
          </a:p>
        </p:txBody>
      </p:sp>
      <p:sp>
        <p:nvSpPr>
          <p:cNvPr id="6" name="Slide Number Placeholder 5"/>
          <p:cNvSpPr>
            <a:spLocks noGrp="1"/>
          </p:cNvSpPr>
          <p:nvPr>
            <p:ph type="sldNum" sz="quarter" idx="12"/>
          </p:nvPr>
        </p:nvSpPr>
        <p:spPr>
          <a:xfrm>
            <a:off x="10167146" y="6400801"/>
            <a:ext cx="1107518" cy="320675"/>
          </a:xfrm>
          <a:prstGeom prst="rect">
            <a:avLst/>
          </a:prstGeom>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1817619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1117309" y="6400801"/>
            <a:ext cx="2742486" cy="320675"/>
          </a:xfrm>
          <a:prstGeom prst="rect">
            <a:avLst/>
          </a:prstGeom>
        </p:spPr>
        <p:txBody>
          <a:bodyPr/>
          <a:lstStyle/>
          <a:p>
            <a:fld id="{C8E2FCEE-AE66-4EAB-9C04-97F8A56A6354}" type="datetime1">
              <a:rPr lang="en-US" smtClean="0"/>
              <a:t>8/5/2013</a:t>
            </a:fld>
            <a:endParaRPr lang="en-US"/>
          </a:p>
        </p:txBody>
      </p:sp>
      <p:sp>
        <p:nvSpPr>
          <p:cNvPr id="5" name="Footer Placeholder 4"/>
          <p:cNvSpPr>
            <a:spLocks noGrp="1"/>
          </p:cNvSpPr>
          <p:nvPr>
            <p:ph type="ftr" sz="quarter" idx="11"/>
          </p:nvPr>
        </p:nvSpPr>
        <p:spPr>
          <a:xfrm>
            <a:off x="3907842" y="6400801"/>
            <a:ext cx="6216301" cy="320675"/>
          </a:xfrm>
          <a:prstGeom prst="rect">
            <a:avLst/>
          </a:prstGeom>
        </p:spPr>
        <p:txBody>
          <a:bodyPr/>
          <a:lstStyle/>
          <a:p>
            <a:endParaRPr lang="en-US"/>
          </a:p>
        </p:txBody>
      </p:sp>
      <p:sp>
        <p:nvSpPr>
          <p:cNvPr id="6" name="Slide Number Placeholder 5"/>
          <p:cNvSpPr>
            <a:spLocks noGrp="1"/>
          </p:cNvSpPr>
          <p:nvPr>
            <p:ph type="sldNum" sz="quarter" idx="12"/>
          </p:nvPr>
        </p:nvSpPr>
        <p:spPr>
          <a:xfrm>
            <a:off x="10167146" y="6400801"/>
            <a:ext cx="1107518" cy="320675"/>
          </a:xfrm>
          <a:prstGeom prst="rect">
            <a:avLst/>
          </a:prstGeom>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372369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551138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5511388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24538755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16893826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551138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551138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grpSp>
        <p:nvGrpSpPr>
          <p:cNvPr id="2" name="Group 3"/>
          <p:cNvGrpSpPr>
            <a:grpSpLocks noChangeAspect="1"/>
          </p:cNvGrpSpPr>
          <p:nvPr userDrawn="1"/>
        </p:nvGrpSpPr>
        <p:grpSpPr bwMode="auto">
          <a:xfrm>
            <a:off x="203148" y="152400"/>
            <a:ext cx="2501248" cy="1905000"/>
            <a:chOff x="96" y="96"/>
            <a:chExt cx="1182" cy="1200"/>
          </a:xfrm>
        </p:grpSpPr>
        <p:sp>
          <p:nvSpPr>
            <p:cNvPr id="3" name="AutoShape 2"/>
            <p:cNvSpPr>
              <a:spLocks noChangeAspect="1" noChangeArrowheads="1" noTextEdit="1"/>
            </p:cNvSpPr>
            <p:nvPr userDrawn="1"/>
          </p:nvSpPr>
          <p:spPr bwMode="auto">
            <a:xfrm>
              <a:off x="96" y="96"/>
              <a:ext cx="1182" cy="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
            <p:cNvSpPr>
              <a:spLocks/>
            </p:cNvSpPr>
            <p:nvPr userDrawn="1"/>
          </p:nvSpPr>
          <p:spPr bwMode="auto">
            <a:xfrm>
              <a:off x="210" y="111"/>
              <a:ext cx="1068" cy="1185"/>
            </a:xfrm>
            <a:custGeom>
              <a:avLst/>
              <a:gdLst>
                <a:gd name="T0" fmla="*/ 655 w 1068"/>
                <a:gd name="T1" fmla="*/ 415 h 1185"/>
                <a:gd name="T2" fmla="*/ 677 w 1068"/>
                <a:gd name="T3" fmla="*/ 405 h 1185"/>
                <a:gd name="T4" fmla="*/ 695 w 1068"/>
                <a:gd name="T5" fmla="*/ 391 h 1185"/>
                <a:gd name="T6" fmla="*/ 710 w 1068"/>
                <a:gd name="T7" fmla="*/ 375 h 1185"/>
                <a:gd name="T8" fmla="*/ 722 w 1068"/>
                <a:gd name="T9" fmla="*/ 354 h 1185"/>
                <a:gd name="T10" fmla="*/ 733 w 1068"/>
                <a:gd name="T11" fmla="*/ 309 h 1185"/>
                <a:gd name="T12" fmla="*/ 726 w 1068"/>
                <a:gd name="T13" fmla="*/ 263 h 1185"/>
                <a:gd name="T14" fmla="*/ 654 w 1068"/>
                <a:gd name="T15" fmla="*/ 68 h 1185"/>
                <a:gd name="T16" fmla="*/ 643 w 1068"/>
                <a:gd name="T17" fmla="*/ 47 h 1185"/>
                <a:gd name="T18" fmla="*/ 626 w 1068"/>
                <a:gd name="T19" fmla="*/ 30 h 1185"/>
                <a:gd name="T20" fmla="*/ 608 w 1068"/>
                <a:gd name="T21" fmla="*/ 17 h 1185"/>
                <a:gd name="T22" fmla="*/ 588 w 1068"/>
                <a:gd name="T23" fmla="*/ 7 h 1185"/>
                <a:gd name="T24" fmla="*/ 565 w 1068"/>
                <a:gd name="T25" fmla="*/ 1 h 1185"/>
                <a:gd name="T26" fmla="*/ 542 w 1068"/>
                <a:gd name="T27" fmla="*/ 0 h 1185"/>
                <a:gd name="T28" fmla="*/ 519 w 1068"/>
                <a:gd name="T29" fmla="*/ 4 h 1185"/>
                <a:gd name="T30" fmla="*/ 127 w 1068"/>
                <a:gd name="T31" fmla="*/ 146 h 1185"/>
                <a:gd name="T32" fmla="*/ 106 w 1068"/>
                <a:gd name="T33" fmla="*/ 156 h 1185"/>
                <a:gd name="T34" fmla="*/ 87 w 1068"/>
                <a:gd name="T35" fmla="*/ 170 h 1185"/>
                <a:gd name="T36" fmla="*/ 72 w 1068"/>
                <a:gd name="T37" fmla="*/ 187 h 1185"/>
                <a:gd name="T38" fmla="*/ 60 w 1068"/>
                <a:gd name="T39" fmla="*/ 208 h 1185"/>
                <a:gd name="T40" fmla="*/ 49 w 1068"/>
                <a:gd name="T41" fmla="*/ 252 h 1185"/>
                <a:gd name="T42" fmla="*/ 56 w 1068"/>
                <a:gd name="T43" fmla="*/ 299 h 1185"/>
                <a:gd name="T44" fmla="*/ 0 w 1068"/>
                <a:gd name="T45" fmla="*/ 555 h 1185"/>
                <a:gd name="T46" fmla="*/ 33 w 1068"/>
                <a:gd name="T47" fmla="*/ 559 h 1185"/>
                <a:gd name="T48" fmla="*/ 64 w 1068"/>
                <a:gd name="T49" fmla="*/ 570 h 1185"/>
                <a:gd name="T50" fmla="*/ 91 w 1068"/>
                <a:gd name="T51" fmla="*/ 586 h 1185"/>
                <a:gd name="T52" fmla="*/ 116 w 1068"/>
                <a:gd name="T53" fmla="*/ 606 h 1185"/>
                <a:gd name="T54" fmla="*/ 135 w 1068"/>
                <a:gd name="T55" fmla="*/ 631 h 1185"/>
                <a:gd name="T56" fmla="*/ 151 w 1068"/>
                <a:gd name="T57" fmla="*/ 659 h 1185"/>
                <a:gd name="T58" fmla="*/ 160 w 1068"/>
                <a:gd name="T59" fmla="*/ 690 h 1185"/>
                <a:gd name="T60" fmla="*/ 163 w 1068"/>
                <a:gd name="T61" fmla="*/ 724 h 1185"/>
                <a:gd name="T62" fmla="*/ 163 w 1068"/>
                <a:gd name="T63" fmla="*/ 741 h 1185"/>
                <a:gd name="T64" fmla="*/ 160 w 1068"/>
                <a:gd name="T65" fmla="*/ 759 h 1185"/>
                <a:gd name="T66" fmla="*/ 166 w 1068"/>
                <a:gd name="T67" fmla="*/ 757 h 1185"/>
                <a:gd name="T68" fmla="*/ 172 w 1068"/>
                <a:gd name="T69" fmla="*/ 757 h 1185"/>
                <a:gd name="T70" fmla="*/ 178 w 1068"/>
                <a:gd name="T71" fmla="*/ 756 h 1185"/>
                <a:gd name="T72" fmla="*/ 184 w 1068"/>
                <a:gd name="T73" fmla="*/ 756 h 1185"/>
                <a:gd name="T74" fmla="*/ 210 w 1068"/>
                <a:gd name="T75" fmla="*/ 759 h 1185"/>
                <a:gd name="T76" fmla="*/ 235 w 1068"/>
                <a:gd name="T77" fmla="*/ 766 h 1185"/>
                <a:gd name="T78" fmla="*/ 257 w 1068"/>
                <a:gd name="T79" fmla="*/ 778 h 1185"/>
                <a:gd name="T80" fmla="*/ 276 w 1068"/>
                <a:gd name="T81" fmla="*/ 795 h 1185"/>
                <a:gd name="T82" fmla="*/ 293 w 1068"/>
                <a:gd name="T83" fmla="*/ 814 h 1185"/>
                <a:gd name="T84" fmla="*/ 305 w 1068"/>
                <a:gd name="T85" fmla="*/ 836 h 1185"/>
                <a:gd name="T86" fmla="*/ 312 w 1068"/>
                <a:gd name="T87" fmla="*/ 861 h 1185"/>
                <a:gd name="T88" fmla="*/ 315 w 1068"/>
                <a:gd name="T89" fmla="*/ 887 h 1185"/>
                <a:gd name="T90" fmla="*/ 309 w 1068"/>
                <a:gd name="T91" fmla="*/ 930 h 1185"/>
                <a:gd name="T92" fmla="*/ 304 w 1068"/>
                <a:gd name="T93" fmla="*/ 944 h 1185"/>
                <a:gd name="T94" fmla="*/ 1068 w 1068"/>
                <a:gd name="T95" fmla="*/ 646 h 118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068" h="1185">
                  <a:moveTo>
                    <a:pt x="598" y="436"/>
                  </a:moveTo>
                  <a:lnTo>
                    <a:pt x="655" y="415"/>
                  </a:lnTo>
                  <a:lnTo>
                    <a:pt x="666" y="410"/>
                  </a:lnTo>
                  <a:lnTo>
                    <a:pt x="677" y="405"/>
                  </a:lnTo>
                  <a:lnTo>
                    <a:pt x="686" y="398"/>
                  </a:lnTo>
                  <a:lnTo>
                    <a:pt x="695" y="391"/>
                  </a:lnTo>
                  <a:lnTo>
                    <a:pt x="703" y="383"/>
                  </a:lnTo>
                  <a:lnTo>
                    <a:pt x="710" y="375"/>
                  </a:lnTo>
                  <a:lnTo>
                    <a:pt x="716" y="364"/>
                  </a:lnTo>
                  <a:lnTo>
                    <a:pt x="722" y="354"/>
                  </a:lnTo>
                  <a:lnTo>
                    <a:pt x="730" y="332"/>
                  </a:lnTo>
                  <a:lnTo>
                    <a:pt x="733" y="309"/>
                  </a:lnTo>
                  <a:lnTo>
                    <a:pt x="732" y="285"/>
                  </a:lnTo>
                  <a:lnTo>
                    <a:pt x="726" y="263"/>
                  </a:lnTo>
                  <a:lnTo>
                    <a:pt x="659" y="79"/>
                  </a:lnTo>
                  <a:lnTo>
                    <a:pt x="654" y="68"/>
                  </a:lnTo>
                  <a:lnTo>
                    <a:pt x="649" y="57"/>
                  </a:lnTo>
                  <a:lnTo>
                    <a:pt x="643" y="47"/>
                  </a:lnTo>
                  <a:lnTo>
                    <a:pt x="635" y="38"/>
                  </a:lnTo>
                  <a:lnTo>
                    <a:pt x="626" y="30"/>
                  </a:lnTo>
                  <a:lnTo>
                    <a:pt x="618" y="23"/>
                  </a:lnTo>
                  <a:lnTo>
                    <a:pt x="608" y="17"/>
                  </a:lnTo>
                  <a:lnTo>
                    <a:pt x="598" y="11"/>
                  </a:lnTo>
                  <a:lnTo>
                    <a:pt x="588" y="7"/>
                  </a:lnTo>
                  <a:lnTo>
                    <a:pt x="576" y="4"/>
                  </a:lnTo>
                  <a:lnTo>
                    <a:pt x="565" y="1"/>
                  </a:lnTo>
                  <a:lnTo>
                    <a:pt x="554" y="1"/>
                  </a:lnTo>
                  <a:lnTo>
                    <a:pt x="542" y="0"/>
                  </a:lnTo>
                  <a:lnTo>
                    <a:pt x="530" y="1"/>
                  </a:lnTo>
                  <a:lnTo>
                    <a:pt x="519" y="4"/>
                  </a:lnTo>
                  <a:lnTo>
                    <a:pt x="507" y="7"/>
                  </a:lnTo>
                  <a:lnTo>
                    <a:pt x="127" y="146"/>
                  </a:lnTo>
                  <a:lnTo>
                    <a:pt x="117" y="151"/>
                  </a:lnTo>
                  <a:lnTo>
                    <a:pt x="106" y="156"/>
                  </a:lnTo>
                  <a:lnTo>
                    <a:pt x="96" y="163"/>
                  </a:lnTo>
                  <a:lnTo>
                    <a:pt x="87" y="170"/>
                  </a:lnTo>
                  <a:lnTo>
                    <a:pt x="80" y="178"/>
                  </a:lnTo>
                  <a:lnTo>
                    <a:pt x="72" y="187"/>
                  </a:lnTo>
                  <a:lnTo>
                    <a:pt x="65" y="197"/>
                  </a:lnTo>
                  <a:lnTo>
                    <a:pt x="60" y="208"/>
                  </a:lnTo>
                  <a:lnTo>
                    <a:pt x="52" y="230"/>
                  </a:lnTo>
                  <a:lnTo>
                    <a:pt x="49" y="252"/>
                  </a:lnTo>
                  <a:lnTo>
                    <a:pt x="51" y="276"/>
                  </a:lnTo>
                  <a:lnTo>
                    <a:pt x="56" y="299"/>
                  </a:lnTo>
                  <a:lnTo>
                    <a:pt x="83" y="372"/>
                  </a:lnTo>
                  <a:lnTo>
                    <a:pt x="0" y="555"/>
                  </a:lnTo>
                  <a:lnTo>
                    <a:pt x="17" y="556"/>
                  </a:lnTo>
                  <a:lnTo>
                    <a:pt x="33" y="559"/>
                  </a:lnTo>
                  <a:lnTo>
                    <a:pt x="49" y="564"/>
                  </a:lnTo>
                  <a:lnTo>
                    <a:pt x="64" y="570"/>
                  </a:lnTo>
                  <a:lnTo>
                    <a:pt x="78" y="577"/>
                  </a:lnTo>
                  <a:lnTo>
                    <a:pt x="91" y="586"/>
                  </a:lnTo>
                  <a:lnTo>
                    <a:pt x="104" y="595"/>
                  </a:lnTo>
                  <a:lnTo>
                    <a:pt x="116" y="606"/>
                  </a:lnTo>
                  <a:lnTo>
                    <a:pt x="126" y="618"/>
                  </a:lnTo>
                  <a:lnTo>
                    <a:pt x="135" y="631"/>
                  </a:lnTo>
                  <a:lnTo>
                    <a:pt x="144" y="645"/>
                  </a:lnTo>
                  <a:lnTo>
                    <a:pt x="151" y="659"/>
                  </a:lnTo>
                  <a:lnTo>
                    <a:pt x="156" y="675"/>
                  </a:lnTo>
                  <a:lnTo>
                    <a:pt x="160" y="690"/>
                  </a:lnTo>
                  <a:lnTo>
                    <a:pt x="163" y="707"/>
                  </a:lnTo>
                  <a:lnTo>
                    <a:pt x="163" y="724"/>
                  </a:lnTo>
                  <a:lnTo>
                    <a:pt x="163" y="733"/>
                  </a:lnTo>
                  <a:lnTo>
                    <a:pt x="163" y="741"/>
                  </a:lnTo>
                  <a:lnTo>
                    <a:pt x="161" y="750"/>
                  </a:lnTo>
                  <a:lnTo>
                    <a:pt x="160" y="759"/>
                  </a:lnTo>
                  <a:lnTo>
                    <a:pt x="163" y="758"/>
                  </a:lnTo>
                  <a:lnTo>
                    <a:pt x="166" y="757"/>
                  </a:lnTo>
                  <a:lnTo>
                    <a:pt x="169" y="757"/>
                  </a:lnTo>
                  <a:lnTo>
                    <a:pt x="172" y="757"/>
                  </a:lnTo>
                  <a:lnTo>
                    <a:pt x="175" y="756"/>
                  </a:lnTo>
                  <a:lnTo>
                    <a:pt x="178" y="756"/>
                  </a:lnTo>
                  <a:lnTo>
                    <a:pt x="181" y="756"/>
                  </a:lnTo>
                  <a:lnTo>
                    <a:pt x="184" y="756"/>
                  </a:lnTo>
                  <a:lnTo>
                    <a:pt x="198" y="757"/>
                  </a:lnTo>
                  <a:lnTo>
                    <a:pt x="210" y="759"/>
                  </a:lnTo>
                  <a:lnTo>
                    <a:pt x="223" y="762"/>
                  </a:lnTo>
                  <a:lnTo>
                    <a:pt x="235" y="766"/>
                  </a:lnTo>
                  <a:lnTo>
                    <a:pt x="247" y="772"/>
                  </a:lnTo>
                  <a:lnTo>
                    <a:pt x="257" y="778"/>
                  </a:lnTo>
                  <a:lnTo>
                    <a:pt x="268" y="786"/>
                  </a:lnTo>
                  <a:lnTo>
                    <a:pt x="276" y="795"/>
                  </a:lnTo>
                  <a:lnTo>
                    <a:pt x="285" y="804"/>
                  </a:lnTo>
                  <a:lnTo>
                    <a:pt x="293" y="814"/>
                  </a:lnTo>
                  <a:lnTo>
                    <a:pt x="299" y="825"/>
                  </a:lnTo>
                  <a:lnTo>
                    <a:pt x="305" y="836"/>
                  </a:lnTo>
                  <a:lnTo>
                    <a:pt x="309" y="848"/>
                  </a:lnTo>
                  <a:lnTo>
                    <a:pt x="312" y="861"/>
                  </a:lnTo>
                  <a:lnTo>
                    <a:pt x="314" y="874"/>
                  </a:lnTo>
                  <a:lnTo>
                    <a:pt x="315" y="887"/>
                  </a:lnTo>
                  <a:lnTo>
                    <a:pt x="313" y="913"/>
                  </a:lnTo>
                  <a:lnTo>
                    <a:pt x="309" y="930"/>
                  </a:lnTo>
                  <a:lnTo>
                    <a:pt x="306" y="941"/>
                  </a:lnTo>
                  <a:lnTo>
                    <a:pt x="304" y="944"/>
                  </a:lnTo>
                  <a:lnTo>
                    <a:pt x="824" y="1185"/>
                  </a:lnTo>
                  <a:lnTo>
                    <a:pt x="1068" y="646"/>
                  </a:lnTo>
                  <a:lnTo>
                    <a:pt x="598" y="43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
            <p:cNvSpPr>
              <a:spLocks/>
            </p:cNvSpPr>
            <p:nvPr userDrawn="1"/>
          </p:nvSpPr>
          <p:spPr bwMode="auto">
            <a:xfrm>
              <a:off x="583" y="637"/>
              <a:ext cx="273" cy="382"/>
            </a:xfrm>
            <a:custGeom>
              <a:avLst/>
              <a:gdLst>
                <a:gd name="T0" fmla="*/ 272 w 273"/>
                <a:gd name="T1" fmla="*/ 135 h 382"/>
                <a:gd name="T2" fmla="*/ 269 w 273"/>
                <a:gd name="T3" fmla="*/ 92 h 382"/>
                <a:gd name="T4" fmla="*/ 251 w 273"/>
                <a:gd name="T5" fmla="*/ 63 h 382"/>
                <a:gd name="T6" fmla="*/ 227 w 273"/>
                <a:gd name="T7" fmla="*/ 43 h 382"/>
                <a:gd name="T8" fmla="*/ 227 w 273"/>
                <a:gd name="T9" fmla="*/ 8 h 382"/>
                <a:gd name="T10" fmla="*/ 196 w 273"/>
                <a:gd name="T11" fmla="*/ 27 h 382"/>
                <a:gd name="T12" fmla="*/ 174 w 273"/>
                <a:gd name="T13" fmla="*/ 20 h 382"/>
                <a:gd name="T14" fmla="*/ 153 w 273"/>
                <a:gd name="T15" fmla="*/ 18 h 382"/>
                <a:gd name="T16" fmla="*/ 135 w 273"/>
                <a:gd name="T17" fmla="*/ 20 h 382"/>
                <a:gd name="T18" fmla="*/ 118 w 273"/>
                <a:gd name="T19" fmla="*/ 26 h 382"/>
                <a:gd name="T20" fmla="*/ 103 w 273"/>
                <a:gd name="T21" fmla="*/ 35 h 382"/>
                <a:gd name="T22" fmla="*/ 89 w 273"/>
                <a:gd name="T23" fmla="*/ 46 h 382"/>
                <a:gd name="T24" fmla="*/ 78 w 273"/>
                <a:gd name="T25" fmla="*/ 60 h 382"/>
                <a:gd name="T26" fmla="*/ 70 w 273"/>
                <a:gd name="T27" fmla="*/ 76 h 382"/>
                <a:gd name="T28" fmla="*/ 63 w 273"/>
                <a:gd name="T29" fmla="*/ 116 h 382"/>
                <a:gd name="T30" fmla="*/ 73 w 273"/>
                <a:gd name="T31" fmla="*/ 149 h 382"/>
                <a:gd name="T32" fmla="*/ 95 w 273"/>
                <a:gd name="T33" fmla="*/ 176 h 382"/>
                <a:gd name="T34" fmla="*/ 122 w 273"/>
                <a:gd name="T35" fmla="*/ 200 h 382"/>
                <a:gd name="T36" fmla="*/ 75 w 273"/>
                <a:gd name="T37" fmla="*/ 280 h 382"/>
                <a:gd name="T38" fmla="*/ 63 w 273"/>
                <a:gd name="T39" fmla="*/ 265 h 382"/>
                <a:gd name="T40" fmla="*/ 60 w 273"/>
                <a:gd name="T41" fmla="*/ 248 h 382"/>
                <a:gd name="T42" fmla="*/ 64 w 273"/>
                <a:gd name="T43" fmla="*/ 228 h 382"/>
                <a:gd name="T44" fmla="*/ 12 w 273"/>
                <a:gd name="T45" fmla="*/ 194 h 382"/>
                <a:gd name="T46" fmla="*/ 0 w 273"/>
                <a:gd name="T47" fmla="*/ 237 h 382"/>
                <a:gd name="T48" fmla="*/ 4 w 273"/>
                <a:gd name="T49" fmla="*/ 273 h 382"/>
                <a:gd name="T50" fmla="*/ 26 w 273"/>
                <a:gd name="T51" fmla="*/ 305 h 382"/>
                <a:gd name="T52" fmla="*/ 65 w 273"/>
                <a:gd name="T53" fmla="*/ 333 h 382"/>
                <a:gd name="T54" fmla="*/ 67 w 273"/>
                <a:gd name="T55" fmla="*/ 382 h 382"/>
                <a:gd name="T56" fmla="*/ 97 w 273"/>
                <a:gd name="T57" fmla="*/ 345 h 382"/>
                <a:gd name="T58" fmla="*/ 121 w 273"/>
                <a:gd name="T59" fmla="*/ 349 h 382"/>
                <a:gd name="T60" fmla="*/ 143 w 273"/>
                <a:gd name="T61" fmla="*/ 348 h 382"/>
                <a:gd name="T62" fmla="*/ 162 w 273"/>
                <a:gd name="T63" fmla="*/ 343 h 382"/>
                <a:gd name="T64" fmla="*/ 178 w 273"/>
                <a:gd name="T65" fmla="*/ 335 h 382"/>
                <a:gd name="T66" fmla="*/ 192 w 273"/>
                <a:gd name="T67" fmla="*/ 324 h 382"/>
                <a:gd name="T68" fmla="*/ 203 w 273"/>
                <a:gd name="T69" fmla="*/ 312 h 382"/>
                <a:gd name="T70" fmla="*/ 212 w 273"/>
                <a:gd name="T71" fmla="*/ 297 h 382"/>
                <a:gd name="T72" fmla="*/ 220 w 273"/>
                <a:gd name="T73" fmla="*/ 279 h 382"/>
                <a:gd name="T74" fmla="*/ 224 w 273"/>
                <a:gd name="T75" fmla="*/ 244 h 382"/>
                <a:gd name="T76" fmla="*/ 215 w 273"/>
                <a:gd name="T77" fmla="*/ 216 h 382"/>
                <a:gd name="T78" fmla="*/ 206 w 273"/>
                <a:gd name="T79" fmla="*/ 203 h 382"/>
                <a:gd name="T80" fmla="*/ 193 w 273"/>
                <a:gd name="T81" fmla="*/ 187 h 382"/>
                <a:gd name="T82" fmla="*/ 174 w 273"/>
                <a:gd name="T83" fmla="*/ 169 h 382"/>
                <a:gd name="T84" fmla="*/ 196 w 273"/>
                <a:gd name="T85" fmla="*/ 80 h 382"/>
                <a:gd name="T86" fmla="*/ 207 w 273"/>
                <a:gd name="T87" fmla="*/ 87 h 382"/>
                <a:gd name="T88" fmla="*/ 215 w 273"/>
                <a:gd name="T89" fmla="*/ 97 h 382"/>
                <a:gd name="T90" fmla="*/ 217 w 273"/>
                <a:gd name="T91" fmla="*/ 114 h 382"/>
                <a:gd name="T92" fmla="*/ 211 w 273"/>
                <a:gd name="T93" fmla="*/ 138 h 3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73" h="382">
                  <a:moveTo>
                    <a:pt x="265" y="161"/>
                  </a:moveTo>
                  <a:lnTo>
                    <a:pt x="272" y="135"/>
                  </a:lnTo>
                  <a:lnTo>
                    <a:pt x="273" y="112"/>
                  </a:lnTo>
                  <a:lnTo>
                    <a:pt x="269" y="92"/>
                  </a:lnTo>
                  <a:lnTo>
                    <a:pt x="261" y="76"/>
                  </a:lnTo>
                  <a:lnTo>
                    <a:pt x="251" y="63"/>
                  </a:lnTo>
                  <a:lnTo>
                    <a:pt x="239" y="51"/>
                  </a:lnTo>
                  <a:lnTo>
                    <a:pt x="227" y="43"/>
                  </a:lnTo>
                  <a:lnTo>
                    <a:pt x="215" y="36"/>
                  </a:lnTo>
                  <a:lnTo>
                    <a:pt x="227" y="8"/>
                  </a:lnTo>
                  <a:lnTo>
                    <a:pt x="208" y="0"/>
                  </a:lnTo>
                  <a:lnTo>
                    <a:pt x="196" y="27"/>
                  </a:lnTo>
                  <a:lnTo>
                    <a:pt x="184" y="23"/>
                  </a:lnTo>
                  <a:lnTo>
                    <a:pt x="174" y="20"/>
                  </a:lnTo>
                  <a:lnTo>
                    <a:pt x="163" y="18"/>
                  </a:lnTo>
                  <a:lnTo>
                    <a:pt x="153" y="18"/>
                  </a:lnTo>
                  <a:lnTo>
                    <a:pt x="144" y="18"/>
                  </a:lnTo>
                  <a:lnTo>
                    <a:pt x="135" y="20"/>
                  </a:lnTo>
                  <a:lnTo>
                    <a:pt x="126" y="22"/>
                  </a:lnTo>
                  <a:lnTo>
                    <a:pt x="118" y="26"/>
                  </a:lnTo>
                  <a:lnTo>
                    <a:pt x="110" y="30"/>
                  </a:lnTo>
                  <a:lnTo>
                    <a:pt x="103" y="35"/>
                  </a:lnTo>
                  <a:lnTo>
                    <a:pt x="95" y="40"/>
                  </a:lnTo>
                  <a:lnTo>
                    <a:pt x="89" y="46"/>
                  </a:lnTo>
                  <a:lnTo>
                    <a:pt x="84" y="53"/>
                  </a:lnTo>
                  <a:lnTo>
                    <a:pt x="78" y="60"/>
                  </a:lnTo>
                  <a:lnTo>
                    <a:pt x="74" y="68"/>
                  </a:lnTo>
                  <a:lnTo>
                    <a:pt x="70" y="76"/>
                  </a:lnTo>
                  <a:lnTo>
                    <a:pt x="63" y="97"/>
                  </a:lnTo>
                  <a:lnTo>
                    <a:pt x="63" y="116"/>
                  </a:lnTo>
                  <a:lnTo>
                    <a:pt x="66" y="133"/>
                  </a:lnTo>
                  <a:lnTo>
                    <a:pt x="73" y="149"/>
                  </a:lnTo>
                  <a:lnTo>
                    <a:pt x="83" y="163"/>
                  </a:lnTo>
                  <a:lnTo>
                    <a:pt x="95" y="176"/>
                  </a:lnTo>
                  <a:lnTo>
                    <a:pt x="108" y="188"/>
                  </a:lnTo>
                  <a:lnTo>
                    <a:pt x="122" y="200"/>
                  </a:lnTo>
                  <a:lnTo>
                    <a:pt x="84" y="288"/>
                  </a:lnTo>
                  <a:lnTo>
                    <a:pt x="75" y="280"/>
                  </a:lnTo>
                  <a:lnTo>
                    <a:pt x="67" y="273"/>
                  </a:lnTo>
                  <a:lnTo>
                    <a:pt x="63" y="265"/>
                  </a:lnTo>
                  <a:lnTo>
                    <a:pt x="61" y="257"/>
                  </a:lnTo>
                  <a:lnTo>
                    <a:pt x="60" y="248"/>
                  </a:lnTo>
                  <a:lnTo>
                    <a:pt x="61" y="239"/>
                  </a:lnTo>
                  <a:lnTo>
                    <a:pt x="64" y="228"/>
                  </a:lnTo>
                  <a:lnTo>
                    <a:pt x="67" y="218"/>
                  </a:lnTo>
                  <a:lnTo>
                    <a:pt x="12" y="194"/>
                  </a:lnTo>
                  <a:lnTo>
                    <a:pt x="4" y="216"/>
                  </a:lnTo>
                  <a:lnTo>
                    <a:pt x="0" y="237"/>
                  </a:lnTo>
                  <a:lnTo>
                    <a:pt x="0" y="256"/>
                  </a:lnTo>
                  <a:lnTo>
                    <a:pt x="4" y="273"/>
                  </a:lnTo>
                  <a:lnTo>
                    <a:pt x="13" y="289"/>
                  </a:lnTo>
                  <a:lnTo>
                    <a:pt x="26" y="305"/>
                  </a:lnTo>
                  <a:lnTo>
                    <a:pt x="43" y="319"/>
                  </a:lnTo>
                  <a:lnTo>
                    <a:pt x="65" y="333"/>
                  </a:lnTo>
                  <a:lnTo>
                    <a:pt x="48" y="374"/>
                  </a:lnTo>
                  <a:lnTo>
                    <a:pt x="67" y="382"/>
                  </a:lnTo>
                  <a:lnTo>
                    <a:pt x="84" y="340"/>
                  </a:lnTo>
                  <a:lnTo>
                    <a:pt x="97" y="345"/>
                  </a:lnTo>
                  <a:lnTo>
                    <a:pt x="110" y="348"/>
                  </a:lnTo>
                  <a:lnTo>
                    <a:pt x="121" y="349"/>
                  </a:lnTo>
                  <a:lnTo>
                    <a:pt x="132" y="349"/>
                  </a:lnTo>
                  <a:lnTo>
                    <a:pt x="143" y="348"/>
                  </a:lnTo>
                  <a:lnTo>
                    <a:pt x="153" y="346"/>
                  </a:lnTo>
                  <a:lnTo>
                    <a:pt x="162" y="343"/>
                  </a:lnTo>
                  <a:lnTo>
                    <a:pt x="171" y="340"/>
                  </a:lnTo>
                  <a:lnTo>
                    <a:pt x="178" y="335"/>
                  </a:lnTo>
                  <a:lnTo>
                    <a:pt x="185" y="330"/>
                  </a:lnTo>
                  <a:lnTo>
                    <a:pt x="192" y="324"/>
                  </a:lnTo>
                  <a:lnTo>
                    <a:pt x="198" y="318"/>
                  </a:lnTo>
                  <a:lnTo>
                    <a:pt x="203" y="312"/>
                  </a:lnTo>
                  <a:lnTo>
                    <a:pt x="208" y="304"/>
                  </a:lnTo>
                  <a:lnTo>
                    <a:pt x="212" y="297"/>
                  </a:lnTo>
                  <a:lnTo>
                    <a:pt x="216" y="290"/>
                  </a:lnTo>
                  <a:lnTo>
                    <a:pt x="220" y="279"/>
                  </a:lnTo>
                  <a:lnTo>
                    <a:pt x="224" y="264"/>
                  </a:lnTo>
                  <a:lnTo>
                    <a:pt x="224" y="244"/>
                  </a:lnTo>
                  <a:lnTo>
                    <a:pt x="218" y="222"/>
                  </a:lnTo>
                  <a:lnTo>
                    <a:pt x="215" y="216"/>
                  </a:lnTo>
                  <a:lnTo>
                    <a:pt x="211" y="210"/>
                  </a:lnTo>
                  <a:lnTo>
                    <a:pt x="206" y="203"/>
                  </a:lnTo>
                  <a:lnTo>
                    <a:pt x="200" y="196"/>
                  </a:lnTo>
                  <a:lnTo>
                    <a:pt x="193" y="187"/>
                  </a:lnTo>
                  <a:lnTo>
                    <a:pt x="184" y="179"/>
                  </a:lnTo>
                  <a:lnTo>
                    <a:pt x="174" y="169"/>
                  </a:lnTo>
                  <a:lnTo>
                    <a:pt x="162" y="158"/>
                  </a:lnTo>
                  <a:lnTo>
                    <a:pt x="196" y="80"/>
                  </a:lnTo>
                  <a:lnTo>
                    <a:pt x="202" y="83"/>
                  </a:lnTo>
                  <a:lnTo>
                    <a:pt x="207" y="87"/>
                  </a:lnTo>
                  <a:lnTo>
                    <a:pt x="211" y="91"/>
                  </a:lnTo>
                  <a:lnTo>
                    <a:pt x="215" y="97"/>
                  </a:lnTo>
                  <a:lnTo>
                    <a:pt x="216" y="104"/>
                  </a:lnTo>
                  <a:lnTo>
                    <a:pt x="217" y="114"/>
                  </a:lnTo>
                  <a:lnTo>
                    <a:pt x="215" y="124"/>
                  </a:lnTo>
                  <a:lnTo>
                    <a:pt x="211" y="138"/>
                  </a:lnTo>
                  <a:lnTo>
                    <a:pt x="265" y="161"/>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6"/>
            <p:cNvSpPr>
              <a:spLocks/>
            </p:cNvSpPr>
            <p:nvPr userDrawn="1"/>
          </p:nvSpPr>
          <p:spPr bwMode="auto">
            <a:xfrm>
              <a:off x="706" y="706"/>
              <a:ext cx="54" cy="76"/>
            </a:xfrm>
            <a:custGeom>
              <a:avLst/>
              <a:gdLst>
                <a:gd name="T0" fmla="*/ 23 w 54"/>
                <a:gd name="T1" fmla="*/ 76 h 76"/>
                <a:gd name="T2" fmla="*/ 17 w 54"/>
                <a:gd name="T3" fmla="*/ 71 h 76"/>
                <a:gd name="T4" fmla="*/ 12 w 54"/>
                <a:gd name="T5" fmla="*/ 66 h 76"/>
                <a:gd name="T6" fmla="*/ 7 w 54"/>
                <a:gd name="T7" fmla="*/ 60 h 76"/>
                <a:gd name="T8" fmla="*/ 3 w 54"/>
                <a:gd name="T9" fmla="*/ 54 h 76"/>
                <a:gd name="T10" fmla="*/ 0 w 54"/>
                <a:gd name="T11" fmla="*/ 47 h 76"/>
                <a:gd name="T12" fmla="*/ 0 w 54"/>
                <a:gd name="T13" fmla="*/ 39 h 76"/>
                <a:gd name="T14" fmla="*/ 1 w 54"/>
                <a:gd name="T15" fmla="*/ 30 h 76"/>
                <a:gd name="T16" fmla="*/ 4 w 54"/>
                <a:gd name="T17" fmla="*/ 21 h 76"/>
                <a:gd name="T18" fmla="*/ 7 w 54"/>
                <a:gd name="T19" fmla="*/ 15 h 76"/>
                <a:gd name="T20" fmla="*/ 11 w 54"/>
                <a:gd name="T21" fmla="*/ 10 h 76"/>
                <a:gd name="T22" fmla="*/ 15 w 54"/>
                <a:gd name="T23" fmla="*/ 6 h 76"/>
                <a:gd name="T24" fmla="*/ 21 w 54"/>
                <a:gd name="T25" fmla="*/ 3 h 76"/>
                <a:gd name="T26" fmla="*/ 28 w 54"/>
                <a:gd name="T27" fmla="*/ 1 h 76"/>
                <a:gd name="T28" fmla="*/ 36 w 54"/>
                <a:gd name="T29" fmla="*/ 0 h 76"/>
                <a:gd name="T30" fmla="*/ 44 w 54"/>
                <a:gd name="T31" fmla="*/ 1 h 76"/>
                <a:gd name="T32" fmla="*/ 54 w 54"/>
                <a:gd name="T33" fmla="*/ 3 h 76"/>
                <a:gd name="T34" fmla="*/ 23 w 54"/>
                <a:gd name="T35" fmla="*/ 76 h 7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76">
                  <a:moveTo>
                    <a:pt x="23" y="76"/>
                  </a:moveTo>
                  <a:lnTo>
                    <a:pt x="17" y="71"/>
                  </a:lnTo>
                  <a:lnTo>
                    <a:pt x="12" y="66"/>
                  </a:lnTo>
                  <a:lnTo>
                    <a:pt x="7" y="60"/>
                  </a:lnTo>
                  <a:lnTo>
                    <a:pt x="3" y="54"/>
                  </a:lnTo>
                  <a:lnTo>
                    <a:pt x="0" y="47"/>
                  </a:lnTo>
                  <a:lnTo>
                    <a:pt x="0" y="39"/>
                  </a:lnTo>
                  <a:lnTo>
                    <a:pt x="1" y="30"/>
                  </a:lnTo>
                  <a:lnTo>
                    <a:pt x="4" y="21"/>
                  </a:lnTo>
                  <a:lnTo>
                    <a:pt x="7" y="15"/>
                  </a:lnTo>
                  <a:lnTo>
                    <a:pt x="11" y="10"/>
                  </a:lnTo>
                  <a:lnTo>
                    <a:pt x="15" y="6"/>
                  </a:lnTo>
                  <a:lnTo>
                    <a:pt x="21" y="3"/>
                  </a:lnTo>
                  <a:lnTo>
                    <a:pt x="28" y="1"/>
                  </a:lnTo>
                  <a:lnTo>
                    <a:pt x="36" y="0"/>
                  </a:lnTo>
                  <a:lnTo>
                    <a:pt x="44" y="1"/>
                  </a:lnTo>
                  <a:lnTo>
                    <a:pt x="54" y="3"/>
                  </a:lnTo>
                  <a:lnTo>
                    <a:pt x="23" y="76"/>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p:cNvSpPr>
              <a:spLocks/>
            </p:cNvSpPr>
            <p:nvPr userDrawn="1"/>
          </p:nvSpPr>
          <p:spPr bwMode="auto">
            <a:xfrm>
              <a:off x="686" y="852"/>
              <a:ext cx="58" cy="83"/>
            </a:xfrm>
            <a:custGeom>
              <a:avLst/>
              <a:gdLst>
                <a:gd name="T0" fmla="*/ 35 w 58"/>
                <a:gd name="T1" fmla="*/ 0 h 83"/>
                <a:gd name="T2" fmla="*/ 40 w 58"/>
                <a:gd name="T3" fmla="*/ 5 h 83"/>
                <a:gd name="T4" fmla="*/ 46 w 58"/>
                <a:gd name="T5" fmla="*/ 10 h 83"/>
                <a:gd name="T6" fmla="*/ 50 w 58"/>
                <a:gd name="T7" fmla="*/ 16 h 83"/>
                <a:gd name="T8" fmla="*/ 54 w 58"/>
                <a:gd name="T9" fmla="*/ 23 h 83"/>
                <a:gd name="T10" fmla="*/ 57 w 58"/>
                <a:gd name="T11" fmla="*/ 31 h 83"/>
                <a:gd name="T12" fmla="*/ 58 w 58"/>
                <a:gd name="T13" fmla="*/ 39 h 83"/>
                <a:gd name="T14" fmla="*/ 57 w 58"/>
                <a:gd name="T15" fmla="*/ 47 h 83"/>
                <a:gd name="T16" fmla="*/ 55 w 58"/>
                <a:gd name="T17" fmla="*/ 56 h 83"/>
                <a:gd name="T18" fmla="*/ 49 w 58"/>
                <a:gd name="T19" fmla="*/ 67 h 83"/>
                <a:gd name="T20" fmla="*/ 43 w 58"/>
                <a:gd name="T21" fmla="*/ 74 h 83"/>
                <a:gd name="T22" fmla="*/ 35 w 58"/>
                <a:gd name="T23" fmla="*/ 79 h 83"/>
                <a:gd name="T24" fmla="*/ 28 w 58"/>
                <a:gd name="T25" fmla="*/ 82 h 83"/>
                <a:gd name="T26" fmla="*/ 20 w 58"/>
                <a:gd name="T27" fmla="*/ 83 h 83"/>
                <a:gd name="T28" fmla="*/ 13 w 58"/>
                <a:gd name="T29" fmla="*/ 83 h 83"/>
                <a:gd name="T30" fmla="*/ 6 w 58"/>
                <a:gd name="T31" fmla="*/ 83 h 83"/>
                <a:gd name="T32" fmla="*/ 0 w 58"/>
                <a:gd name="T33" fmla="*/ 81 h 83"/>
                <a:gd name="T34" fmla="*/ 35 w 58"/>
                <a:gd name="T35" fmla="*/ 0 h 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8" h="83">
                  <a:moveTo>
                    <a:pt x="35" y="0"/>
                  </a:moveTo>
                  <a:lnTo>
                    <a:pt x="40" y="5"/>
                  </a:lnTo>
                  <a:lnTo>
                    <a:pt x="46" y="10"/>
                  </a:lnTo>
                  <a:lnTo>
                    <a:pt x="50" y="16"/>
                  </a:lnTo>
                  <a:lnTo>
                    <a:pt x="54" y="23"/>
                  </a:lnTo>
                  <a:lnTo>
                    <a:pt x="57" y="31"/>
                  </a:lnTo>
                  <a:lnTo>
                    <a:pt x="58" y="39"/>
                  </a:lnTo>
                  <a:lnTo>
                    <a:pt x="57" y="47"/>
                  </a:lnTo>
                  <a:lnTo>
                    <a:pt x="55" y="56"/>
                  </a:lnTo>
                  <a:lnTo>
                    <a:pt x="49" y="67"/>
                  </a:lnTo>
                  <a:lnTo>
                    <a:pt x="43" y="74"/>
                  </a:lnTo>
                  <a:lnTo>
                    <a:pt x="35" y="79"/>
                  </a:lnTo>
                  <a:lnTo>
                    <a:pt x="28" y="82"/>
                  </a:lnTo>
                  <a:lnTo>
                    <a:pt x="20" y="83"/>
                  </a:lnTo>
                  <a:lnTo>
                    <a:pt x="13" y="83"/>
                  </a:lnTo>
                  <a:lnTo>
                    <a:pt x="6" y="83"/>
                  </a:lnTo>
                  <a:lnTo>
                    <a:pt x="0" y="81"/>
                  </a:lnTo>
                  <a:lnTo>
                    <a:pt x="35" y="0"/>
                  </a:lnTo>
                  <a:close/>
                </a:path>
              </a:pathLst>
            </a:custGeom>
            <a:solidFill>
              <a:srgbClr val="3FE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p:cNvSpPr>
              <a:spLocks/>
            </p:cNvSpPr>
            <p:nvPr userDrawn="1"/>
          </p:nvSpPr>
          <p:spPr bwMode="auto">
            <a:xfrm>
              <a:off x="293" y="145"/>
              <a:ext cx="546" cy="257"/>
            </a:xfrm>
            <a:custGeom>
              <a:avLst/>
              <a:gdLst>
                <a:gd name="T0" fmla="*/ 8 w 546"/>
                <a:gd name="T1" fmla="*/ 188 h 257"/>
                <a:gd name="T2" fmla="*/ 12 w 546"/>
                <a:gd name="T3" fmla="*/ 181 h 257"/>
                <a:gd name="T4" fmla="*/ 16 w 546"/>
                <a:gd name="T5" fmla="*/ 174 h 257"/>
                <a:gd name="T6" fmla="*/ 22 w 546"/>
                <a:gd name="T7" fmla="*/ 167 h 257"/>
                <a:gd name="T8" fmla="*/ 28 w 546"/>
                <a:gd name="T9" fmla="*/ 161 h 257"/>
                <a:gd name="T10" fmla="*/ 34 w 546"/>
                <a:gd name="T11" fmla="*/ 156 h 257"/>
                <a:gd name="T12" fmla="*/ 41 w 546"/>
                <a:gd name="T13" fmla="*/ 151 h 257"/>
                <a:gd name="T14" fmla="*/ 48 w 546"/>
                <a:gd name="T15" fmla="*/ 147 h 257"/>
                <a:gd name="T16" fmla="*/ 56 w 546"/>
                <a:gd name="T17" fmla="*/ 144 h 257"/>
                <a:gd name="T18" fmla="*/ 436 w 546"/>
                <a:gd name="T19" fmla="*/ 5 h 257"/>
                <a:gd name="T20" fmla="*/ 444 w 546"/>
                <a:gd name="T21" fmla="*/ 3 h 257"/>
                <a:gd name="T22" fmla="*/ 452 w 546"/>
                <a:gd name="T23" fmla="*/ 1 h 257"/>
                <a:gd name="T24" fmla="*/ 461 w 546"/>
                <a:gd name="T25" fmla="*/ 0 h 257"/>
                <a:gd name="T26" fmla="*/ 469 w 546"/>
                <a:gd name="T27" fmla="*/ 0 h 257"/>
                <a:gd name="T28" fmla="*/ 477 w 546"/>
                <a:gd name="T29" fmla="*/ 1 h 257"/>
                <a:gd name="T30" fmla="*/ 485 w 546"/>
                <a:gd name="T31" fmla="*/ 3 h 257"/>
                <a:gd name="T32" fmla="*/ 493 w 546"/>
                <a:gd name="T33" fmla="*/ 5 h 257"/>
                <a:gd name="T34" fmla="*/ 501 w 546"/>
                <a:gd name="T35" fmla="*/ 8 h 257"/>
                <a:gd name="T36" fmla="*/ 508 w 546"/>
                <a:gd name="T37" fmla="*/ 12 h 257"/>
                <a:gd name="T38" fmla="*/ 515 w 546"/>
                <a:gd name="T39" fmla="*/ 16 h 257"/>
                <a:gd name="T40" fmla="*/ 521 w 546"/>
                <a:gd name="T41" fmla="*/ 22 h 257"/>
                <a:gd name="T42" fmla="*/ 527 w 546"/>
                <a:gd name="T43" fmla="*/ 28 h 257"/>
                <a:gd name="T44" fmla="*/ 532 w 546"/>
                <a:gd name="T45" fmla="*/ 34 h 257"/>
                <a:gd name="T46" fmla="*/ 537 w 546"/>
                <a:gd name="T47" fmla="*/ 41 h 257"/>
                <a:gd name="T48" fmla="*/ 541 w 546"/>
                <a:gd name="T49" fmla="*/ 49 h 257"/>
                <a:gd name="T50" fmla="*/ 545 w 546"/>
                <a:gd name="T51" fmla="*/ 56 h 257"/>
                <a:gd name="T52" fmla="*/ 546 w 546"/>
                <a:gd name="T53" fmla="*/ 60 h 257"/>
                <a:gd name="T54" fmla="*/ 7 w 546"/>
                <a:gd name="T55" fmla="*/ 257 h 257"/>
                <a:gd name="T56" fmla="*/ 5 w 546"/>
                <a:gd name="T57" fmla="*/ 253 h 257"/>
                <a:gd name="T58" fmla="*/ 1 w 546"/>
                <a:gd name="T59" fmla="*/ 237 h 257"/>
                <a:gd name="T60" fmla="*/ 0 w 546"/>
                <a:gd name="T61" fmla="*/ 220 h 257"/>
                <a:gd name="T62" fmla="*/ 3 w 546"/>
                <a:gd name="T63" fmla="*/ 203 h 257"/>
                <a:gd name="T64" fmla="*/ 8 w 546"/>
                <a:gd name="T65" fmla="*/ 188 h 2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46" h="257">
                  <a:moveTo>
                    <a:pt x="8" y="188"/>
                  </a:moveTo>
                  <a:lnTo>
                    <a:pt x="12" y="181"/>
                  </a:lnTo>
                  <a:lnTo>
                    <a:pt x="16" y="174"/>
                  </a:lnTo>
                  <a:lnTo>
                    <a:pt x="22" y="167"/>
                  </a:lnTo>
                  <a:lnTo>
                    <a:pt x="28" y="161"/>
                  </a:lnTo>
                  <a:lnTo>
                    <a:pt x="34" y="156"/>
                  </a:lnTo>
                  <a:lnTo>
                    <a:pt x="41" y="151"/>
                  </a:lnTo>
                  <a:lnTo>
                    <a:pt x="48" y="147"/>
                  </a:lnTo>
                  <a:lnTo>
                    <a:pt x="56" y="144"/>
                  </a:lnTo>
                  <a:lnTo>
                    <a:pt x="436" y="5"/>
                  </a:lnTo>
                  <a:lnTo>
                    <a:pt x="444" y="3"/>
                  </a:lnTo>
                  <a:lnTo>
                    <a:pt x="452" y="1"/>
                  </a:lnTo>
                  <a:lnTo>
                    <a:pt x="461" y="0"/>
                  </a:lnTo>
                  <a:lnTo>
                    <a:pt x="469" y="0"/>
                  </a:lnTo>
                  <a:lnTo>
                    <a:pt x="477" y="1"/>
                  </a:lnTo>
                  <a:lnTo>
                    <a:pt x="485" y="3"/>
                  </a:lnTo>
                  <a:lnTo>
                    <a:pt x="493" y="5"/>
                  </a:lnTo>
                  <a:lnTo>
                    <a:pt x="501" y="8"/>
                  </a:lnTo>
                  <a:lnTo>
                    <a:pt x="508" y="12"/>
                  </a:lnTo>
                  <a:lnTo>
                    <a:pt x="515" y="16"/>
                  </a:lnTo>
                  <a:lnTo>
                    <a:pt x="521" y="22"/>
                  </a:lnTo>
                  <a:lnTo>
                    <a:pt x="527" y="28"/>
                  </a:lnTo>
                  <a:lnTo>
                    <a:pt x="532" y="34"/>
                  </a:lnTo>
                  <a:lnTo>
                    <a:pt x="537" y="41"/>
                  </a:lnTo>
                  <a:lnTo>
                    <a:pt x="541" y="49"/>
                  </a:lnTo>
                  <a:lnTo>
                    <a:pt x="545" y="56"/>
                  </a:lnTo>
                  <a:lnTo>
                    <a:pt x="546" y="60"/>
                  </a:lnTo>
                  <a:lnTo>
                    <a:pt x="7" y="257"/>
                  </a:lnTo>
                  <a:lnTo>
                    <a:pt x="5" y="253"/>
                  </a:lnTo>
                  <a:lnTo>
                    <a:pt x="1" y="237"/>
                  </a:lnTo>
                  <a:lnTo>
                    <a:pt x="0" y="220"/>
                  </a:lnTo>
                  <a:lnTo>
                    <a:pt x="3" y="203"/>
                  </a:lnTo>
                  <a:lnTo>
                    <a:pt x="8" y="188"/>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p:cNvSpPr>
              <a:spLocks/>
            </p:cNvSpPr>
            <p:nvPr userDrawn="1"/>
          </p:nvSpPr>
          <p:spPr bwMode="auto">
            <a:xfrm>
              <a:off x="96" y="724"/>
              <a:ext cx="222" cy="222"/>
            </a:xfrm>
            <a:custGeom>
              <a:avLst/>
              <a:gdLst>
                <a:gd name="T0" fmla="*/ 100 w 222"/>
                <a:gd name="T1" fmla="*/ 221 h 222"/>
                <a:gd name="T2" fmla="*/ 78 w 222"/>
                <a:gd name="T3" fmla="*/ 217 h 222"/>
                <a:gd name="T4" fmla="*/ 58 w 222"/>
                <a:gd name="T5" fmla="*/ 208 h 222"/>
                <a:gd name="T6" fmla="*/ 41 w 222"/>
                <a:gd name="T7" fmla="*/ 196 h 222"/>
                <a:gd name="T8" fmla="*/ 26 w 222"/>
                <a:gd name="T9" fmla="*/ 181 h 222"/>
                <a:gd name="T10" fmla="*/ 14 w 222"/>
                <a:gd name="T11" fmla="*/ 164 h 222"/>
                <a:gd name="T12" fmla="*/ 5 w 222"/>
                <a:gd name="T13" fmla="*/ 143 h 222"/>
                <a:gd name="T14" fmla="*/ 1 w 222"/>
                <a:gd name="T15" fmla="*/ 122 h 222"/>
                <a:gd name="T16" fmla="*/ 1 w 222"/>
                <a:gd name="T17" fmla="*/ 99 h 222"/>
                <a:gd name="T18" fmla="*/ 5 w 222"/>
                <a:gd name="T19" fmla="*/ 77 h 222"/>
                <a:gd name="T20" fmla="*/ 14 w 222"/>
                <a:gd name="T21" fmla="*/ 58 h 222"/>
                <a:gd name="T22" fmla="*/ 26 w 222"/>
                <a:gd name="T23" fmla="*/ 40 h 222"/>
                <a:gd name="T24" fmla="*/ 41 w 222"/>
                <a:gd name="T25" fmla="*/ 25 h 222"/>
                <a:gd name="T26" fmla="*/ 58 w 222"/>
                <a:gd name="T27" fmla="*/ 13 h 222"/>
                <a:gd name="T28" fmla="*/ 78 w 222"/>
                <a:gd name="T29" fmla="*/ 4 h 222"/>
                <a:gd name="T30" fmla="*/ 100 w 222"/>
                <a:gd name="T31" fmla="*/ 0 h 222"/>
                <a:gd name="T32" fmla="*/ 122 w 222"/>
                <a:gd name="T33" fmla="*/ 0 h 222"/>
                <a:gd name="T34" fmla="*/ 144 w 222"/>
                <a:gd name="T35" fmla="*/ 4 h 222"/>
                <a:gd name="T36" fmla="*/ 164 w 222"/>
                <a:gd name="T37" fmla="*/ 13 h 222"/>
                <a:gd name="T38" fmla="*/ 181 w 222"/>
                <a:gd name="T39" fmla="*/ 25 h 222"/>
                <a:gd name="T40" fmla="*/ 197 w 222"/>
                <a:gd name="T41" fmla="*/ 40 h 222"/>
                <a:gd name="T42" fmla="*/ 209 w 222"/>
                <a:gd name="T43" fmla="*/ 58 h 222"/>
                <a:gd name="T44" fmla="*/ 217 w 222"/>
                <a:gd name="T45" fmla="*/ 77 h 222"/>
                <a:gd name="T46" fmla="*/ 221 w 222"/>
                <a:gd name="T47" fmla="*/ 99 h 222"/>
                <a:gd name="T48" fmla="*/ 221 w 222"/>
                <a:gd name="T49" fmla="*/ 122 h 222"/>
                <a:gd name="T50" fmla="*/ 217 w 222"/>
                <a:gd name="T51" fmla="*/ 143 h 222"/>
                <a:gd name="T52" fmla="*/ 209 w 222"/>
                <a:gd name="T53" fmla="*/ 164 h 222"/>
                <a:gd name="T54" fmla="*/ 197 w 222"/>
                <a:gd name="T55" fmla="*/ 181 h 222"/>
                <a:gd name="T56" fmla="*/ 181 w 222"/>
                <a:gd name="T57" fmla="*/ 196 h 222"/>
                <a:gd name="T58" fmla="*/ 164 w 222"/>
                <a:gd name="T59" fmla="*/ 208 h 222"/>
                <a:gd name="T60" fmla="*/ 144 w 222"/>
                <a:gd name="T61" fmla="*/ 217 h 222"/>
                <a:gd name="T62" fmla="*/ 122 w 222"/>
                <a:gd name="T63" fmla="*/ 221 h 2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2" h="222">
                  <a:moveTo>
                    <a:pt x="111" y="222"/>
                  </a:moveTo>
                  <a:lnTo>
                    <a:pt x="100" y="221"/>
                  </a:lnTo>
                  <a:lnTo>
                    <a:pt x="89" y="219"/>
                  </a:lnTo>
                  <a:lnTo>
                    <a:pt x="78" y="217"/>
                  </a:lnTo>
                  <a:lnTo>
                    <a:pt x="68" y="213"/>
                  </a:lnTo>
                  <a:lnTo>
                    <a:pt x="58" y="208"/>
                  </a:lnTo>
                  <a:lnTo>
                    <a:pt x="49" y="202"/>
                  </a:lnTo>
                  <a:lnTo>
                    <a:pt x="41" y="196"/>
                  </a:lnTo>
                  <a:lnTo>
                    <a:pt x="33" y="189"/>
                  </a:lnTo>
                  <a:lnTo>
                    <a:pt x="26" y="181"/>
                  </a:lnTo>
                  <a:lnTo>
                    <a:pt x="19" y="173"/>
                  </a:lnTo>
                  <a:lnTo>
                    <a:pt x="14" y="164"/>
                  </a:lnTo>
                  <a:lnTo>
                    <a:pt x="9" y="154"/>
                  </a:lnTo>
                  <a:lnTo>
                    <a:pt x="5" y="143"/>
                  </a:lnTo>
                  <a:lnTo>
                    <a:pt x="2" y="133"/>
                  </a:lnTo>
                  <a:lnTo>
                    <a:pt x="1" y="122"/>
                  </a:lnTo>
                  <a:lnTo>
                    <a:pt x="0" y="110"/>
                  </a:lnTo>
                  <a:lnTo>
                    <a:pt x="1" y="99"/>
                  </a:lnTo>
                  <a:lnTo>
                    <a:pt x="2" y="88"/>
                  </a:lnTo>
                  <a:lnTo>
                    <a:pt x="5" y="77"/>
                  </a:lnTo>
                  <a:lnTo>
                    <a:pt x="9" y="67"/>
                  </a:lnTo>
                  <a:lnTo>
                    <a:pt x="14" y="58"/>
                  </a:lnTo>
                  <a:lnTo>
                    <a:pt x="19" y="49"/>
                  </a:lnTo>
                  <a:lnTo>
                    <a:pt x="26" y="40"/>
                  </a:lnTo>
                  <a:lnTo>
                    <a:pt x="33" y="32"/>
                  </a:lnTo>
                  <a:lnTo>
                    <a:pt x="41" y="25"/>
                  </a:lnTo>
                  <a:lnTo>
                    <a:pt x="49" y="19"/>
                  </a:lnTo>
                  <a:lnTo>
                    <a:pt x="58" y="13"/>
                  </a:lnTo>
                  <a:lnTo>
                    <a:pt x="68" y="9"/>
                  </a:lnTo>
                  <a:lnTo>
                    <a:pt x="78" y="4"/>
                  </a:lnTo>
                  <a:lnTo>
                    <a:pt x="89" y="2"/>
                  </a:lnTo>
                  <a:lnTo>
                    <a:pt x="100" y="0"/>
                  </a:lnTo>
                  <a:lnTo>
                    <a:pt x="111" y="0"/>
                  </a:lnTo>
                  <a:lnTo>
                    <a:pt x="122" y="0"/>
                  </a:lnTo>
                  <a:lnTo>
                    <a:pt x="134" y="2"/>
                  </a:lnTo>
                  <a:lnTo>
                    <a:pt x="144" y="4"/>
                  </a:lnTo>
                  <a:lnTo>
                    <a:pt x="154" y="9"/>
                  </a:lnTo>
                  <a:lnTo>
                    <a:pt x="164" y="13"/>
                  </a:lnTo>
                  <a:lnTo>
                    <a:pt x="173" y="19"/>
                  </a:lnTo>
                  <a:lnTo>
                    <a:pt x="181" y="25"/>
                  </a:lnTo>
                  <a:lnTo>
                    <a:pt x="190" y="32"/>
                  </a:lnTo>
                  <a:lnTo>
                    <a:pt x="197" y="40"/>
                  </a:lnTo>
                  <a:lnTo>
                    <a:pt x="203" y="49"/>
                  </a:lnTo>
                  <a:lnTo>
                    <a:pt x="209" y="58"/>
                  </a:lnTo>
                  <a:lnTo>
                    <a:pt x="213" y="67"/>
                  </a:lnTo>
                  <a:lnTo>
                    <a:pt x="217" y="77"/>
                  </a:lnTo>
                  <a:lnTo>
                    <a:pt x="219" y="88"/>
                  </a:lnTo>
                  <a:lnTo>
                    <a:pt x="221" y="99"/>
                  </a:lnTo>
                  <a:lnTo>
                    <a:pt x="222" y="110"/>
                  </a:lnTo>
                  <a:lnTo>
                    <a:pt x="221" y="122"/>
                  </a:lnTo>
                  <a:lnTo>
                    <a:pt x="219" y="133"/>
                  </a:lnTo>
                  <a:lnTo>
                    <a:pt x="217" y="143"/>
                  </a:lnTo>
                  <a:lnTo>
                    <a:pt x="213" y="154"/>
                  </a:lnTo>
                  <a:lnTo>
                    <a:pt x="209" y="164"/>
                  </a:lnTo>
                  <a:lnTo>
                    <a:pt x="203" y="173"/>
                  </a:lnTo>
                  <a:lnTo>
                    <a:pt x="197" y="181"/>
                  </a:lnTo>
                  <a:lnTo>
                    <a:pt x="190" y="189"/>
                  </a:lnTo>
                  <a:lnTo>
                    <a:pt x="181" y="196"/>
                  </a:lnTo>
                  <a:lnTo>
                    <a:pt x="173" y="202"/>
                  </a:lnTo>
                  <a:lnTo>
                    <a:pt x="164" y="208"/>
                  </a:lnTo>
                  <a:lnTo>
                    <a:pt x="154" y="213"/>
                  </a:lnTo>
                  <a:lnTo>
                    <a:pt x="144" y="217"/>
                  </a:lnTo>
                  <a:lnTo>
                    <a:pt x="134" y="219"/>
                  </a:lnTo>
                  <a:lnTo>
                    <a:pt x="122" y="221"/>
                  </a:lnTo>
                  <a:lnTo>
                    <a:pt x="111" y="222"/>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p:cNvSpPr>
              <a:spLocks/>
            </p:cNvSpPr>
            <p:nvPr userDrawn="1"/>
          </p:nvSpPr>
          <p:spPr bwMode="auto">
            <a:xfrm>
              <a:off x="309" y="928"/>
              <a:ext cx="164" cy="164"/>
            </a:xfrm>
            <a:custGeom>
              <a:avLst/>
              <a:gdLst>
                <a:gd name="T0" fmla="*/ 82 w 164"/>
                <a:gd name="T1" fmla="*/ 164 h 164"/>
                <a:gd name="T2" fmla="*/ 66 w 164"/>
                <a:gd name="T3" fmla="*/ 162 h 164"/>
                <a:gd name="T4" fmla="*/ 50 w 164"/>
                <a:gd name="T5" fmla="*/ 157 h 164"/>
                <a:gd name="T6" fmla="*/ 37 w 164"/>
                <a:gd name="T7" fmla="*/ 150 h 164"/>
                <a:gd name="T8" fmla="*/ 24 w 164"/>
                <a:gd name="T9" fmla="*/ 140 h 164"/>
                <a:gd name="T10" fmla="*/ 15 w 164"/>
                <a:gd name="T11" fmla="*/ 128 h 164"/>
                <a:gd name="T12" fmla="*/ 7 w 164"/>
                <a:gd name="T13" fmla="*/ 113 h 164"/>
                <a:gd name="T14" fmla="*/ 2 w 164"/>
                <a:gd name="T15" fmla="*/ 98 h 164"/>
                <a:gd name="T16" fmla="*/ 0 w 164"/>
                <a:gd name="T17" fmla="*/ 82 h 164"/>
                <a:gd name="T18" fmla="*/ 2 w 164"/>
                <a:gd name="T19" fmla="*/ 65 h 164"/>
                <a:gd name="T20" fmla="*/ 7 w 164"/>
                <a:gd name="T21" fmla="*/ 50 h 164"/>
                <a:gd name="T22" fmla="*/ 15 w 164"/>
                <a:gd name="T23" fmla="*/ 36 h 164"/>
                <a:gd name="T24" fmla="*/ 24 w 164"/>
                <a:gd name="T25" fmla="*/ 24 h 164"/>
                <a:gd name="T26" fmla="*/ 37 w 164"/>
                <a:gd name="T27" fmla="*/ 13 h 164"/>
                <a:gd name="T28" fmla="*/ 50 w 164"/>
                <a:gd name="T29" fmla="*/ 6 h 164"/>
                <a:gd name="T30" fmla="*/ 66 w 164"/>
                <a:gd name="T31" fmla="*/ 1 h 164"/>
                <a:gd name="T32" fmla="*/ 82 w 164"/>
                <a:gd name="T33" fmla="*/ 0 h 164"/>
                <a:gd name="T34" fmla="*/ 99 w 164"/>
                <a:gd name="T35" fmla="*/ 1 h 164"/>
                <a:gd name="T36" fmla="*/ 114 w 164"/>
                <a:gd name="T37" fmla="*/ 6 h 164"/>
                <a:gd name="T38" fmla="*/ 128 w 164"/>
                <a:gd name="T39" fmla="*/ 13 h 164"/>
                <a:gd name="T40" fmla="*/ 141 w 164"/>
                <a:gd name="T41" fmla="*/ 24 h 164"/>
                <a:gd name="T42" fmla="*/ 150 w 164"/>
                <a:gd name="T43" fmla="*/ 36 h 164"/>
                <a:gd name="T44" fmla="*/ 158 w 164"/>
                <a:gd name="T45" fmla="*/ 50 h 164"/>
                <a:gd name="T46" fmla="*/ 163 w 164"/>
                <a:gd name="T47" fmla="*/ 65 h 164"/>
                <a:gd name="T48" fmla="*/ 164 w 164"/>
                <a:gd name="T49" fmla="*/ 82 h 164"/>
                <a:gd name="T50" fmla="*/ 163 w 164"/>
                <a:gd name="T51" fmla="*/ 98 h 164"/>
                <a:gd name="T52" fmla="*/ 158 w 164"/>
                <a:gd name="T53" fmla="*/ 113 h 164"/>
                <a:gd name="T54" fmla="*/ 150 w 164"/>
                <a:gd name="T55" fmla="*/ 128 h 164"/>
                <a:gd name="T56" fmla="*/ 141 w 164"/>
                <a:gd name="T57" fmla="*/ 140 h 164"/>
                <a:gd name="T58" fmla="*/ 128 w 164"/>
                <a:gd name="T59" fmla="*/ 150 h 164"/>
                <a:gd name="T60" fmla="*/ 114 w 164"/>
                <a:gd name="T61" fmla="*/ 157 h 164"/>
                <a:gd name="T62" fmla="*/ 99 w 164"/>
                <a:gd name="T63" fmla="*/ 162 h 164"/>
                <a:gd name="T64" fmla="*/ 82 w 164"/>
                <a:gd name="T65" fmla="*/ 164 h 1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64">
                  <a:moveTo>
                    <a:pt x="82" y="164"/>
                  </a:moveTo>
                  <a:lnTo>
                    <a:pt x="66" y="162"/>
                  </a:lnTo>
                  <a:lnTo>
                    <a:pt x="50" y="157"/>
                  </a:lnTo>
                  <a:lnTo>
                    <a:pt x="37" y="150"/>
                  </a:lnTo>
                  <a:lnTo>
                    <a:pt x="24" y="140"/>
                  </a:lnTo>
                  <a:lnTo>
                    <a:pt x="15" y="128"/>
                  </a:lnTo>
                  <a:lnTo>
                    <a:pt x="7" y="113"/>
                  </a:lnTo>
                  <a:lnTo>
                    <a:pt x="2" y="98"/>
                  </a:lnTo>
                  <a:lnTo>
                    <a:pt x="0" y="82"/>
                  </a:lnTo>
                  <a:lnTo>
                    <a:pt x="2" y="65"/>
                  </a:lnTo>
                  <a:lnTo>
                    <a:pt x="7" y="50"/>
                  </a:lnTo>
                  <a:lnTo>
                    <a:pt x="15" y="36"/>
                  </a:lnTo>
                  <a:lnTo>
                    <a:pt x="24" y="24"/>
                  </a:lnTo>
                  <a:lnTo>
                    <a:pt x="37" y="13"/>
                  </a:lnTo>
                  <a:lnTo>
                    <a:pt x="50" y="6"/>
                  </a:lnTo>
                  <a:lnTo>
                    <a:pt x="66" y="1"/>
                  </a:lnTo>
                  <a:lnTo>
                    <a:pt x="82" y="0"/>
                  </a:lnTo>
                  <a:lnTo>
                    <a:pt x="99" y="1"/>
                  </a:lnTo>
                  <a:lnTo>
                    <a:pt x="114" y="6"/>
                  </a:lnTo>
                  <a:lnTo>
                    <a:pt x="128" y="13"/>
                  </a:lnTo>
                  <a:lnTo>
                    <a:pt x="141" y="24"/>
                  </a:lnTo>
                  <a:lnTo>
                    <a:pt x="150" y="36"/>
                  </a:lnTo>
                  <a:lnTo>
                    <a:pt x="158" y="50"/>
                  </a:lnTo>
                  <a:lnTo>
                    <a:pt x="163" y="65"/>
                  </a:lnTo>
                  <a:lnTo>
                    <a:pt x="164" y="82"/>
                  </a:lnTo>
                  <a:lnTo>
                    <a:pt x="163" y="98"/>
                  </a:lnTo>
                  <a:lnTo>
                    <a:pt x="158" y="113"/>
                  </a:lnTo>
                  <a:lnTo>
                    <a:pt x="150" y="128"/>
                  </a:lnTo>
                  <a:lnTo>
                    <a:pt x="141" y="140"/>
                  </a:lnTo>
                  <a:lnTo>
                    <a:pt x="128" y="150"/>
                  </a:lnTo>
                  <a:lnTo>
                    <a:pt x="114" y="157"/>
                  </a:lnTo>
                  <a:lnTo>
                    <a:pt x="99" y="162"/>
                  </a:lnTo>
                  <a:lnTo>
                    <a:pt x="82" y="164"/>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11"/>
            <p:cNvSpPr>
              <a:spLocks/>
            </p:cNvSpPr>
            <p:nvPr userDrawn="1"/>
          </p:nvSpPr>
          <p:spPr bwMode="auto">
            <a:xfrm>
              <a:off x="138" y="1019"/>
              <a:ext cx="133" cy="133"/>
            </a:xfrm>
            <a:custGeom>
              <a:avLst/>
              <a:gdLst>
                <a:gd name="T0" fmla="*/ 66 w 133"/>
                <a:gd name="T1" fmla="*/ 133 h 133"/>
                <a:gd name="T2" fmla="*/ 53 w 133"/>
                <a:gd name="T3" fmla="*/ 132 h 133"/>
                <a:gd name="T4" fmla="*/ 40 w 133"/>
                <a:gd name="T5" fmla="*/ 128 h 133"/>
                <a:gd name="T6" fmla="*/ 29 w 133"/>
                <a:gd name="T7" fmla="*/ 122 h 133"/>
                <a:gd name="T8" fmla="*/ 19 w 133"/>
                <a:gd name="T9" fmla="*/ 113 h 133"/>
                <a:gd name="T10" fmla="*/ 11 w 133"/>
                <a:gd name="T11" fmla="*/ 104 h 133"/>
                <a:gd name="T12" fmla="*/ 5 w 133"/>
                <a:gd name="T13" fmla="*/ 92 h 133"/>
                <a:gd name="T14" fmla="*/ 1 w 133"/>
                <a:gd name="T15" fmla="*/ 80 h 133"/>
                <a:gd name="T16" fmla="*/ 0 w 133"/>
                <a:gd name="T17" fmla="*/ 67 h 133"/>
                <a:gd name="T18" fmla="*/ 1 w 133"/>
                <a:gd name="T19" fmla="*/ 53 h 133"/>
                <a:gd name="T20" fmla="*/ 5 w 133"/>
                <a:gd name="T21" fmla="*/ 40 h 133"/>
                <a:gd name="T22" fmla="*/ 11 w 133"/>
                <a:gd name="T23" fmla="*/ 29 h 133"/>
                <a:gd name="T24" fmla="*/ 19 w 133"/>
                <a:gd name="T25" fmla="*/ 19 h 133"/>
                <a:gd name="T26" fmla="*/ 29 w 133"/>
                <a:gd name="T27" fmla="*/ 11 h 133"/>
                <a:gd name="T28" fmla="*/ 40 w 133"/>
                <a:gd name="T29" fmla="*/ 5 h 133"/>
                <a:gd name="T30" fmla="*/ 53 w 133"/>
                <a:gd name="T31" fmla="*/ 1 h 133"/>
                <a:gd name="T32" fmla="*/ 66 w 133"/>
                <a:gd name="T33" fmla="*/ 0 h 133"/>
                <a:gd name="T34" fmla="*/ 80 w 133"/>
                <a:gd name="T35" fmla="*/ 1 h 133"/>
                <a:gd name="T36" fmla="*/ 92 w 133"/>
                <a:gd name="T37" fmla="*/ 5 h 133"/>
                <a:gd name="T38" fmla="*/ 103 w 133"/>
                <a:gd name="T39" fmla="*/ 11 h 133"/>
                <a:gd name="T40" fmla="*/ 113 w 133"/>
                <a:gd name="T41" fmla="*/ 19 h 133"/>
                <a:gd name="T42" fmla="*/ 121 w 133"/>
                <a:gd name="T43" fmla="*/ 29 h 133"/>
                <a:gd name="T44" fmla="*/ 127 w 133"/>
                <a:gd name="T45" fmla="*/ 40 h 133"/>
                <a:gd name="T46" fmla="*/ 131 w 133"/>
                <a:gd name="T47" fmla="*/ 53 h 133"/>
                <a:gd name="T48" fmla="*/ 133 w 133"/>
                <a:gd name="T49" fmla="*/ 67 h 133"/>
                <a:gd name="T50" fmla="*/ 131 w 133"/>
                <a:gd name="T51" fmla="*/ 80 h 133"/>
                <a:gd name="T52" fmla="*/ 127 w 133"/>
                <a:gd name="T53" fmla="*/ 92 h 133"/>
                <a:gd name="T54" fmla="*/ 121 w 133"/>
                <a:gd name="T55" fmla="*/ 104 h 133"/>
                <a:gd name="T56" fmla="*/ 113 w 133"/>
                <a:gd name="T57" fmla="*/ 113 h 133"/>
                <a:gd name="T58" fmla="*/ 103 w 133"/>
                <a:gd name="T59" fmla="*/ 122 h 133"/>
                <a:gd name="T60" fmla="*/ 92 w 133"/>
                <a:gd name="T61" fmla="*/ 128 h 133"/>
                <a:gd name="T62" fmla="*/ 80 w 133"/>
                <a:gd name="T63" fmla="*/ 132 h 133"/>
                <a:gd name="T64" fmla="*/ 66 w 133"/>
                <a:gd name="T65" fmla="*/ 133 h 1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33" h="133">
                  <a:moveTo>
                    <a:pt x="66" y="133"/>
                  </a:moveTo>
                  <a:lnTo>
                    <a:pt x="53" y="132"/>
                  </a:lnTo>
                  <a:lnTo>
                    <a:pt x="40" y="128"/>
                  </a:lnTo>
                  <a:lnTo>
                    <a:pt x="29" y="122"/>
                  </a:lnTo>
                  <a:lnTo>
                    <a:pt x="19" y="113"/>
                  </a:lnTo>
                  <a:lnTo>
                    <a:pt x="11" y="104"/>
                  </a:lnTo>
                  <a:lnTo>
                    <a:pt x="5" y="92"/>
                  </a:lnTo>
                  <a:lnTo>
                    <a:pt x="1" y="80"/>
                  </a:lnTo>
                  <a:lnTo>
                    <a:pt x="0" y="67"/>
                  </a:lnTo>
                  <a:lnTo>
                    <a:pt x="1" y="53"/>
                  </a:lnTo>
                  <a:lnTo>
                    <a:pt x="5" y="40"/>
                  </a:lnTo>
                  <a:lnTo>
                    <a:pt x="11" y="29"/>
                  </a:lnTo>
                  <a:lnTo>
                    <a:pt x="19" y="19"/>
                  </a:lnTo>
                  <a:lnTo>
                    <a:pt x="29" y="11"/>
                  </a:lnTo>
                  <a:lnTo>
                    <a:pt x="40" y="5"/>
                  </a:lnTo>
                  <a:lnTo>
                    <a:pt x="53" y="1"/>
                  </a:lnTo>
                  <a:lnTo>
                    <a:pt x="66" y="0"/>
                  </a:lnTo>
                  <a:lnTo>
                    <a:pt x="80" y="1"/>
                  </a:lnTo>
                  <a:lnTo>
                    <a:pt x="92" y="5"/>
                  </a:lnTo>
                  <a:lnTo>
                    <a:pt x="103" y="11"/>
                  </a:lnTo>
                  <a:lnTo>
                    <a:pt x="113" y="19"/>
                  </a:lnTo>
                  <a:lnTo>
                    <a:pt x="121" y="29"/>
                  </a:lnTo>
                  <a:lnTo>
                    <a:pt x="127" y="40"/>
                  </a:lnTo>
                  <a:lnTo>
                    <a:pt x="131" y="53"/>
                  </a:lnTo>
                  <a:lnTo>
                    <a:pt x="133" y="67"/>
                  </a:lnTo>
                  <a:lnTo>
                    <a:pt x="131" y="80"/>
                  </a:lnTo>
                  <a:lnTo>
                    <a:pt x="127" y="92"/>
                  </a:lnTo>
                  <a:lnTo>
                    <a:pt x="121" y="104"/>
                  </a:lnTo>
                  <a:lnTo>
                    <a:pt x="113" y="113"/>
                  </a:lnTo>
                  <a:lnTo>
                    <a:pt x="103" y="122"/>
                  </a:lnTo>
                  <a:lnTo>
                    <a:pt x="92" y="128"/>
                  </a:lnTo>
                  <a:lnTo>
                    <a:pt x="80" y="132"/>
                  </a:lnTo>
                  <a:lnTo>
                    <a:pt x="66" y="133"/>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p:cNvSpPr>
              <a:spLocks/>
            </p:cNvSpPr>
            <p:nvPr userDrawn="1"/>
          </p:nvSpPr>
          <p:spPr bwMode="auto">
            <a:xfrm>
              <a:off x="331" y="293"/>
              <a:ext cx="578" cy="344"/>
            </a:xfrm>
            <a:custGeom>
              <a:avLst/>
              <a:gdLst>
                <a:gd name="T0" fmla="*/ 142 w 578"/>
                <a:gd name="T1" fmla="*/ 340 h 344"/>
                <a:gd name="T2" fmla="*/ 134 w 578"/>
                <a:gd name="T3" fmla="*/ 342 h 344"/>
                <a:gd name="T4" fmla="*/ 126 w 578"/>
                <a:gd name="T5" fmla="*/ 344 h 344"/>
                <a:gd name="T6" fmla="*/ 117 w 578"/>
                <a:gd name="T7" fmla="*/ 344 h 344"/>
                <a:gd name="T8" fmla="*/ 110 w 578"/>
                <a:gd name="T9" fmla="*/ 344 h 344"/>
                <a:gd name="T10" fmla="*/ 101 w 578"/>
                <a:gd name="T11" fmla="*/ 344 h 344"/>
                <a:gd name="T12" fmla="*/ 93 w 578"/>
                <a:gd name="T13" fmla="*/ 342 h 344"/>
                <a:gd name="T14" fmla="*/ 85 w 578"/>
                <a:gd name="T15" fmla="*/ 340 h 344"/>
                <a:gd name="T16" fmla="*/ 78 w 578"/>
                <a:gd name="T17" fmla="*/ 337 h 344"/>
                <a:gd name="T18" fmla="*/ 71 w 578"/>
                <a:gd name="T19" fmla="*/ 333 h 344"/>
                <a:gd name="T20" fmla="*/ 64 w 578"/>
                <a:gd name="T21" fmla="*/ 328 h 344"/>
                <a:gd name="T22" fmla="*/ 57 w 578"/>
                <a:gd name="T23" fmla="*/ 323 h 344"/>
                <a:gd name="T24" fmla="*/ 52 w 578"/>
                <a:gd name="T25" fmla="*/ 318 h 344"/>
                <a:gd name="T26" fmla="*/ 46 w 578"/>
                <a:gd name="T27" fmla="*/ 311 h 344"/>
                <a:gd name="T28" fmla="*/ 42 w 578"/>
                <a:gd name="T29" fmla="*/ 304 h 344"/>
                <a:gd name="T30" fmla="*/ 37 w 578"/>
                <a:gd name="T31" fmla="*/ 297 h 344"/>
                <a:gd name="T32" fmla="*/ 34 w 578"/>
                <a:gd name="T33" fmla="*/ 289 h 344"/>
                <a:gd name="T34" fmla="*/ 0 w 578"/>
                <a:gd name="T35" fmla="*/ 197 h 344"/>
                <a:gd name="T36" fmla="*/ 539 w 578"/>
                <a:gd name="T37" fmla="*/ 0 h 344"/>
                <a:gd name="T38" fmla="*/ 573 w 578"/>
                <a:gd name="T39" fmla="*/ 93 h 344"/>
                <a:gd name="T40" fmla="*/ 577 w 578"/>
                <a:gd name="T41" fmla="*/ 109 h 344"/>
                <a:gd name="T42" fmla="*/ 578 w 578"/>
                <a:gd name="T43" fmla="*/ 125 h 344"/>
                <a:gd name="T44" fmla="*/ 576 w 578"/>
                <a:gd name="T45" fmla="*/ 142 h 344"/>
                <a:gd name="T46" fmla="*/ 570 w 578"/>
                <a:gd name="T47" fmla="*/ 158 h 344"/>
                <a:gd name="T48" fmla="*/ 566 w 578"/>
                <a:gd name="T49" fmla="*/ 165 h 344"/>
                <a:gd name="T50" fmla="*/ 561 w 578"/>
                <a:gd name="T51" fmla="*/ 172 h 344"/>
                <a:gd name="T52" fmla="*/ 556 w 578"/>
                <a:gd name="T53" fmla="*/ 179 h 344"/>
                <a:gd name="T54" fmla="*/ 551 w 578"/>
                <a:gd name="T55" fmla="*/ 184 h 344"/>
                <a:gd name="T56" fmla="*/ 544 w 578"/>
                <a:gd name="T57" fmla="*/ 190 h 344"/>
                <a:gd name="T58" fmla="*/ 537 w 578"/>
                <a:gd name="T59" fmla="*/ 194 h 344"/>
                <a:gd name="T60" fmla="*/ 530 w 578"/>
                <a:gd name="T61" fmla="*/ 198 h 344"/>
                <a:gd name="T62" fmla="*/ 522 w 578"/>
                <a:gd name="T63" fmla="*/ 201 h 344"/>
                <a:gd name="T64" fmla="*/ 142 w 578"/>
                <a:gd name="T65" fmla="*/ 340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78" h="344">
                  <a:moveTo>
                    <a:pt x="142" y="340"/>
                  </a:moveTo>
                  <a:lnTo>
                    <a:pt x="134" y="342"/>
                  </a:lnTo>
                  <a:lnTo>
                    <a:pt x="126" y="344"/>
                  </a:lnTo>
                  <a:lnTo>
                    <a:pt x="117" y="344"/>
                  </a:lnTo>
                  <a:lnTo>
                    <a:pt x="110" y="344"/>
                  </a:lnTo>
                  <a:lnTo>
                    <a:pt x="101" y="344"/>
                  </a:lnTo>
                  <a:lnTo>
                    <a:pt x="93" y="342"/>
                  </a:lnTo>
                  <a:lnTo>
                    <a:pt x="85" y="340"/>
                  </a:lnTo>
                  <a:lnTo>
                    <a:pt x="78" y="337"/>
                  </a:lnTo>
                  <a:lnTo>
                    <a:pt x="71" y="333"/>
                  </a:lnTo>
                  <a:lnTo>
                    <a:pt x="64" y="328"/>
                  </a:lnTo>
                  <a:lnTo>
                    <a:pt x="57" y="323"/>
                  </a:lnTo>
                  <a:lnTo>
                    <a:pt x="52" y="318"/>
                  </a:lnTo>
                  <a:lnTo>
                    <a:pt x="46" y="311"/>
                  </a:lnTo>
                  <a:lnTo>
                    <a:pt x="42" y="304"/>
                  </a:lnTo>
                  <a:lnTo>
                    <a:pt x="37" y="297"/>
                  </a:lnTo>
                  <a:lnTo>
                    <a:pt x="34" y="289"/>
                  </a:lnTo>
                  <a:lnTo>
                    <a:pt x="0" y="197"/>
                  </a:lnTo>
                  <a:lnTo>
                    <a:pt x="539" y="0"/>
                  </a:lnTo>
                  <a:lnTo>
                    <a:pt x="573" y="93"/>
                  </a:lnTo>
                  <a:lnTo>
                    <a:pt x="577" y="109"/>
                  </a:lnTo>
                  <a:lnTo>
                    <a:pt x="578" y="125"/>
                  </a:lnTo>
                  <a:lnTo>
                    <a:pt x="576" y="142"/>
                  </a:lnTo>
                  <a:lnTo>
                    <a:pt x="570" y="158"/>
                  </a:lnTo>
                  <a:lnTo>
                    <a:pt x="566" y="165"/>
                  </a:lnTo>
                  <a:lnTo>
                    <a:pt x="561" y="172"/>
                  </a:lnTo>
                  <a:lnTo>
                    <a:pt x="556" y="179"/>
                  </a:lnTo>
                  <a:lnTo>
                    <a:pt x="551" y="184"/>
                  </a:lnTo>
                  <a:lnTo>
                    <a:pt x="544" y="190"/>
                  </a:lnTo>
                  <a:lnTo>
                    <a:pt x="537" y="194"/>
                  </a:lnTo>
                  <a:lnTo>
                    <a:pt x="530" y="198"/>
                  </a:lnTo>
                  <a:lnTo>
                    <a:pt x="522" y="201"/>
                  </a:lnTo>
                  <a:lnTo>
                    <a:pt x="142" y="340"/>
                  </a:lnTo>
                  <a:close/>
                </a:path>
              </a:pathLst>
            </a:custGeom>
            <a:solidFill>
              <a:srgbClr val="007CD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13" name="TextBox 12"/>
          <p:cNvSpPr txBox="1">
            <a:spLocks noChangeArrowheads="1"/>
          </p:cNvSpPr>
          <p:nvPr userDrawn="1"/>
        </p:nvSpPr>
        <p:spPr bwMode="auto">
          <a:xfrm rot="20427625">
            <a:off x="461313" y="411164"/>
            <a:ext cx="1661151"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100" smtClean="0">
                <a:latin typeface="+mj-lt"/>
              </a:rPr>
              <a:t>Credit Card</a:t>
            </a:r>
          </a:p>
        </p:txBody>
      </p:sp>
      <p:sp>
        <p:nvSpPr>
          <p:cNvPr id="14" name="Date Placeholder 3"/>
          <p:cNvSpPr>
            <a:spLocks noGrp="1"/>
          </p:cNvSpPr>
          <p:nvPr>
            <p:ph type="dt" sz="half" idx="10"/>
          </p:nvPr>
        </p:nvSpPr>
        <p:spPr>
          <a:xfrm>
            <a:off x="609441"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456C5010-C40B-410C-B0F0-10A9BD56139D}" type="datetimeFigureOut">
              <a:rPr lang="en-US"/>
              <a:pPr>
                <a:defRPr/>
              </a:pPr>
              <a:t>8/5/2013</a:t>
            </a:fld>
            <a:endParaRPr lang="en-US"/>
          </a:p>
        </p:txBody>
      </p:sp>
      <p:sp>
        <p:nvSpPr>
          <p:cNvPr id="15" name="Footer Placeholder 4"/>
          <p:cNvSpPr>
            <a:spLocks noGrp="1"/>
          </p:cNvSpPr>
          <p:nvPr>
            <p:ph type="ftr" sz="quarter" idx="11"/>
          </p:nvPr>
        </p:nvSpPr>
        <p:spPr>
          <a:xfrm>
            <a:off x="4164515" y="6356351"/>
            <a:ext cx="3859795" cy="365125"/>
          </a:xfrm>
          <a:prstGeom prst="rect">
            <a:avLst/>
          </a:prstGeom>
        </p:spPr>
        <p:txBody>
          <a:bodyPr/>
          <a:lstStyle>
            <a:lvl1pPr fontAlgn="auto">
              <a:spcBef>
                <a:spcPts val="0"/>
              </a:spcBef>
              <a:spcAft>
                <a:spcPts val="0"/>
              </a:spcAft>
              <a:defRPr>
                <a:latin typeface="+mj-lt"/>
                <a:cs typeface="+mn-cs"/>
              </a:defRPr>
            </a:lvl1pPr>
          </a:lstStyle>
          <a:p>
            <a:pPr>
              <a:defRPr/>
            </a:pPr>
            <a:endParaRPr lang="en-US"/>
          </a:p>
        </p:txBody>
      </p:sp>
      <p:sp>
        <p:nvSpPr>
          <p:cNvPr id="16" name="Slide Number Placeholder 5"/>
          <p:cNvSpPr>
            <a:spLocks noGrp="1"/>
          </p:cNvSpPr>
          <p:nvPr>
            <p:ph type="sldNum" sz="quarter" idx="12"/>
          </p:nvPr>
        </p:nvSpPr>
        <p:spPr>
          <a:xfrm>
            <a:off x="8735325" y="6356351"/>
            <a:ext cx="2844059" cy="365125"/>
          </a:xfrm>
          <a:prstGeom prst="rect">
            <a:avLst/>
          </a:prstGeom>
        </p:spPr>
        <p:txBody>
          <a:bodyPr/>
          <a:lstStyle>
            <a:lvl1pPr fontAlgn="auto">
              <a:spcBef>
                <a:spcPts val="0"/>
              </a:spcBef>
              <a:spcAft>
                <a:spcPts val="0"/>
              </a:spcAft>
              <a:defRPr smtClean="0">
                <a:latin typeface="+mj-lt"/>
                <a:cs typeface="+mn-cs"/>
              </a:defRPr>
            </a:lvl1pPr>
          </a:lstStyle>
          <a:p>
            <a:pPr>
              <a:defRPr/>
            </a:pPr>
            <a:fld id="{B41233B5-56DC-4907-A0B7-A6065B6541B6}" type="slidenum">
              <a:rPr lang="en-US"/>
              <a:pPr>
                <a:defRPr/>
              </a:pPr>
              <a:t>‹#›</a:t>
            </a:fld>
            <a:endParaRPr lang="en-US"/>
          </a:p>
        </p:txBody>
      </p:sp>
    </p:spTree>
    <p:extLst>
      <p:ext uri="{BB962C8B-B14F-4D97-AF65-F5344CB8AC3E}">
        <p14:creationId xmlns:p14="http://schemas.microsoft.com/office/powerpoint/2010/main" val="551138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1117309" y="6400801"/>
            <a:ext cx="2742486" cy="320675"/>
          </a:xfrm>
          <a:prstGeom prst="rect">
            <a:avLst/>
          </a:prstGeom>
        </p:spPr>
        <p:txBody>
          <a:bodyPr/>
          <a:lstStyle/>
          <a:p>
            <a:fld id="{15A9377B-053C-438C-8A98-92C419A6701C}" type="datetime1">
              <a:rPr lang="en-US" smtClean="0"/>
              <a:t>8/5/2013</a:t>
            </a:fld>
            <a:endParaRPr lang="en-US"/>
          </a:p>
        </p:txBody>
      </p:sp>
      <p:sp>
        <p:nvSpPr>
          <p:cNvPr id="5" name="Footer Placeholder 4"/>
          <p:cNvSpPr>
            <a:spLocks noGrp="1"/>
          </p:cNvSpPr>
          <p:nvPr>
            <p:ph type="ftr" sz="quarter" idx="11"/>
          </p:nvPr>
        </p:nvSpPr>
        <p:spPr>
          <a:xfrm>
            <a:off x="3907842" y="6400801"/>
            <a:ext cx="6216301" cy="320675"/>
          </a:xfrm>
          <a:prstGeom prst="rect">
            <a:avLst/>
          </a:prstGeom>
        </p:spPr>
        <p:txBody>
          <a:bodyPr/>
          <a:lstStyle/>
          <a:p>
            <a:endParaRPr lang="en-US"/>
          </a:p>
        </p:txBody>
      </p:sp>
      <p:sp>
        <p:nvSpPr>
          <p:cNvPr id="6" name="Slide Number Placeholder 5"/>
          <p:cNvSpPr>
            <a:spLocks noGrp="1"/>
          </p:cNvSpPr>
          <p:nvPr>
            <p:ph type="sldNum" sz="quarter" idx="12"/>
          </p:nvPr>
        </p:nvSpPr>
        <p:spPr>
          <a:xfrm>
            <a:off x="10167146" y="6400801"/>
            <a:ext cx="1107518" cy="320675"/>
          </a:xfrm>
          <a:prstGeom prst="rect">
            <a:avLst/>
          </a:prstGeom>
        </p:spPr>
        <p:txBody>
          <a:bodyPr/>
          <a:lstStyle/>
          <a:p>
            <a:fld id="{DA60BA0E-20D0-4E7C-B286-26C960A6788F}" type="slidenum">
              <a:rPr lang="en-US" smtClean="0"/>
              <a:t>‹#›</a:t>
            </a:fld>
            <a:endParaRPr lang="en-US"/>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 name="Title 1"/>
          <p:cNvSpPr>
            <a:spLocks noGrp="1"/>
          </p:cNvSpPr>
          <p:nvPr>
            <p:ph type="title"/>
          </p:nvPr>
        </p:nvSpPr>
        <p:spPr/>
        <p:txBody>
          <a:bodyPr/>
          <a:lstStyle/>
          <a:p>
            <a:r>
              <a:rPr lang="en-US" smtClean="0"/>
              <a:t>Click to edit Master title style</a:t>
            </a:r>
            <a:endParaRPr/>
          </a:p>
        </p:txBody>
      </p:sp>
    </p:spTree>
    <p:extLst>
      <p:ext uri="{BB962C8B-B14F-4D97-AF65-F5344CB8AC3E}">
        <p14:creationId xmlns:p14="http://schemas.microsoft.com/office/powerpoint/2010/main" val="2865359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2" name="Group 11"/>
          <p:cNvGrpSpPr/>
          <p:nvPr/>
        </p:nvGrpSpPr>
        <p:grpSpPr>
          <a:xfrm>
            <a:off x="1620" y="0"/>
            <a:ext cx="12188952" cy="6858000"/>
            <a:chOff x="1620" y="0"/>
            <a:chExt cx="12188952" cy="6858000"/>
          </a:xfrm>
        </p:grpSpPr>
        <p:sp>
          <p:nvSpPr>
            <p:cNvPr id="4" name="Rectangle 3"/>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8818" y="0"/>
              <a:ext cx="4591594" cy="6858000"/>
            </a:xfrm>
            <a:prstGeom prst="rect">
              <a:avLst/>
            </a:prstGeom>
          </p:spPr>
        </p:pic>
        <p:sp>
          <p:nvSpPr>
            <p:cNvPr id="11" name="Rectangle 10"/>
            <p:cNvSpPr/>
            <p:nvPr/>
          </p:nvSpPr>
          <p:spPr>
            <a:xfrm>
              <a:off x="7481252"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a:solidFill>
                  <a:schemeClr val="tx2"/>
                </a:solidFill>
              </a:endParaRPr>
            </a:p>
          </p:txBody>
        </p:sp>
      </p:gr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98818" y="0"/>
            <a:ext cx="4591594" cy="6858000"/>
          </a:xfrm>
          <a:prstGeom prst="rect">
            <a:avLst/>
          </a:prstGeom>
        </p:spPr>
      </p:pic>
      <p:sp>
        <p:nvSpPr>
          <p:cNvPr id="2" name="Date Placeholder 1"/>
          <p:cNvSpPr>
            <a:spLocks noGrp="1"/>
          </p:cNvSpPr>
          <p:nvPr>
            <p:ph type="dt" sz="half" idx="10"/>
          </p:nvPr>
        </p:nvSpPr>
        <p:spPr>
          <a:xfrm>
            <a:off x="1117309" y="6400801"/>
            <a:ext cx="2742486" cy="320675"/>
          </a:xfrm>
          <a:prstGeom prst="rect">
            <a:avLst/>
          </a:prstGeom>
        </p:spPr>
        <p:txBody>
          <a:bodyPr/>
          <a:lstStyle/>
          <a:p>
            <a:fld id="{B07CEF46-0123-4A75-9835-49DC49D53DE2}" type="datetime1">
              <a:rPr lang="en-US" smtClean="0"/>
              <a:t>8/5/2013</a:t>
            </a:fld>
            <a:endParaRPr lang="en-US"/>
          </a:p>
        </p:txBody>
      </p:sp>
      <p:sp>
        <p:nvSpPr>
          <p:cNvPr id="3" name="Footer Placeholder 2"/>
          <p:cNvSpPr>
            <a:spLocks noGrp="1"/>
          </p:cNvSpPr>
          <p:nvPr>
            <p:ph type="ftr" sz="quarter" idx="11"/>
          </p:nvPr>
        </p:nvSpPr>
        <p:spPr>
          <a:xfrm>
            <a:off x="3907842" y="6400801"/>
            <a:ext cx="6216301" cy="320675"/>
          </a:xfrm>
          <a:prstGeom prst="rect">
            <a:avLst/>
          </a:prstGeom>
        </p:spPr>
        <p:txBody>
          <a:bodyPr/>
          <a:lstStyle/>
          <a:p>
            <a:endParaRPr lang="en-US"/>
          </a:p>
        </p:txBody>
      </p:sp>
      <p:sp>
        <p:nvSpPr>
          <p:cNvPr id="9" name="Slide Number Placeholder 8"/>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pPr/>
              <a:t>‹#›</a:t>
            </a:fld>
            <a:endParaRPr lang="en-US"/>
          </a:p>
        </p:txBody>
      </p:sp>
      <p:sp>
        <p:nvSpPr>
          <p:cNvPr id="8" name="Subtitle 2"/>
          <p:cNvSpPr>
            <a:spLocks noGrp="1"/>
          </p:cNvSpPr>
          <p:nvPr>
            <p:ph type="subTitle" idx="1"/>
          </p:nvPr>
        </p:nvSpPr>
        <p:spPr>
          <a:xfrm>
            <a:off x="237149" y="4927600"/>
            <a:ext cx="7008574" cy="1244600"/>
          </a:xfrm>
        </p:spPr>
        <p:txBody>
          <a:bodyPr>
            <a:normAutofit/>
          </a:bodyPr>
          <a:lstStyle>
            <a:lvl1pPr marL="0" indent="0" algn="l">
              <a:spcBef>
                <a:spcPts val="0"/>
              </a:spcBef>
              <a:buNone/>
              <a:defRPr sz="2800" b="0" cap="none" spc="0">
                <a:ln w="0"/>
                <a:solidFill>
                  <a:schemeClr val="accent2"/>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dirty="0"/>
          </a:p>
        </p:txBody>
      </p:sp>
      <p:sp>
        <p:nvSpPr>
          <p:cNvPr id="7" name="Title 1"/>
          <p:cNvSpPr>
            <a:spLocks noGrp="1"/>
          </p:cNvSpPr>
          <p:nvPr>
            <p:ph type="ctrTitle"/>
          </p:nvPr>
        </p:nvSpPr>
        <p:spPr>
          <a:xfrm>
            <a:off x="237149"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smtClean="0"/>
              <a:t>Click to edit Master title style</a:t>
            </a:r>
            <a:endParaRPr dirty="0"/>
          </a:p>
        </p:txBody>
      </p:sp>
    </p:spTree>
    <p:extLst>
      <p:ext uri="{BB962C8B-B14F-4D97-AF65-F5344CB8AC3E}">
        <p14:creationId xmlns:p14="http://schemas.microsoft.com/office/powerpoint/2010/main" val="305258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1117309" y="6400801"/>
            <a:ext cx="2742486" cy="320675"/>
          </a:xfrm>
          <a:prstGeom prst="rect">
            <a:avLst/>
          </a:prstGeom>
        </p:spPr>
        <p:txBody>
          <a:bodyPr/>
          <a:lstStyle/>
          <a:p>
            <a:fld id="{62A6378D-18AE-47D1-B10A-42F623B40082}" type="datetime1">
              <a:rPr lang="en-US" smtClean="0"/>
              <a:t>8/5/2013</a:t>
            </a:fld>
            <a:endParaRPr lang="en-US"/>
          </a:p>
        </p:txBody>
      </p:sp>
      <p:sp>
        <p:nvSpPr>
          <p:cNvPr id="6" name="Footer Placeholder 5"/>
          <p:cNvSpPr>
            <a:spLocks noGrp="1"/>
          </p:cNvSpPr>
          <p:nvPr>
            <p:ph type="ftr" sz="quarter" idx="11"/>
          </p:nvPr>
        </p:nvSpPr>
        <p:spPr>
          <a:xfrm>
            <a:off x="3907842" y="6400801"/>
            <a:ext cx="6216301" cy="320675"/>
          </a:xfrm>
          <a:prstGeom prst="rect">
            <a:avLst/>
          </a:prstGeom>
        </p:spPr>
        <p:txBody>
          <a:bodyPr/>
          <a:lstStyle/>
          <a:p>
            <a:endParaRPr lang="en-US"/>
          </a:p>
        </p:txBody>
      </p:sp>
      <p:sp>
        <p:nvSpPr>
          <p:cNvPr id="7" name="Slide Number Placeholder 6"/>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202504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1117309" y="6400801"/>
            <a:ext cx="2742486" cy="320675"/>
          </a:xfrm>
          <a:prstGeom prst="rect">
            <a:avLst/>
          </a:prstGeom>
        </p:spPr>
        <p:txBody>
          <a:bodyPr/>
          <a:lstStyle/>
          <a:p>
            <a:fld id="{321F6AE8-D704-41F6-B16A-5547B5672AC1}" type="datetime1">
              <a:rPr lang="en-US" smtClean="0"/>
              <a:t>8/5/2013</a:t>
            </a:fld>
            <a:endParaRPr lang="en-US"/>
          </a:p>
        </p:txBody>
      </p:sp>
      <p:sp>
        <p:nvSpPr>
          <p:cNvPr id="8" name="Footer Placeholder 7"/>
          <p:cNvSpPr>
            <a:spLocks noGrp="1"/>
          </p:cNvSpPr>
          <p:nvPr>
            <p:ph type="ftr" sz="quarter" idx="11"/>
          </p:nvPr>
        </p:nvSpPr>
        <p:spPr>
          <a:xfrm>
            <a:off x="3907842" y="6400801"/>
            <a:ext cx="6216301" cy="320675"/>
          </a:xfrm>
          <a:prstGeom prst="rect">
            <a:avLst/>
          </a:prstGeom>
        </p:spPr>
        <p:txBody>
          <a:bodyPr/>
          <a:lstStyle/>
          <a:p>
            <a:endParaRPr lang="en-US"/>
          </a:p>
        </p:txBody>
      </p:sp>
      <p:sp>
        <p:nvSpPr>
          <p:cNvPr id="9" name="Slide Number Placeholder 8"/>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920072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a:xfrm>
            <a:off x="1117309" y="6400801"/>
            <a:ext cx="2742486" cy="320675"/>
          </a:xfrm>
          <a:prstGeom prst="rect">
            <a:avLst/>
          </a:prstGeom>
        </p:spPr>
        <p:txBody>
          <a:bodyPr/>
          <a:lstStyle/>
          <a:p>
            <a:fld id="{58AB9538-6F63-4C0B-916D-ED3F4E0A1B28}" type="datetime1">
              <a:rPr lang="en-US" smtClean="0"/>
              <a:t>8/5/2013</a:t>
            </a:fld>
            <a:endParaRPr lang="en-US"/>
          </a:p>
        </p:txBody>
      </p:sp>
      <p:sp>
        <p:nvSpPr>
          <p:cNvPr id="4" name="Footer Placeholder 3"/>
          <p:cNvSpPr>
            <a:spLocks noGrp="1"/>
          </p:cNvSpPr>
          <p:nvPr>
            <p:ph type="ftr" sz="quarter" idx="11"/>
          </p:nvPr>
        </p:nvSpPr>
        <p:spPr>
          <a:xfrm>
            <a:off x="3907842" y="6400801"/>
            <a:ext cx="6216301" cy="320675"/>
          </a:xfrm>
          <a:prstGeom prst="rect">
            <a:avLst/>
          </a:prstGeom>
        </p:spPr>
        <p:txBody>
          <a:bodyPr/>
          <a:lstStyle/>
          <a:p>
            <a:endParaRPr lang="en-US"/>
          </a:p>
        </p:txBody>
      </p:sp>
      <p:sp>
        <p:nvSpPr>
          <p:cNvPr id="5" name="Slide Number Placeholder 4"/>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2304845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117309" y="6400801"/>
            <a:ext cx="2742486" cy="320675"/>
          </a:xfrm>
          <a:prstGeom prst="rect">
            <a:avLst/>
          </a:prstGeom>
        </p:spPr>
        <p:txBody>
          <a:bodyPr/>
          <a:lstStyle/>
          <a:p>
            <a:fld id="{068F15BF-7116-4A9E-8022-5A2DC937F971}" type="datetime1">
              <a:rPr lang="en-US" smtClean="0"/>
              <a:t>8/5/2013</a:t>
            </a:fld>
            <a:endParaRPr lang="en-US"/>
          </a:p>
        </p:txBody>
      </p:sp>
      <p:sp>
        <p:nvSpPr>
          <p:cNvPr id="3" name="Footer Placeholder 2"/>
          <p:cNvSpPr>
            <a:spLocks noGrp="1"/>
          </p:cNvSpPr>
          <p:nvPr>
            <p:ph type="ftr" sz="quarter" idx="11"/>
          </p:nvPr>
        </p:nvSpPr>
        <p:spPr>
          <a:xfrm>
            <a:off x="3907842" y="6400801"/>
            <a:ext cx="6216301" cy="320675"/>
          </a:xfrm>
          <a:prstGeom prst="rect">
            <a:avLst/>
          </a:prstGeom>
        </p:spPr>
        <p:txBody>
          <a:bodyPr/>
          <a:lstStyle/>
          <a:p>
            <a:endParaRPr lang="en-US"/>
          </a:p>
        </p:txBody>
      </p:sp>
      <p:sp>
        <p:nvSpPr>
          <p:cNvPr id="4" name="Slide Number Placeholder 3"/>
          <p:cNvSpPr>
            <a:spLocks noGrp="1"/>
          </p:cNvSpPr>
          <p:nvPr>
            <p:ph type="sldNum" sz="quarter" idx="12"/>
          </p:nvPr>
        </p:nvSpPr>
        <p:spPr>
          <a:xfrm>
            <a:off x="10167146" y="6400801"/>
            <a:ext cx="1107518" cy="320675"/>
          </a:xfrm>
          <a:prstGeom prst="rect">
            <a:avLst/>
          </a:prstGeom>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21950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455612" y="1701800"/>
            <a:ext cx="3351927" cy="2844800"/>
          </a:xfrm>
        </p:spPr>
        <p:txBody>
          <a:bodyPr anchor="b">
            <a:normAutofit/>
          </a:bodyPr>
          <a:lstStyle>
            <a:lvl1pPr algn="l">
              <a:defRPr sz="2000" b="1">
                <a:effectLst/>
              </a:defRPr>
            </a:lvl1pPr>
          </a:lstStyle>
          <a:p>
            <a:r>
              <a:rPr lang="en-US" smtClean="0"/>
              <a:t>Click to edit Master title style</a:t>
            </a:r>
            <a:endParaRPr dirty="0"/>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5612"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a:xfrm>
            <a:off x="1117309" y="6400801"/>
            <a:ext cx="2742486" cy="320675"/>
          </a:xfrm>
          <a:prstGeom prst="rect">
            <a:avLst/>
          </a:prstGeom>
        </p:spPr>
        <p:txBody>
          <a:bodyPr/>
          <a:lstStyle/>
          <a:p>
            <a:fld id="{41B8DC91-5A3B-40CE-8C1D-279A8EF6E008}" type="datetime1">
              <a:rPr lang="en-US" smtClean="0"/>
              <a:t>8/5/2013</a:t>
            </a:fld>
            <a:endParaRPr lang="en-US"/>
          </a:p>
        </p:txBody>
      </p:sp>
      <p:sp>
        <p:nvSpPr>
          <p:cNvPr id="6" name="Footer Placeholder 5"/>
          <p:cNvSpPr>
            <a:spLocks noGrp="1"/>
          </p:cNvSpPr>
          <p:nvPr>
            <p:ph type="ftr" sz="quarter" idx="11"/>
          </p:nvPr>
        </p:nvSpPr>
        <p:spPr>
          <a:xfrm>
            <a:off x="3907842" y="6400801"/>
            <a:ext cx="6216301" cy="320675"/>
          </a:xfrm>
          <a:prstGeom prst="rect">
            <a:avLst/>
          </a:prstGeom>
        </p:spPr>
        <p:txBody>
          <a:bodyPr/>
          <a:lstStyle/>
          <a:p>
            <a:endParaRPr lang="en-US"/>
          </a:p>
        </p:txBody>
      </p:sp>
      <p:sp>
        <p:nvSpPr>
          <p:cNvPr id="7" name="Slide Number Placeholder 6"/>
          <p:cNvSpPr>
            <a:spLocks noGrp="1"/>
          </p:cNvSpPr>
          <p:nvPr>
            <p:ph type="sldNum" sz="quarter" idx="12"/>
          </p:nvPr>
        </p:nvSpPr>
        <p:spPr>
          <a:xfrm>
            <a:off x="10167146" y="6400801"/>
            <a:ext cx="1107518" cy="320675"/>
          </a:xfrm>
          <a:prstGeom prst="rect">
            <a:avLst/>
          </a:prstGeom>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789110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effectLst/>
              </a:defRPr>
            </a:lvl1pPr>
          </a:lstStyle>
          <a:p>
            <a:r>
              <a:rPr lang="en-US" smtClean="0"/>
              <a:t>Click to edit Master title style</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a:xfrm>
            <a:off x="1117309" y="6400801"/>
            <a:ext cx="2742486" cy="320675"/>
          </a:xfrm>
          <a:prstGeom prst="rect">
            <a:avLst/>
          </a:prstGeom>
        </p:spPr>
        <p:txBody>
          <a:bodyPr/>
          <a:lstStyle/>
          <a:p>
            <a:fld id="{36B7C20A-B94A-4E20-B4B2-88A7825AE904}" type="datetime1">
              <a:rPr lang="en-US" smtClean="0"/>
              <a:t>8/5/2013</a:t>
            </a:fld>
            <a:endParaRPr lang="en-US"/>
          </a:p>
        </p:txBody>
      </p:sp>
      <p:sp>
        <p:nvSpPr>
          <p:cNvPr id="6" name="Footer Placeholder 5"/>
          <p:cNvSpPr>
            <a:spLocks noGrp="1"/>
          </p:cNvSpPr>
          <p:nvPr>
            <p:ph type="ftr" sz="quarter" idx="11"/>
          </p:nvPr>
        </p:nvSpPr>
        <p:spPr>
          <a:xfrm>
            <a:off x="3907842" y="6400801"/>
            <a:ext cx="6216301" cy="320675"/>
          </a:xfrm>
          <a:prstGeom prst="rect">
            <a:avLst/>
          </a:prstGeom>
        </p:spPr>
        <p:txBody>
          <a:bodyPr/>
          <a:lstStyle/>
          <a:p>
            <a:endParaRPr lang="en-US"/>
          </a:p>
        </p:txBody>
      </p:sp>
      <p:sp>
        <p:nvSpPr>
          <p:cNvPr id="7" name="Slide Number Placeholder 6"/>
          <p:cNvSpPr>
            <a:spLocks noGrp="1"/>
          </p:cNvSpPr>
          <p:nvPr>
            <p:ph type="sldNum" sz="quarter" idx="12"/>
          </p:nvPr>
        </p:nvSpPr>
        <p:spPr>
          <a:xfrm>
            <a:off x="10167146" y="6400801"/>
            <a:ext cx="1107518" cy="320675"/>
          </a:xfrm>
          <a:prstGeom prst="rect">
            <a:avLst/>
          </a:prstGeom>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3521372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8" name="Rectangle 7"/>
          <p:cNvSpPr/>
          <p:nvPr userDrawn="1"/>
        </p:nvSpPr>
        <p:spPr>
          <a:xfrm>
            <a:off x="304721" y="0"/>
            <a:ext cx="11579384" cy="6858000"/>
          </a:xfrm>
          <a:prstGeom prst="rect">
            <a:avLst/>
          </a:prstGeom>
          <a:ln/>
        </p:spPr>
        <p:style>
          <a:lnRef idx="2">
            <a:schemeClr val="accent2"/>
          </a:lnRef>
          <a:fillRef idx="1">
            <a:schemeClr val="lt1"/>
          </a:fillRef>
          <a:effectRef idx="0">
            <a:schemeClr val="accent2"/>
          </a:effectRef>
          <a:fontRef idx="minor">
            <a:schemeClr val="dk1"/>
          </a:fontRef>
        </p:style>
        <p:txBody>
          <a:bodyPr lIns="121899" tIns="60949" rIns="121899" bIns="60949" rtlCol="0" anchor="ctr"/>
          <a:lstStyle/>
          <a:p>
            <a:pPr algn="ctr"/>
            <a:endParaRPr/>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Placeholder 1"/>
          <p:cNvSpPr>
            <a:spLocks noGrp="1"/>
          </p:cNvSpPr>
          <p:nvPr>
            <p:ph type="title"/>
          </p:nvPr>
        </p:nvSpPr>
        <p:spPr>
          <a:xfrm>
            <a:off x="608012" y="76200"/>
            <a:ext cx="10666651" cy="1397000"/>
          </a:xfrm>
          <a:prstGeom prst="rect">
            <a:avLst/>
          </a:prstGeom>
        </p:spPr>
        <p:txBody>
          <a:bodyPr vert="horz" lIns="121899" tIns="60949" rIns="121899" bIns="60949" rtlCol="0" anchor="b">
            <a:normAutofit/>
          </a:bodyPr>
          <a:lstStyle/>
          <a:p>
            <a:r>
              <a:rPr lang="en-US" dirty="0" smtClean="0"/>
              <a:t>Click to edit Master title style</a:t>
            </a:r>
            <a:endParaRPr dirty="0"/>
          </a:p>
        </p:txBody>
      </p:sp>
      <p:sp>
        <p:nvSpPr>
          <p:cNvPr id="13" name="Text Box 28"/>
          <p:cNvSpPr txBox="1">
            <a:spLocks noChangeArrowheads="1"/>
          </p:cNvSpPr>
          <p:nvPr userDrawn="1"/>
        </p:nvSpPr>
        <p:spPr bwMode="auto">
          <a:xfrm>
            <a:off x="2397125" y="6400800"/>
            <a:ext cx="6858000" cy="307777"/>
          </a:xfrm>
          <a:prstGeom prst="rect">
            <a:avLst/>
          </a:prstGeom>
          <a:noFill/>
          <a:ln w="9525">
            <a:noFill/>
            <a:miter lim="800000"/>
            <a:headEnd/>
            <a:tailEnd/>
          </a:ln>
          <a:effectLst/>
        </p:spPr>
        <p:txBody>
          <a:bodyPr>
            <a:spAutoFit/>
          </a:bodyPr>
          <a:lstStyle/>
          <a:p>
            <a:pPr algn="ctr" eaLnBrk="1" hangingPunct="1">
              <a:defRPr/>
            </a:pPr>
            <a:r>
              <a:rPr lang="en-US" sz="700" dirty="0">
                <a:solidFill>
                  <a:schemeClr val="tx1"/>
                </a:solidFill>
                <a:latin typeface="Calibri" pitchFamily="34" charset="0"/>
                <a:cs typeface="Calibri" pitchFamily="34" charset="0"/>
              </a:rPr>
              <a:t>© </a:t>
            </a:r>
            <a:r>
              <a:rPr lang="en-US" sz="700" dirty="0" smtClean="0">
                <a:solidFill>
                  <a:schemeClr val="tx1"/>
                </a:solidFill>
                <a:latin typeface="Calibri" pitchFamily="34" charset="0"/>
                <a:cs typeface="Calibri" pitchFamily="34" charset="0"/>
              </a:rPr>
              <a:t>Take Charge Today – August 2013</a:t>
            </a:r>
            <a:r>
              <a:rPr lang="en-US" sz="700" baseline="0" dirty="0" smtClean="0">
                <a:solidFill>
                  <a:schemeClr val="tx1"/>
                </a:solidFill>
                <a:latin typeface="Calibri" pitchFamily="34" charset="0"/>
                <a:cs typeface="Calibri" pitchFamily="34" charset="0"/>
              </a:rPr>
              <a:t> </a:t>
            </a:r>
            <a:r>
              <a:rPr lang="en-US" sz="700" dirty="0" smtClean="0">
                <a:solidFill>
                  <a:schemeClr val="tx1"/>
                </a:solidFill>
                <a:latin typeface="Calibri" pitchFamily="34" charset="0"/>
                <a:cs typeface="Calibri" pitchFamily="34" charset="0"/>
              </a:rPr>
              <a:t>– Understanding</a:t>
            </a:r>
            <a:r>
              <a:rPr lang="en-US" sz="700" baseline="0" dirty="0" smtClean="0">
                <a:solidFill>
                  <a:schemeClr val="tx1"/>
                </a:solidFill>
                <a:latin typeface="Calibri" pitchFamily="34" charset="0"/>
                <a:cs typeface="Calibri" pitchFamily="34" charset="0"/>
              </a:rPr>
              <a:t> Credit Cards </a:t>
            </a:r>
            <a:r>
              <a:rPr lang="en-US" sz="700" dirty="0" smtClean="0">
                <a:solidFill>
                  <a:schemeClr val="tx1"/>
                </a:solidFill>
                <a:latin typeface="Calibri" pitchFamily="34" charset="0"/>
                <a:cs typeface="Calibri" pitchFamily="34" charset="0"/>
              </a:rPr>
              <a:t>– </a:t>
            </a:r>
            <a:r>
              <a:rPr lang="en-US" sz="700" dirty="0">
                <a:solidFill>
                  <a:schemeClr val="tx1"/>
                </a:solidFill>
                <a:latin typeface="Calibri" pitchFamily="34" charset="0"/>
                <a:cs typeface="Calibri" pitchFamily="34" charset="0"/>
              </a:rPr>
              <a:t>Slide </a:t>
            </a:r>
            <a:fld id="{ADE95015-491B-40D8-85E8-3AFB804DD7CC}" type="slidenum">
              <a:rPr lang="en-US" sz="700">
                <a:solidFill>
                  <a:schemeClr val="tx1"/>
                </a:solidFill>
                <a:latin typeface="Calibri" pitchFamily="34" charset="0"/>
                <a:cs typeface="Calibri" pitchFamily="34" charset="0"/>
              </a:rPr>
              <a:pPr algn="ctr" eaLnBrk="1" hangingPunct="1">
                <a:defRPr/>
              </a:pPr>
              <a:t>‹#›</a:t>
            </a:fld>
            <a:endParaRPr lang="en-US" sz="700" dirty="0">
              <a:solidFill>
                <a:schemeClr val="tx1"/>
              </a:solidFill>
              <a:latin typeface="Calibri" pitchFamily="34" charset="0"/>
              <a:cs typeface="Calibri" pitchFamily="34" charset="0"/>
            </a:endParaRPr>
          </a:p>
          <a:p>
            <a:pPr algn="ctr" eaLnBrk="1" hangingPunct="1">
              <a:defRPr/>
            </a:pPr>
            <a:r>
              <a:rPr lang="en-US" sz="700" dirty="0">
                <a:solidFill>
                  <a:schemeClr val="tx1"/>
                </a:solidFill>
                <a:latin typeface="Calibri" pitchFamily="34" charset="0"/>
                <a:cs typeface="Calibri" pitchFamily="34" charset="0"/>
              </a:rPr>
              <a:t>Funded by a grant from Take Charge America, Inc. to the Norton School of Family and Consumer Sciences  Take Charge America Institute at the University of Arizona</a:t>
            </a:r>
          </a:p>
        </p:txBody>
      </p:sp>
      <p:pic>
        <p:nvPicPr>
          <p:cNvPr id="14" name="Picture 12" descr="TCA-New-Logo-3-color"/>
          <p:cNvPicPr>
            <a:picLocks noChangeAspect="1" noChangeArrowheads="1"/>
          </p:cNvPicPr>
          <p:nvPr userDrawn="1"/>
        </p:nvPicPr>
        <p:blipFill>
          <a:blip r:embed="rId21" cstate="print">
            <a:grayscl/>
          </a:blip>
          <a:srcRect/>
          <a:stretch>
            <a:fillRect/>
          </a:stretch>
        </p:blipFill>
        <p:spPr bwMode="auto">
          <a:xfrm>
            <a:off x="9026525" y="6460927"/>
            <a:ext cx="1182687" cy="228600"/>
          </a:xfrm>
          <a:prstGeom prst="rect">
            <a:avLst/>
          </a:prstGeom>
          <a:noFill/>
          <a:ln w="9525">
            <a:noFill/>
            <a:miter lim="800000"/>
            <a:headEnd/>
            <a:tailEnd/>
          </a:ln>
        </p:spPr>
      </p:pic>
      <p:pic>
        <p:nvPicPr>
          <p:cNvPr id="15" name="Picture 16" descr="UA-horiz blk"/>
          <p:cNvPicPr>
            <a:picLocks noChangeAspect="1" noChangeArrowheads="1"/>
          </p:cNvPicPr>
          <p:nvPr userDrawn="1"/>
        </p:nvPicPr>
        <p:blipFill>
          <a:blip r:embed="rId22" cstate="print"/>
          <a:srcRect/>
          <a:stretch>
            <a:fillRect/>
          </a:stretch>
        </p:blipFill>
        <p:spPr bwMode="auto">
          <a:xfrm>
            <a:off x="1635125" y="6470452"/>
            <a:ext cx="874713" cy="192088"/>
          </a:xfrm>
          <a:prstGeom prst="rect">
            <a:avLst/>
          </a:prstGeom>
          <a:noFill/>
          <a:ln w="9525">
            <a:noFill/>
            <a:miter lim="800000"/>
            <a:headEnd/>
            <a:tailEnd/>
          </a:ln>
        </p:spPr>
      </p:pic>
      <p:sp>
        <p:nvSpPr>
          <p:cNvPr id="9" name="TextBox 2"/>
          <p:cNvSpPr txBox="1">
            <a:spLocks noChangeArrowheads="1"/>
          </p:cNvSpPr>
          <p:nvPr userDrawn="1"/>
        </p:nvSpPr>
        <p:spPr bwMode="auto">
          <a:xfrm>
            <a:off x="10514012" y="76200"/>
            <a:ext cx="12954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algn="r" eaLnBrk="1" hangingPunct="1">
              <a:defRPr/>
            </a:pPr>
            <a:r>
              <a:rPr lang="en-US" sz="1100" dirty="0" smtClean="0">
                <a:latin typeface="Calibri" pitchFamily="34" charset="0"/>
                <a:ea typeface="ＭＳ Ｐゴシック" pitchFamily="-107" charset="-128"/>
                <a:cs typeface="+mn-cs"/>
              </a:rPr>
              <a:t>2.6.3.G1</a:t>
            </a:r>
          </a:p>
        </p:txBody>
      </p:sp>
    </p:spTree>
    <p:extLst>
      <p:ext uri="{BB962C8B-B14F-4D97-AF65-F5344CB8AC3E}">
        <p14:creationId xmlns:p14="http://schemas.microsoft.com/office/powerpoint/2010/main" val="206018772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10" r:id="rId14"/>
    <p:sldLayoutId id="2147483709" r:id="rId15"/>
    <p:sldLayoutId id="2147483706" r:id="rId16"/>
    <p:sldLayoutId id="2147483707" r:id="rId17"/>
    <p:sldLayoutId id="2147483708"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lnSpc>
          <a:spcPct val="85000"/>
        </a:lnSpc>
        <a:spcBef>
          <a:spcPct val="0"/>
        </a:spcBef>
        <a:buNone/>
        <a:tabLst/>
        <a:defRPr sz="4400" b="0" kern="1200" cap="none" baseline="0">
          <a:solidFill>
            <a:schemeClr val="accent2"/>
          </a:solidFill>
          <a:effectLst/>
          <a:latin typeface="+mj-lt"/>
          <a:ea typeface="+mj-ea"/>
          <a:cs typeface="+mj-cs"/>
        </a:defRPr>
      </a:lvl1pPr>
    </p:titleStyle>
    <p:bodyStyle>
      <a:lvl1pPr marL="304747" indent="-304747" algn="l" defTabSz="1218987" rtl="0" eaLnBrk="1" latinLnBrk="0" hangingPunct="1">
        <a:lnSpc>
          <a:spcPct val="95000"/>
        </a:lnSpc>
        <a:spcBef>
          <a:spcPts val="1866"/>
        </a:spcBef>
        <a:buClr>
          <a:schemeClr val="accent6">
            <a:lumMod val="75000"/>
          </a:schemeClr>
        </a:buClr>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Clr>
          <a:schemeClr val="accent6">
            <a:lumMod val="75000"/>
          </a:schemeClr>
        </a:buClr>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Clr>
          <a:schemeClr val="accent6">
            <a:lumMod val="75000"/>
          </a:schemeClr>
        </a:buClr>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Clr>
          <a:schemeClr val="accent6">
            <a:lumMod val="75000"/>
          </a:schemeClr>
        </a:buClr>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Clr>
          <a:schemeClr val="accent6">
            <a:lumMod val="75000"/>
          </a:schemeClr>
        </a:buClr>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Clr>
          <a:schemeClr val="accent6">
            <a:lumMod val="75000"/>
          </a:schemeClr>
        </a:buClr>
        <a:buSzPct val="90000"/>
        <a:buFont typeface="Century Gothic" pitchFamily="34" charset="0"/>
        <a:buChar char="–"/>
        <a:defRPr sz="1800" kern="1200">
          <a:solidFill>
            <a:schemeClr val="tx2">
              <a:lumMod val="50000"/>
            </a:schemeClr>
          </a:solidFill>
          <a:latin typeface="+mn-lt"/>
          <a:ea typeface="+mn-ea"/>
          <a:cs typeface="+mn-cs"/>
        </a:defRPr>
      </a:lvl6pPr>
      <a:lvl7pPr marL="2864619" indent="-304747" algn="l" defTabSz="1218987" rtl="0" eaLnBrk="1" latinLnBrk="0" hangingPunct="1">
        <a:lnSpc>
          <a:spcPct val="95000"/>
        </a:lnSpc>
        <a:spcBef>
          <a:spcPts val="1066"/>
        </a:spcBef>
        <a:buClr>
          <a:schemeClr val="accent6">
            <a:lumMod val="75000"/>
          </a:schemeClr>
        </a:buClr>
        <a:buSzPct val="90000"/>
        <a:buFont typeface="Century Gothic" pitchFamily="34" charset="0"/>
        <a:buChar char="–"/>
        <a:defRPr sz="1800" kern="1200">
          <a:solidFill>
            <a:schemeClr val="tx2">
              <a:lumMod val="50000"/>
            </a:schemeClr>
          </a:solidFill>
          <a:latin typeface="+mn-lt"/>
          <a:ea typeface="+mn-ea"/>
          <a:cs typeface="+mn-cs"/>
        </a:defRPr>
      </a:lvl7pPr>
      <a:lvl8pPr marL="3291264" indent="-304747" algn="l" defTabSz="1218987" rtl="0" eaLnBrk="1" latinLnBrk="0" hangingPunct="1">
        <a:lnSpc>
          <a:spcPct val="95000"/>
        </a:lnSpc>
        <a:spcBef>
          <a:spcPts val="1066"/>
        </a:spcBef>
        <a:buClr>
          <a:schemeClr val="accent6">
            <a:lumMod val="75000"/>
          </a:schemeClr>
        </a:buClr>
        <a:buSzPct val="90000"/>
        <a:buFont typeface="Century Gothic" pitchFamily="34" charset="0"/>
        <a:buChar char="–"/>
        <a:defRPr sz="1800" kern="1200">
          <a:solidFill>
            <a:schemeClr val="tx2">
              <a:lumMod val="50000"/>
            </a:schemeClr>
          </a:solidFill>
          <a:latin typeface="+mn-lt"/>
          <a:ea typeface="+mn-ea"/>
          <a:cs typeface="+mn-cs"/>
        </a:defRPr>
      </a:lvl8pPr>
      <a:lvl9pPr marL="3778859" indent="-304747" algn="l" defTabSz="1218987" rtl="0" eaLnBrk="1" latinLnBrk="0" hangingPunct="1">
        <a:lnSpc>
          <a:spcPct val="95000"/>
        </a:lnSpc>
        <a:spcBef>
          <a:spcPts val="1066"/>
        </a:spcBef>
        <a:buClr>
          <a:schemeClr val="accent6">
            <a:lumMod val="75000"/>
          </a:schemeClr>
        </a:buClr>
        <a:buSzPct val="90000"/>
        <a:buFont typeface="Century Gothic" pitchFamily="34" charset="0"/>
        <a:buChar char="–"/>
        <a:defRPr sz="1800" kern="1200">
          <a:solidFill>
            <a:schemeClr val="tx2">
              <a:lumMod val="50000"/>
            </a:schemeClr>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8.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federalreserve.gove/creditcard" TargetMode="Externa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8.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8.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8.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a:spLocks noGrp="1"/>
          </p:cNvSpPr>
          <p:nvPr>
            <p:ph type="ctrTitle"/>
          </p:nvPr>
        </p:nvSpPr>
        <p:spPr/>
        <p:txBody>
          <a:bodyPr/>
          <a:lstStyle/>
          <a:p>
            <a:pPr eaLnBrk="1" hangingPunct="1"/>
            <a:r>
              <a:rPr lang="en-US" b="1" dirty="0" smtClean="0"/>
              <a:t>Understanding Credit Cards</a:t>
            </a:r>
          </a:p>
        </p:txBody>
      </p:sp>
      <p:sp>
        <p:nvSpPr>
          <p:cNvPr id="25603" name="Subtitle 4"/>
          <p:cNvSpPr>
            <a:spLocks noGrp="1"/>
          </p:cNvSpPr>
          <p:nvPr>
            <p:ph type="subTitle" idx="1"/>
          </p:nvPr>
        </p:nvSpPr>
        <p:spPr/>
        <p:txBody>
          <a:bodyPr>
            <a:normAutofit/>
          </a:bodyPr>
          <a:lstStyle/>
          <a:p>
            <a:pPr eaLnBrk="1" hangingPunct="1"/>
            <a:r>
              <a:rPr lang="en-US" sz="2400" b="1" dirty="0" smtClean="0">
                <a:solidFill>
                  <a:schemeClr val="tx1"/>
                </a:solidFill>
              </a:rPr>
              <a:t>Advanced Level</a:t>
            </a:r>
          </a:p>
        </p:txBody>
      </p:sp>
      <p:cxnSp>
        <p:nvCxnSpPr>
          <p:cNvPr id="3" name="Straight Connector 2"/>
          <p:cNvCxnSpPr/>
          <p:nvPr/>
        </p:nvCxnSpPr>
        <p:spPr>
          <a:xfrm>
            <a:off x="4951412" y="4800600"/>
            <a:ext cx="6858000" cy="0"/>
          </a:xfrm>
          <a:prstGeom prst="line">
            <a:avLst/>
          </a:prstGeom>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81154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379412" y="152400"/>
            <a:ext cx="11225345" cy="1143000"/>
          </a:xfrm>
        </p:spPr>
        <p:txBody>
          <a:bodyPr>
            <a:normAutofit fontScale="90000"/>
          </a:bodyPr>
          <a:lstStyle/>
          <a:p>
            <a:pPr eaLnBrk="1" hangingPunct="1"/>
            <a:r>
              <a:rPr lang="en-US" dirty="0" smtClean="0"/>
              <a:t>Should you choose “debit” or “credit”  at a point of sale (POS)?</a:t>
            </a:r>
          </a:p>
        </p:txBody>
      </p:sp>
      <p:graphicFrame>
        <p:nvGraphicFramePr>
          <p:cNvPr id="3" name="Diagram 2"/>
          <p:cNvGraphicFramePr/>
          <p:nvPr>
            <p:extLst>
              <p:ext uri="{D42A27DB-BD31-4B8C-83A1-F6EECF244321}">
                <p14:modId xmlns:p14="http://schemas.microsoft.com/office/powerpoint/2010/main" val="3606357942"/>
              </p:ext>
            </p:extLst>
          </p:nvPr>
        </p:nvGraphicFramePr>
        <p:xfrm>
          <a:off x="455612" y="990600"/>
          <a:ext cx="112014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34428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853FA746-7609-4BAC-8962-ED83B3F0ABEC}"/>
                                            </p:graphicEl>
                                          </p:spTgt>
                                        </p:tgtEl>
                                        <p:attrNameLst>
                                          <p:attrName>style.visibility</p:attrName>
                                        </p:attrNameLst>
                                      </p:cBhvr>
                                      <p:to>
                                        <p:strVal val="visible"/>
                                      </p:to>
                                    </p:set>
                                    <p:animEffect transition="in" filter="fade">
                                      <p:cBhvr>
                                        <p:cTn id="7" dur="500"/>
                                        <p:tgtEl>
                                          <p:spTgt spid="3">
                                            <p:graphicEl>
                                              <a:dgm id="{853FA746-7609-4BAC-8962-ED83B3F0ABE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AE99BF08-4065-4EFE-8AAF-A6FCA6CF1D97}"/>
                                            </p:graphicEl>
                                          </p:spTgt>
                                        </p:tgtEl>
                                        <p:attrNameLst>
                                          <p:attrName>style.visibility</p:attrName>
                                        </p:attrNameLst>
                                      </p:cBhvr>
                                      <p:to>
                                        <p:strVal val="visible"/>
                                      </p:to>
                                    </p:set>
                                    <p:animEffect transition="in" filter="fade">
                                      <p:cBhvr>
                                        <p:cTn id="12" dur="500"/>
                                        <p:tgtEl>
                                          <p:spTgt spid="3">
                                            <p:graphicEl>
                                              <a:dgm id="{AE99BF08-4065-4EFE-8AAF-A6FCA6CF1D97}"/>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36767878-BB6C-4775-A8FB-CC011B741E0B}"/>
                                            </p:graphicEl>
                                          </p:spTgt>
                                        </p:tgtEl>
                                        <p:attrNameLst>
                                          <p:attrName>style.visibility</p:attrName>
                                        </p:attrNameLst>
                                      </p:cBhvr>
                                      <p:to>
                                        <p:strVal val="visible"/>
                                      </p:to>
                                    </p:set>
                                    <p:animEffect transition="in" filter="fade">
                                      <p:cBhvr>
                                        <p:cTn id="15" dur="500"/>
                                        <p:tgtEl>
                                          <p:spTgt spid="3">
                                            <p:graphicEl>
                                              <a:dgm id="{36767878-BB6C-4775-A8FB-CC011B741E0B}"/>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0232ED17-A829-40C3-8362-0926E1D33397}"/>
                                            </p:graphicEl>
                                          </p:spTgt>
                                        </p:tgtEl>
                                        <p:attrNameLst>
                                          <p:attrName>style.visibility</p:attrName>
                                        </p:attrNameLst>
                                      </p:cBhvr>
                                      <p:to>
                                        <p:strVal val="visible"/>
                                      </p:to>
                                    </p:set>
                                    <p:animEffect transition="in" filter="fade">
                                      <p:cBhvr>
                                        <p:cTn id="20" dur="500"/>
                                        <p:tgtEl>
                                          <p:spTgt spid="3">
                                            <p:graphicEl>
                                              <a:dgm id="{0232ED17-A829-40C3-8362-0926E1D33397}"/>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A0777DF1-9F86-44BB-823E-785EACD0A12E}"/>
                                            </p:graphicEl>
                                          </p:spTgt>
                                        </p:tgtEl>
                                        <p:attrNameLst>
                                          <p:attrName>style.visibility</p:attrName>
                                        </p:attrNameLst>
                                      </p:cBhvr>
                                      <p:to>
                                        <p:strVal val="visible"/>
                                      </p:to>
                                    </p:set>
                                    <p:animEffect transition="in" filter="fade">
                                      <p:cBhvr>
                                        <p:cTn id="23" dur="500"/>
                                        <p:tgtEl>
                                          <p:spTgt spid="3">
                                            <p:graphicEl>
                                              <a:dgm id="{A0777DF1-9F86-44BB-823E-785EACD0A12E}"/>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4FD73EB0-A0A6-4375-9367-F49C65C8161A}"/>
                                            </p:graphicEl>
                                          </p:spTgt>
                                        </p:tgtEl>
                                        <p:attrNameLst>
                                          <p:attrName>style.visibility</p:attrName>
                                        </p:attrNameLst>
                                      </p:cBhvr>
                                      <p:to>
                                        <p:strVal val="visible"/>
                                      </p:to>
                                    </p:set>
                                    <p:animEffect transition="in" filter="fade">
                                      <p:cBhvr>
                                        <p:cTn id="28" dur="500"/>
                                        <p:tgtEl>
                                          <p:spTgt spid="3">
                                            <p:graphicEl>
                                              <a:dgm id="{4FD73EB0-A0A6-4375-9367-F49C65C8161A}"/>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0833D9DC-A662-42ED-BBD2-432F832B0926}"/>
                                            </p:graphicEl>
                                          </p:spTgt>
                                        </p:tgtEl>
                                        <p:attrNameLst>
                                          <p:attrName>style.visibility</p:attrName>
                                        </p:attrNameLst>
                                      </p:cBhvr>
                                      <p:to>
                                        <p:strVal val="visible"/>
                                      </p:to>
                                    </p:set>
                                    <p:animEffect transition="in" filter="fade">
                                      <p:cBhvr>
                                        <p:cTn id="31" dur="500"/>
                                        <p:tgtEl>
                                          <p:spTgt spid="3">
                                            <p:graphicEl>
                                              <a:dgm id="{0833D9DC-A662-42ED-BBD2-432F832B092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BACA9085-2164-4991-99AA-DDEFF074EAF5}"/>
                                            </p:graphicEl>
                                          </p:spTgt>
                                        </p:tgtEl>
                                        <p:attrNameLst>
                                          <p:attrName>style.visibility</p:attrName>
                                        </p:attrNameLst>
                                      </p:cBhvr>
                                      <p:to>
                                        <p:strVal val="visible"/>
                                      </p:to>
                                    </p:set>
                                    <p:animEffect transition="in" filter="fade">
                                      <p:cBhvr>
                                        <p:cTn id="36" dur="500"/>
                                        <p:tgtEl>
                                          <p:spTgt spid="3">
                                            <p:graphicEl>
                                              <a:dgm id="{BACA9085-2164-4991-99AA-DDEFF074EAF5}"/>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25D74FEE-2A77-403A-9327-DF7F9EFEF969}"/>
                                            </p:graphicEl>
                                          </p:spTgt>
                                        </p:tgtEl>
                                        <p:attrNameLst>
                                          <p:attrName>style.visibility</p:attrName>
                                        </p:attrNameLst>
                                      </p:cBhvr>
                                      <p:to>
                                        <p:strVal val="visible"/>
                                      </p:to>
                                    </p:set>
                                    <p:animEffect transition="in" filter="fade">
                                      <p:cBhvr>
                                        <p:cTn id="39" dur="500"/>
                                        <p:tgtEl>
                                          <p:spTgt spid="3">
                                            <p:graphicEl>
                                              <a:dgm id="{25D74FEE-2A77-403A-9327-DF7F9EFEF969}"/>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graphicEl>
                                              <a:dgm id="{F80AD4AB-163D-4D0C-A5F9-69A7001F2EFF}"/>
                                            </p:graphicEl>
                                          </p:spTgt>
                                        </p:tgtEl>
                                        <p:attrNameLst>
                                          <p:attrName>style.visibility</p:attrName>
                                        </p:attrNameLst>
                                      </p:cBhvr>
                                      <p:to>
                                        <p:strVal val="visible"/>
                                      </p:to>
                                    </p:set>
                                    <p:animEffect transition="in" filter="fade">
                                      <p:cBhvr>
                                        <p:cTn id="44" dur="500"/>
                                        <p:tgtEl>
                                          <p:spTgt spid="3">
                                            <p:graphicEl>
                                              <a:dgm id="{F80AD4AB-163D-4D0C-A5F9-69A7001F2EFF}"/>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
                                            <p:graphicEl>
                                              <a:dgm id="{E33305B9-8442-4D2D-92E6-8E4AD5A74951}"/>
                                            </p:graphicEl>
                                          </p:spTgt>
                                        </p:tgtEl>
                                        <p:attrNameLst>
                                          <p:attrName>style.visibility</p:attrName>
                                        </p:attrNameLst>
                                      </p:cBhvr>
                                      <p:to>
                                        <p:strVal val="visible"/>
                                      </p:to>
                                    </p:set>
                                    <p:animEffect transition="in" filter="fade">
                                      <p:cBhvr>
                                        <p:cTn id="47" dur="500"/>
                                        <p:tgtEl>
                                          <p:spTgt spid="3">
                                            <p:graphicEl>
                                              <a:dgm id="{E33305B9-8442-4D2D-92E6-8E4AD5A74951}"/>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graphicEl>
                                              <a:dgm id="{970326FF-5F22-49EA-A0FE-F0B0511ECAAC}"/>
                                            </p:graphicEl>
                                          </p:spTgt>
                                        </p:tgtEl>
                                        <p:attrNameLst>
                                          <p:attrName>style.visibility</p:attrName>
                                        </p:attrNameLst>
                                      </p:cBhvr>
                                      <p:to>
                                        <p:strVal val="visible"/>
                                      </p:to>
                                    </p:set>
                                    <p:animEffect transition="in" filter="fade">
                                      <p:cBhvr>
                                        <p:cTn id="52" dur="500"/>
                                        <p:tgtEl>
                                          <p:spTgt spid="3">
                                            <p:graphicEl>
                                              <a:dgm id="{970326FF-5F22-49EA-A0FE-F0B0511ECAAC}"/>
                                            </p:graphic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
                                            <p:graphicEl>
                                              <a:dgm id="{76FE336C-A12A-4E50-B6C7-6BADF2BED1E1}"/>
                                            </p:graphicEl>
                                          </p:spTgt>
                                        </p:tgtEl>
                                        <p:attrNameLst>
                                          <p:attrName>style.visibility</p:attrName>
                                        </p:attrNameLst>
                                      </p:cBhvr>
                                      <p:to>
                                        <p:strVal val="visible"/>
                                      </p:to>
                                    </p:set>
                                    <p:animEffect transition="in" filter="fade">
                                      <p:cBhvr>
                                        <p:cTn id="55" dur="500"/>
                                        <p:tgtEl>
                                          <p:spTgt spid="3">
                                            <p:graphicEl>
                                              <a:dgm id="{76FE336C-A12A-4E50-B6C7-6BADF2BED1E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84867041"/>
              </p:ext>
            </p:extLst>
          </p:nvPr>
        </p:nvGraphicFramePr>
        <p:xfrm>
          <a:off x="4713026" y="228600"/>
          <a:ext cx="6943985" cy="6400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Additional Benefits</a:t>
            </a:r>
            <a:endParaRPr lang="en-US" dirty="0"/>
          </a:p>
        </p:txBody>
      </p:sp>
      <p:grpSp>
        <p:nvGrpSpPr>
          <p:cNvPr id="17" name="Group 16"/>
          <p:cNvGrpSpPr/>
          <p:nvPr/>
        </p:nvGrpSpPr>
        <p:grpSpPr>
          <a:xfrm>
            <a:off x="5153087" y="5498934"/>
            <a:ext cx="7010399" cy="1200329"/>
            <a:chOff x="2674039" y="6019800"/>
            <a:chExt cx="7164320" cy="1200329"/>
          </a:xfrm>
        </p:grpSpPr>
        <p:sp>
          <p:nvSpPr>
            <p:cNvPr id="18" name="TextBox 17"/>
            <p:cNvSpPr txBox="1"/>
            <p:nvPr/>
          </p:nvSpPr>
          <p:spPr>
            <a:xfrm>
              <a:off x="2674039" y="6019800"/>
              <a:ext cx="7164320" cy="1200329"/>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r">
                <a:defRPr/>
              </a:pPr>
              <a:r>
                <a:rPr lang="en-US" dirty="0"/>
                <a:t>Would you be willing to pay higher/additional </a:t>
              </a:r>
              <a:r>
                <a:rPr lang="en-US" dirty="0" smtClean="0"/>
                <a:t/>
              </a:r>
              <a:br>
                <a:rPr lang="en-US" dirty="0" smtClean="0"/>
              </a:br>
              <a:r>
                <a:rPr lang="en-US" dirty="0" smtClean="0"/>
                <a:t>fees </a:t>
              </a:r>
              <a:r>
                <a:rPr lang="en-US" dirty="0"/>
                <a:t>or higher interest rates to </a:t>
              </a:r>
              <a:r>
                <a:rPr lang="en-US" dirty="0" smtClean="0"/>
                <a:t/>
              </a:r>
              <a:br>
                <a:rPr lang="en-US" dirty="0" smtClean="0"/>
              </a:br>
              <a:r>
                <a:rPr lang="en-US" dirty="0" smtClean="0"/>
                <a:t>obtain </a:t>
              </a:r>
              <a:r>
                <a:rPr lang="en-US" dirty="0"/>
                <a:t>credit card benefits? Explain.</a:t>
              </a:r>
            </a:p>
          </p:txBody>
        </p:sp>
        <p:pic>
          <p:nvPicPr>
            <p:cNvPr id="19" name="Picture 4" descr="http://t1.gstatic.com/images?q=tbn:ANd9GcR6OqCwtbsro6LpcdkDVaOkt2Mblx9YmRBbdkDmlPRbIw1VMt-9rg"/>
            <p:cNvPicPr>
              <a:picLocks noChangeAspect="1" noChangeArrowheads="1"/>
            </p:cNvPicPr>
            <p:nvPr/>
          </p:nvPicPr>
          <p:blipFill>
            <a:blip r:embed="rId7">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751912" y="6067960"/>
              <a:ext cx="1104007" cy="1104007"/>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Rectangle 19"/>
          <p:cNvSpPr/>
          <p:nvPr/>
        </p:nvSpPr>
        <p:spPr>
          <a:xfrm>
            <a:off x="1232698" y="2362200"/>
            <a:ext cx="3251729"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May charge additional fees or higher interest rates</a:t>
            </a:r>
            <a:endParaRPr lang="en-US" sz="2800" dirty="0"/>
          </a:p>
        </p:txBody>
      </p:sp>
      <p:grpSp>
        <p:nvGrpSpPr>
          <p:cNvPr id="21" name="Group 10"/>
          <p:cNvGrpSpPr>
            <a:grpSpLocks noChangeAspect="1"/>
          </p:cNvGrpSpPr>
          <p:nvPr/>
        </p:nvGrpSpPr>
        <p:grpSpPr bwMode="auto">
          <a:xfrm>
            <a:off x="458341" y="2667000"/>
            <a:ext cx="906953" cy="616730"/>
            <a:chOff x="1620" y="1920"/>
            <a:chExt cx="342" cy="310"/>
          </a:xfrm>
        </p:grpSpPr>
        <p:sp>
          <p:nvSpPr>
            <p:cNvPr id="22"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3"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4"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5"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6"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7"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8"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9"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0"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31" name="Rounded Rectangle 30"/>
          <p:cNvSpPr/>
          <p:nvPr/>
        </p:nvSpPr>
        <p:spPr>
          <a:xfrm>
            <a:off x="369627" y="2209800"/>
            <a:ext cx="4343400" cy="1708377"/>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2" name="Rectangle 31"/>
          <p:cNvSpPr/>
          <p:nvPr/>
        </p:nvSpPr>
        <p:spPr>
          <a:xfrm>
            <a:off x="1242483" y="4300565"/>
            <a:ext cx="3251729"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Carefully evaluate if the benefits outweigh the cost</a:t>
            </a:r>
            <a:endParaRPr lang="en-US" sz="2800" dirty="0"/>
          </a:p>
        </p:txBody>
      </p:sp>
      <p:grpSp>
        <p:nvGrpSpPr>
          <p:cNvPr id="33" name="Group 10"/>
          <p:cNvGrpSpPr>
            <a:grpSpLocks noChangeAspect="1"/>
          </p:cNvGrpSpPr>
          <p:nvPr/>
        </p:nvGrpSpPr>
        <p:grpSpPr bwMode="auto">
          <a:xfrm>
            <a:off x="468126" y="4641070"/>
            <a:ext cx="906953" cy="616730"/>
            <a:chOff x="1620" y="1920"/>
            <a:chExt cx="342" cy="310"/>
          </a:xfrm>
        </p:grpSpPr>
        <p:sp>
          <p:nvSpPr>
            <p:cNvPr id="34"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5"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6"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7"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8"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9"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0"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1"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42"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43" name="Rounded Rectangle 42"/>
          <p:cNvSpPr/>
          <p:nvPr/>
        </p:nvSpPr>
        <p:spPr>
          <a:xfrm>
            <a:off x="379412" y="4070577"/>
            <a:ext cx="4343400" cy="1796823"/>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663949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101FDE43-5BE3-4CDA-888F-F643FDC79FC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4A052104-30AB-485F-87BC-C23329D143FC}"/>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graphicEl>
                                              <a:dgm id="{210B7181-FA75-4D4D-8EFF-8BBFCC78B171}"/>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F9AA76F2-F1A7-4D28-A9E0-A3C2C497EE0D}"/>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56A46AEA-F9E6-4660-BA34-6F91CB30D3BA}"/>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graphicEl>
                                              <a:dgm id="{57E98ED5-90A0-4D19-88C7-0429765EAEBB}"/>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F98B6A36-8873-46A2-A6C9-A86E5238B619}"/>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53CC58CD-2C2A-49ED-AD6B-1429B23E87AD}"/>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graphicEl>
                                              <a:dgm id="{32D546B0-B861-4425-9091-9C92154F438B}"/>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graphicEl>
                                              <a:dgm id="{D6EE51E4-47A5-4B5D-96C2-BBCE4D8E60BA}"/>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graphicEl>
                                              <a:dgm id="{AF0AAE23-7EEC-47AE-A693-D539FAE25AAD}"/>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graphicEl>
                                              <a:dgm id="{9B0F286C-1BAF-4DEB-9E78-E2BB238A1275}"/>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graphicEl>
                                              <a:dgm id="{4192B1AF-41C9-4033-A37E-54DE1F74F0D9}"/>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graphicEl>
                                              <a:dgm id="{456A7C39-71DB-4F2F-885E-C7E57B629B25}"/>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graphicEl>
                                              <a:dgm id="{C43E78D9-C258-4CFA-AAAE-F06BF09D83C0}"/>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graphicEl>
                                              <a:dgm id="{CAA92F5E-6315-4FD7-A398-630F42437D56}"/>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graphicEl>
                                              <a:dgm id="{FE827472-E3F3-40F5-937F-01F258C6EE23}"/>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
                                            <p:graphicEl>
                                              <a:dgm id="{4956EFDD-0E34-4F9F-B683-072273934694}"/>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20" grpId="0" animBg="1"/>
      <p:bldP spid="31" grpId="0" animBg="1"/>
      <p:bldP spid="32" grpId="0" animBg="1"/>
      <p:bldP spid="4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Credit Cards</a:t>
            </a:r>
            <a:br>
              <a:rPr lang="en-US" sz="4000" dirty="0"/>
            </a:br>
            <a:r>
              <a:rPr lang="en-US" sz="4000" dirty="0"/>
              <a:t>Advantages </a:t>
            </a:r>
            <a:r>
              <a:rPr lang="en-US" sz="4000" dirty="0" smtClean="0"/>
              <a:t>&amp; Disadvantages</a:t>
            </a:r>
            <a:endParaRPr lang="en-US" sz="4000" dirty="0"/>
          </a:p>
        </p:txBody>
      </p:sp>
      <p:graphicFrame>
        <p:nvGraphicFramePr>
          <p:cNvPr id="4" name="Diagram 3"/>
          <p:cNvGraphicFramePr/>
          <p:nvPr>
            <p:extLst>
              <p:ext uri="{D42A27DB-BD31-4B8C-83A1-F6EECF244321}">
                <p14:modId xmlns:p14="http://schemas.microsoft.com/office/powerpoint/2010/main" val="3226367042"/>
              </p:ext>
            </p:extLst>
          </p:nvPr>
        </p:nvGraphicFramePr>
        <p:xfrm>
          <a:off x="-203147" y="1755348"/>
          <a:ext cx="12391972" cy="4721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848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Credit Cards</a:t>
            </a:r>
            <a:br>
              <a:rPr lang="en-US" sz="4000" dirty="0"/>
            </a:br>
            <a:r>
              <a:rPr lang="en-US" sz="4000" dirty="0"/>
              <a:t>Advantages &amp; Disadvantages</a:t>
            </a:r>
          </a:p>
        </p:txBody>
      </p:sp>
      <p:graphicFrame>
        <p:nvGraphicFramePr>
          <p:cNvPr id="4" name="Diagram 3"/>
          <p:cNvGraphicFramePr/>
          <p:nvPr>
            <p:extLst>
              <p:ext uri="{D42A27DB-BD31-4B8C-83A1-F6EECF244321}">
                <p14:modId xmlns:p14="http://schemas.microsoft.com/office/powerpoint/2010/main" val="3172417123"/>
              </p:ext>
            </p:extLst>
          </p:nvPr>
        </p:nvGraphicFramePr>
        <p:xfrm>
          <a:off x="-203147" y="1755348"/>
          <a:ext cx="12391972" cy="50264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065212" y="2619375"/>
            <a:ext cx="4876800" cy="3816429"/>
          </a:xfrm>
          <a:prstGeom prst="rect">
            <a:avLst/>
          </a:prstGeom>
        </p:spPr>
        <p:txBody>
          <a:bodyPr wrap="square">
            <a:spAutoFit/>
          </a:bodyPr>
          <a:lstStyle/>
          <a:p>
            <a:pPr marL="285750" lvl="0" indent="-285750">
              <a:buFont typeface="Arial" pitchFamily="34" charset="0"/>
              <a:buChar char="•"/>
            </a:pPr>
            <a:r>
              <a:rPr lang="en-US" sz="2200" dirty="0">
                <a:cs typeface="Calibri" pitchFamily="34" charset="0"/>
              </a:rPr>
              <a:t>Convenient payment tool</a:t>
            </a:r>
          </a:p>
          <a:p>
            <a:pPr marL="285750" lvl="0" indent="-285750">
              <a:buFont typeface="Arial" pitchFamily="34" charset="0"/>
              <a:buChar char="•"/>
            </a:pPr>
            <a:r>
              <a:rPr lang="en-US" sz="2200" dirty="0">
                <a:cs typeface="Calibri" pitchFamily="34" charset="0"/>
              </a:rPr>
              <a:t>Useful for emergencies</a:t>
            </a:r>
          </a:p>
          <a:p>
            <a:pPr marL="285750" lvl="0" indent="-285750">
              <a:buFont typeface="Arial" pitchFamily="34" charset="0"/>
              <a:buChar char="•"/>
            </a:pPr>
            <a:r>
              <a:rPr lang="en-US" sz="2200" dirty="0">
                <a:cs typeface="Calibri" pitchFamily="34" charset="0"/>
              </a:rPr>
              <a:t>Often required to hold a reservation</a:t>
            </a:r>
          </a:p>
          <a:p>
            <a:pPr marL="285750" lvl="0" indent="-285750">
              <a:buFont typeface="Arial" pitchFamily="34" charset="0"/>
              <a:buChar char="•"/>
            </a:pPr>
            <a:r>
              <a:rPr lang="en-US" sz="2200" dirty="0">
                <a:cs typeface="Calibri" pitchFamily="34" charset="0"/>
              </a:rPr>
              <a:t>Able to purchase “big ticket” items and spread out payments</a:t>
            </a:r>
          </a:p>
          <a:p>
            <a:pPr marL="285750" lvl="0" indent="-285750">
              <a:buFont typeface="Arial" pitchFamily="34" charset="0"/>
              <a:buChar char="•"/>
            </a:pPr>
            <a:r>
              <a:rPr lang="en-US" sz="2200" dirty="0">
                <a:cs typeface="Calibri" pitchFamily="34" charset="0"/>
              </a:rPr>
              <a:t>Protection against fraud</a:t>
            </a:r>
          </a:p>
          <a:p>
            <a:pPr marL="285750" lvl="0" indent="-285750">
              <a:buFont typeface="Arial" pitchFamily="34" charset="0"/>
              <a:buChar char="•"/>
            </a:pPr>
            <a:r>
              <a:rPr lang="en-US" sz="2200" dirty="0">
                <a:cs typeface="Calibri" pitchFamily="34" charset="0"/>
              </a:rPr>
              <a:t>Opportunity to establish a positive credit history</a:t>
            </a:r>
          </a:p>
          <a:p>
            <a:pPr marL="285750" lvl="0" indent="-285750">
              <a:buFont typeface="Arial" pitchFamily="34" charset="0"/>
              <a:buChar char="•"/>
            </a:pPr>
            <a:r>
              <a:rPr lang="en-US" sz="2200" dirty="0">
                <a:cs typeface="Calibri" pitchFamily="34" charset="0"/>
              </a:rPr>
              <a:t>Online shopping is safer than using a debit </a:t>
            </a:r>
            <a:r>
              <a:rPr lang="en-US" sz="2200" dirty="0" smtClean="0">
                <a:cs typeface="Calibri" pitchFamily="34" charset="0"/>
              </a:rPr>
              <a:t>card</a:t>
            </a:r>
          </a:p>
          <a:p>
            <a:pPr marL="285750" lvl="0" indent="-285750">
              <a:buFont typeface="Arial" pitchFamily="34" charset="0"/>
              <a:buChar char="•"/>
            </a:pPr>
            <a:r>
              <a:rPr lang="en-US" sz="2200" dirty="0" smtClean="0">
                <a:cs typeface="Calibri" pitchFamily="34" charset="0"/>
              </a:rPr>
              <a:t>Possibility of receiving bonuses</a:t>
            </a:r>
            <a:endParaRPr lang="en-US" sz="2200" dirty="0">
              <a:cs typeface="Calibri" pitchFamily="34" charset="0"/>
            </a:endParaRPr>
          </a:p>
        </p:txBody>
      </p:sp>
      <p:sp>
        <p:nvSpPr>
          <p:cNvPr id="6" name="Rectangle 5"/>
          <p:cNvSpPr/>
          <p:nvPr/>
        </p:nvSpPr>
        <p:spPr>
          <a:xfrm>
            <a:off x="6094412" y="2619374"/>
            <a:ext cx="5181600" cy="2123658"/>
          </a:xfrm>
          <a:prstGeom prst="rect">
            <a:avLst/>
          </a:prstGeom>
        </p:spPr>
        <p:txBody>
          <a:bodyPr wrap="square">
            <a:spAutoFit/>
          </a:bodyPr>
          <a:lstStyle/>
          <a:p>
            <a:pPr marL="285750" lvl="0" indent="-285750">
              <a:buFont typeface="Arial" pitchFamily="34" charset="0"/>
              <a:buChar char="•"/>
            </a:pPr>
            <a:r>
              <a:rPr lang="en-US" sz="2200" dirty="0" smtClean="0">
                <a:cs typeface="Calibri" pitchFamily="34" charset="0"/>
              </a:rPr>
              <a:t>Interest can be costly when a balance is revolved</a:t>
            </a:r>
          </a:p>
          <a:p>
            <a:pPr marL="285750" lvl="0" indent="-285750">
              <a:buFont typeface="Arial" pitchFamily="34" charset="0"/>
              <a:buChar char="•"/>
            </a:pPr>
            <a:r>
              <a:rPr lang="en-US" sz="2200" dirty="0" smtClean="0">
                <a:cs typeface="Calibri" pitchFamily="34" charset="0"/>
              </a:rPr>
              <a:t>Additional penalty fees may apply</a:t>
            </a:r>
          </a:p>
          <a:p>
            <a:pPr marL="285750" lvl="0" indent="-285750">
              <a:buFont typeface="Arial" pitchFamily="34" charset="0"/>
              <a:buChar char="•"/>
            </a:pPr>
            <a:r>
              <a:rPr lang="en-US" sz="2200" dirty="0" smtClean="0">
                <a:cs typeface="Calibri" pitchFamily="34" charset="0"/>
              </a:rPr>
              <a:t>Tempting to overspend</a:t>
            </a:r>
          </a:p>
          <a:p>
            <a:pPr marL="285750" lvl="0" indent="-285750">
              <a:buFont typeface="Arial" pitchFamily="34" charset="0"/>
              <a:buChar char="•"/>
            </a:pPr>
            <a:r>
              <a:rPr lang="en-US" sz="2200" dirty="0" smtClean="0">
                <a:cs typeface="Calibri" pitchFamily="34" charset="0"/>
              </a:rPr>
              <a:t>If not used responsibly, it will have a negative impact on your credit score</a:t>
            </a:r>
          </a:p>
        </p:txBody>
      </p:sp>
    </p:spTree>
    <p:extLst>
      <p:ext uri="{BB962C8B-B14F-4D97-AF65-F5344CB8AC3E}">
        <p14:creationId xmlns:p14="http://schemas.microsoft.com/office/powerpoint/2010/main" val="1659804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smtClean="0"/>
              <a:t>Credit Card Offers</a:t>
            </a:r>
          </a:p>
        </p:txBody>
      </p:sp>
      <p:graphicFrame>
        <p:nvGraphicFramePr>
          <p:cNvPr id="7" name="Content Placeholder 3"/>
          <p:cNvGraphicFramePr>
            <a:graphicFrameLocks noGrp="1"/>
          </p:cNvGraphicFramePr>
          <p:nvPr>
            <p:ph idx="1"/>
            <p:extLst>
              <p:ext uri="{D42A27DB-BD31-4B8C-83A1-F6EECF244321}">
                <p14:modId xmlns:p14="http://schemas.microsoft.com/office/powerpoint/2010/main" val="2684362483"/>
              </p:ext>
            </p:extLst>
          </p:nvPr>
        </p:nvGraphicFramePr>
        <p:xfrm>
          <a:off x="1979612" y="1905001"/>
          <a:ext cx="8001000" cy="4419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Rectangle 7"/>
          <p:cNvSpPr/>
          <p:nvPr/>
        </p:nvSpPr>
        <p:spPr>
          <a:xfrm>
            <a:off x="1979612" y="2286000"/>
            <a:ext cx="8153400" cy="990600"/>
          </a:xfrm>
          <a:prstGeom prst="rect">
            <a:avLst/>
          </a:prstGeom>
        </p:spPr>
        <p:txBody>
          <a:bodyPr wrap="square">
            <a:spAutoFit/>
          </a:bodyPr>
          <a:lstStyle/>
          <a:p>
            <a:pPr lvl="0" algn="ctr"/>
            <a:r>
              <a:rPr lang="en-US" sz="2800" dirty="0" smtClean="0">
                <a:cs typeface="Calibri" pitchFamily="34" charset="0"/>
              </a:rPr>
              <a:t>Credit card issuers are required to disclose the terms and fees of credit cards in an easy to read box format</a:t>
            </a:r>
            <a:endParaRPr lang="en-US" sz="2800" dirty="0">
              <a:cs typeface="Calibri" pitchFamily="34" charset="0"/>
            </a:endParaRPr>
          </a:p>
        </p:txBody>
      </p:sp>
      <p:sp>
        <p:nvSpPr>
          <p:cNvPr id="9" name="Rectangle 8"/>
          <p:cNvSpPr/>
          <p:nvPr/>
        </p:nvSpPr>
        <p:spPr>
          <a:xfrm>
            <a:off x="2055812" y="5105400"/>
            <a:ext cx="7696200" cy="584775"/>
          </a:xfrm>
          <a:prstGeom prst="rect">
            <a:avLst/>
          </a:prstGeom>
        </p:spPr>
        <p:txBody>
          <a:bodyPr wrap="square">
            <a:spAutoFit/>
          </a:bodyPr>
          <a:lstStyle/>
          <a:p>
            <a:pPr lvl="0" algn="ctr"/>
            <a:r>
              <a:rPr lang="en-US" sz="3200" dirty="0" smtClean="0">
                <a:cs typeface="Calibri" pitchFamily="34" charset="0"/>
              </a:rPr>
              <a:t>Called the </a:t>
            </a:r>
            <a:r>
              <a:rPr lang="en-US" sz="3200" b="1" dirty="0" smtClean="0">
                <a:cs typeface="Calibri" pitchFamily="34" charset="0"/>
              </a:rPr>
              <a:t>Schumer Box</a:t>
            </a:r>
            <a:endParaRPr lang="en-US" sz="3200" dirty="0">
              <a:cs typeface="Calibri" pitchFamily="34" charset="0"/>
            </a:endParaRPr>
          </a:p>
        </p:txBody>
      </p:sp>
    </p:spTree>
    <p:extLst>
      <p:ext uri="{BB962C8B-B14F-4D97-AF65-F5344CB8AC3E}">
        <p14:creationId xmlns:p14="http://schemas.microsoft.com/office/powerpoint/2010/main" val="33797197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566465340"/>
              </p:ext>
            </p:extLst>
          </p:nvPr>
        </p:nvGraphicFramePr>
        <p:xfrm>
          <a:off x="5683886" y="457200"/>
          <a:ext cx="6049326" cy="5924551"/>
        </p:xfrm>
        <a:graphic>
          <a:graphicData uri="http://schemas.openxmlformats.org/drawingml/2006/table">
            <a:tbl>
              <a:tblPr>
                <a:tableStyleId>{ED083AE6-46FA-4A59-8FB0-9F97EB10719F}</a:tableStyleId>
              </a:tblPr>
              <a:tblGrid>
                <a:gridCol w="1264038"/>
                <a:gridCol w="4785288"/>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9" name="Right Arrow 8"/>
          <p:cNvSpPr/>
          <p:nvPr/>
        </p:nvSpPr>
        <p:spPr>
          <a:xfrm>
            <a:off x="4520023" y="609600"/>
            <a:ext cx="1320456"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5" name="Rectangle 2"/>
          <p:cNvSpPr>
            <a:spLocks noChangeArrowheads="1"/>
          </p:cNvSpPr>
          <p:nvPr/>
        </p:nvSpPr>
        <p:spPr bwMode="auto">
          <a:xfrm>
            <a:off x="516881" y="2858006"/>
            <a:ext cx="4739332" cy="304698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Annual Percentage Rate (APR) for Purchases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marL="342900" indent="-342900">
              <a:buFont typeface="Arial" pitchFamily="34" charset="0"/>
              <a:buChar char="•"/>
            </a:pPr>
            <a:r>
              <a:rPr lang="en-US" sz="2400" dirty="0" smtClean="0">
                <a:cs typeface="Calibri" pitchFamily="34" charset="0"/>
              </a:rPr>
              <a:t>Interest rate paid for purchases</a:t>
            </a:r>
          </a:p>
          <a:p>
            <a:pPr marL="342900" indent="-342900">
              <a:buFont typeface="Arial" pitchFamily="34" charset="0"/>
              <a:buChar char="•"/>
            </a:pPr>
            <a:r>
              <a:rPr lang="en-US" sz="2400" dirty="0" smtClean="0">
                <a:cs typeface="Calibri" pitchFamily="34" charset="0"/>
              </a:rPr>
              <a:t>Multiple interest rates may be listed</a:t>
            </a:r>
          </a:p>
          <a:p>
            <a:pPr marL="952393" lvl="1" indent="-342900">
              <a:buFont typeface="Courier New" pitchFamily="49" charset="0"/>
              <a:buChar char="o"/>
            </a:pPr>
            <a:r>
              <a:rPr lang="en-US" dirty="0" smtClean="0">
                <a:cs typeface="Calibri" pitchFamily="34" charset="0"/>
              </a:rPr>
              <a:t>final interest rate may depend on creditworthiness of applicant</a:t>
            </a:r>
          </a:p>
        </p:txBody>
      </p:sp>
      <p:sp>
        <p:nvSpPr>
          <p:cNvPr id="20" name="Rounded Rectangle 19"/>
          <p:cNvSpPr/>
          <p:nvPr/>
        </p:nvSpPr>
        <p:spPr>
          <a:xfrm>
            <a:off x="516881" y="435708"/>
            <a:ext cx="4310509" cy="1437859"/>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ectangle 5"/>
          <p:cNvSpPr/>
          <p:nvPr/>
        </p:nvSpPr>
        <p:spPr>
          <a:xfrm>
            <a:off x="1445977" y="578013"/>
            <a:ext cx="3091508" cy="1200329"/>
          </a:xfrm>
          <a:prstGeom prst="rect">
            <a:avLst/>
          </a:prstGeom>
        </p:spPr>
        <p:txBody>
          <a:bodyPr wrap="square">
            <a:spAutoFit/>
          </a:bodyPr>
          <a:lstStyle/>
          <a:p>
            <a:pPr algn="ctr"/>
            <a:r>
              <a:rPr lang="en-US" sz="2400" dirty="0" smtClean="0">
                <a:cs typeface="Calibri" pitchFamily="34" charset="0"/>
              </a:rPr>
              <a:t>Credit cards may charge many different types of interest rates</a:t>
            </a:r>
          </a:p>
        </p:txBody>
      </p:sp>
      <p:grpSp>
        <p:nvGrpSpPr>
          <p:cNvPr id="7" name="Group 10"/>
          <p:cNvGrpSpPr>
            <a:grpSpLocks noChangeAspect="1"/>
          </p:cNvGrpSpPr>
          <p:nvPr/>
        </p:nvGrpSpPr>
        <p:grpSpPr bwMode="auto">
          <a:xfrm>
            <a:off x="679690" y="850364"/>
            <a:ext cx="766522" cy="521236"/>
            <a:chOff x="1620" y="1920"/>
            <a:chExt cx="342" cy="310"/>
          </a:xfrm>
        </p:grpSpPr>
        <p:sp>
          <p:nvSpPr>
            <p:cNvPr id="10"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1"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5"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6"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7"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8"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9"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7275722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bg/>
                                          </p:spTgt>
                                        </p:tgtEl>
                                        <p:attrNameLst>
                                          <p:attrName>style.visibility</p:attrName>
                                        </p:attrNameLst>
                                      </p:cBhvr>
                                      <p:to>
                                        <p:strVal val="visible"/>
                                      </p:to>
                                    </p:set>
                                    <p:animEffect transition="in" filter="fade">
                                      <p:cBhvr>
                                        <p:cTn id="21" dur="500"/>
                                        <p:tgtEl>
                                          <p:spTgt spid="5">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childTnLst>
                                </p:cTn>
                              </p:par>
                              <p:par>
                                <p:cTn id="25" presetID="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fade">
                                      <p:cBhvr>
                                        <p:cTn id="33" dur="500"/>
                                        <p:tgtEl>
                                          <p:spTgt spid="5">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
                                            <p:txEl>
                                              <p:pRg st="3" end="3"/>
                                            </p:txEl>
                                          </p:spTgt>
                                        </p:tgtEl>
                                        <p:attrNameLst>
                                          <p:attrName>style.visibility</p:attrName>
                                        </p:attrNameLst>
                                      </p:cBhvr>
                                      <p:to>
                                        <p:strVal val="visible"/>
                                      </p:to>
                                    </p:set>
                                    <p:animEffect transition="in" filter="fade">
                                      <p:cBhvr>
                                        <p:cTn id="43"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uiExpand="1" build="p" animBg="1"/>
      <p:bldP spid="20"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0126672"/>
              </p:ext>
            </p:extLst>
          </p:nvPr>
        </p:nvGraphicFramePr>
        <p:xfrm>
          <a:off x="5484971" y="6096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5" name="Rounded Rectangle 4"/>
          <p:cNvSpPr/>
          <p:nvPr/>
        </p:nvSpPr>
        <p:spPr>
          <a:xfrm>
            <a:off x="344928" y="3733800"/>
            <a:ext cx="4835323" cy="26225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
        <p:nvSpPr>
          <p:cNvPr id="6" name="TextBox 5"/>
          <p:cNvSpPr txBox="1">
            <a:spLocks noChangeArrowheads="1"/>
          </p:cNvSpPr>
          <p:nvPr/>
        </p:nvSpPr>
        <p:spPr bwMode="auto">
          <a:xfrm>
            <a:off x="1217611" y="3886201"/>
            <a:ext cx="400284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How does credit worthiness impact APR?</a:t>
            </a:r>
          </a:p>
        </p:txBody>
      </p:sp>
      <p:sp>
        <p:nvSpPr>
          <p:cNvPr id="7" name="TextBox 6"/>
          <p:cNvSpPr txBox="1">
            <a:spLocks noChangeArrowheads="1"/>
          </p:cNvSpPr>
          <p:nvPr/>
        </p:nvSpPr>
        <p:spPr bwMode="auto">
          <a:xfrm>
            <a:off x="548074" y="4876799"/>
            <a:ext cx="4469236"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It will influence if a person receives a credit card and the APR. APR will by higher if a person has a poor credit history.</a:t>
            </a:r>
          </a:p>
        </p:txBody>
      </p:sp>
      <p:sp>
        <p:nvSpPr>
          <p:cNvPr id="11" name="Right Arrow 10"/>
          <p:cNvSpPr/>
          <p:nvPr/>
        </p:nvSpPr>
        <p:spPr>
          <a:xfrm rot="10800000">
            <a:off x="10742612" y="457198"/>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10" name="Rectangle 2"/>
          <p:cNvSpPr>
            <a:spLocks noChangeArrowheads="1"/>
          </p:cNvSpPr>
          <p:nvPr/>
        </p:nvSpPr>
        <p:spPr bwMode="auto">
          <a:xfrm>
            <a:off x="455611" y="630199"/>
            <a:ext cx="4876801" cy="240065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Introductory Rate</a:t>
            </a:r>
          </a:p>
          <a:p>
            <a:pPr marL="0" marR="0" lvl="0" indent="0" algn="ctr" defTabSz="914400" rtl="0" eaLnBrk="1" fontAlgn="base" latinLnBrk="0" hangingPunct="1">
              <a:lnSpc>
                <a:spcPct val="100000"/>
              </a:lnSpc>
              <a:spcBef>
                <a:spcPct val="0"/>
              </a:spcBef>
              <a:spcAft>
                <a:spcPct val="0"/>
              </a:spcAft>
              <a:buClrTx/>
              <a:buSzTx/>
              <a:tabLst/>
            </a:pPr>
            <a:endParaRPr kumimoji="0" lang="en-US" sz="600" b="1" i="0" u="sng" strike="noStrike" cap="none" normalizeH="0" baseline="0" dirty="0" smtClean="0">
              <a:ln>
                <a:noFill/>
              </a:ln>
              <a:solidFill>
                <a:schemeClr val="tx1"/>
              </a:solidFill>
              <a:effectLst/>
              <a:ea typeface="Times New Roman" pitchFamily="18" charset="0"/>
              <a:cs typeface="Calibri" pitchFamily="34" charset="0"/>
            </a:endParaRPr>
          </a:p>
          <a:p>
            <a:pPr marL="342900" indent="-342900">
              <a:buFont typeface="Arial" pitchFamily="34" charset="0"/>
              <a:buChar char="•"/>
            </a:pPr>
            <a:r>
              <a:rPr lang="en-US" sz="2400" b="1" dirty="0" smtClean="0">
                <a:cs typeface="Calibri" pitchFamily="34" charset="0"/>
              </a:rPr>
              <a:t>Introductory rate: </a:t>
            </a:r>
            <a:r>
              <a:rPr lang="en-US" sz="2400" dirty="0" smtClean="0">
                <a:cs typeface="Calibri" pitchFamily="34" charset="0"/>
              </a:rPr>
              <a:t>APR that may be charged (usually increased) after the introductory period ends</a:t>
            </a:r>
          </a:p>
          <a:p>
            <a:pPr marL="342900" indent="-342900">
              <a:buFont typeface="Arial" pitchFamily="34" charset="0"/>
              <a:buChar char="•"/>
            </a:pPr>
            <a:r>
              <a:rPr lang="en-US" sz="2400" dirty="0" smtClean="0">
                <a:cs typeface="Calibri" pitchFamily="34" charset="0"/>
              </a:rPr>
              <a:t>Not all credit cards have an introductory rate</a:t>
            </a:r>
          </a:p>
        </p:txBody>
      </p:sp>
      <p:pic>
        <p:nvPicPr>
          <p:cNvPr id="12"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0652" y="3832226"/>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63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 calcmode="lin" valueType="num">
                                      <p:cBhvr additive="base">
                                        <p:cTn id="2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anim calcmode="lin" valueType="num">
                                      <p:cBhvr additive="base">
                                        <p:cTn id="2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1" grpId="0" animBg="1"/>
      <p:bldP spid="10" grpId="0" uiExpand="1"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143369006"/>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a:t>
                      </a:r>
                      <a:r>
                        <a:rPr lang="en-US" sz="800" dirty="0" smtClean="0">
                          <a:latin typeface="+mj-lt"/>
                        </a:rPr>
                        <a:t>market </a:t>
                      </a:r>
                    </a:p>
                    <a:p>
                      <a:pPr marL="0" marR="0" algn="l">
                        <a:spcBef>
                          <a:spcPts val="0"/>
                        </a:spcBef>
                        <a:spcAft>
                          <a:spcPts val="0"/>
                        </a:spcAft>
                      </a:pPr>
                      <a:r>
                        <a:rPr lang="en-US" sz="800" dirty="0" smtClean="0">
                          <a:latin typeface="+mj-lt"/>
                        </a:rPr>
                        <a:t>based </a:t>
                      </a:r>
                      <a:r>
                        <a:rPr lang="en-US" sz="800" dirty="0">
                          <a:latin typeface="+mj-lt"/>
                        </a:rPr>
                        <a:t>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5" name="Rounded Rectangle 4"/>
          <p:cNvSpPr/>
          <p:nvPr/>
        </p:nvSpPr>
        <p:spPr>
          <a:xfrm>
            <a:off x="344928" y="4114800"/>
            <a:ext cx="4835323" cy="11811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6" name="TextBox 5"/>
          <p:cNvSpPr txBox="1">
            <a:spLocks noChangeArrowheads="1"/>
          </p:cNvSpPr>
          <p:nvPr/>
        </p:nvSpPr>
        <p:spPr bwMode="auto">
          <a:xfrm>
            <a:off x="1047201" y="4241801"/>
            <a:ext cx="413304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Would you prefer a fixed or variable rate credit card?  Why?</a:t>
            </a:r>
          </a:p>
        </p:txBody>
      </p:sp>
      <p:sp>
        <p:nvSpPr>
          <p:cNvPr id="11" name="Rectangle 2"/>
          <p:cNvSpPr>
            <a:spLocks noChangeArrowheads="1"/>
          </p:cNvSpPr>
          <p:nvPr/>
        </p:nvSpPr>
        <p:spPr bwMode="auto">
          <a:xfrm>
            <a:off x="455611" y="666214"/>
            <a:ext cx="4800601" cy="304698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Fixed vs. Variable-rate APR</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marL="342900" indent="-342900">
              <a:buFont typeface="Arial" pitchFamily="34" charset="0"/>
              <a:buChar char="•"/>
            </a:pPr>
            <a:r>
              <a:rPr lang="en-US" sz="2400" b="1" dirty="0">
                <a:cs typeface="Calibri" pitchFamily="34" charset="0"/>
              </a:rPr>
              <a:t>Fixed-rate </a:t>
            </a:r>
            <a:r>
              <a:rPr lang="en-US" sz="2400" b="1" dirty="0" smtClean="0">
                <a:cs typeface="Calibri" pitchFamily="34" charset="0"/>
              </a:rPr>
              <a:t>APR</a:t>
            </a:r>
            <a:r>
              <a:rPr lang="en-US" sz="2400" dirty="0" smtClean="0">
                <a:cs typeface="Calibri" pitchFamily="34" charset="0"/>
              </a:rPr>
              <a:t>: cannot </a:t>
            </a:r>
            <a:r>
              <a:rPr lang="en-US" sz="2400" dirty="0">
                <a:cs typeface="Calibri" pitchFamily="34" charset="0"/>
              </a:rPr>
              <a:t>change during the period of time outlined in </a:t>
            </a:r>
            <a:r>
              <a:rPr lang="en-US" sz="2400" dirty="0" smtClean="0">
                <a:cs typeface="Calibri" pitchFamily="34" charset="0"/>
              </a:rPr>
              <a:t>a credit </a:t>
            </a:r>
            <a:r>
              <a:rPr lang="en-US" sz="2400" dirty="0">
                <a:cs typeface="Calibri" pitchFamily="34" charset="0"/>
              </a:rPr>
              <a:t>card </a:t>
            </a:r>
            <a:r>
              <a:rPr lang="en-US" sz="2400" dirty="0" smtClean="0">
                <a:cs typeface="Calibri" pitchFamily="34" charset="0"/>
              </a:rPr>
              <a:t>agreement</a:t>
            </a:r>
          </a:p>
          <a:p>
            <a:pPr marL="342900" indent="-342900">
              <a:buFont typeface="Arial" pitchFamily="34" charset="0"/>
              <a:buChar char="•"/>
            </a:pPr>
            <a:endParaRPr lang="en-US" sz="2400" dirty="0" smtClean="0">
              <a:cs typeface="Calibri" pitchFamily="34" charset="0"/>
            </a:endParaRPr>
          </a:p>
          <a:p>
            <a:pPr marL="342900" indent="-342900">
              <a:buFont typeface="Arial" pitchFamily="34" charset="0"/>
              <a:buChar char="•"/>
            </a:pPr>
            <a:r>
              <a:rPr lang="en-US" sz="2400" b="1" dirty="0" smtClean="0">
                <a:cs typeface="Calibri" pitchFamily="34" charset="0"/>
              </a:rPr>
              <a:t>Variable-rate APR</a:t>
            </a:r>
            <a:r>
              <a:rPr lang="en-US" sz="2400" dirty="0">
                <a:cs typeface="Calibri" pitchFamily="34" charset="0"/>
              </a:rPr>
              <a:t>:</a:t>
            </a:r>
            <a:r>
              <a:rPr lang="en-US" sz="2400" dirty="0" smtClean="0">
                <a:cs typeface="Calibri" pitchFamily="34" charset="0"/>
              </a:rPr>
              <a:t> may change depending on other factors (such as economic conditions)</a:t>
            </a:r>
          </a:p>
        </p:txBody>
      </p:sp>
      <p:sp>
        <p:nvSpPr>
          <p:cNvPr id="12" name="Right Arrow 11"/>
          <p:cNvSpPr/>
          <p:nvPr/>
        </p:nvSpPr>
        <p:spPr>
          <a:xfrm rot="10800000">
            <a:off x="11123612" y="609600"/>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pic>
        <p:nvPicPr>
          <p:cNvPr id="14"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90677" y="4316628"/>
            <a:ext cx="556524" cy="556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068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1">
                                            <p:bg/>
                                          </p:spTgt>
                                        </p:tgtEl>
                                        <p:attrNameLst>
                                          <p:attrName>style.visibility</p:attrName>
                                        </p:attrNameLst>
                                      </p:cBhvr>
                                      <p:to>
                                        <p:strVal val="visible"/>
                                      </p:to>
                                    </p:set>
                                    <p:anim calcmode="lin" valueType="num">
                                      <p:cBhvr additive="base">
                                        <p:cTn id="7" dur="500" fill="hold"/>
                                        <p:tgtEl>
                                          <p:spTgt spid="11">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1">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11">
                                            <p:txEl>
                                              <p:pRg st="1" end="1"/>
                                            </p:txEl>
                                          </p:spTgt>
                                        </p:tgtEl>
                                        <p:attrNameLst>
                                          <p:attrName>style.visibility</p:attrName>
                                        </p:attrNameLst>
                                      </p:cBhvr>
                                      <p:to>
                                        <p:strVal val="visible"/>
                                      </p:to>
                                    </p:set>
                                    <p:anim calcmode="lin" valueType="num">
                                      <p:cBhvr additive="base">
                                        <p:cTn id="21"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anim calcmode="lin" valueType="num">
                                      <p:cBhvr additive="base">
                                        <p:cTn id="27"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1">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1" grpId="0" uiExpand="1" build="p"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295659251"/>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0" name="Rectangle 2"/>
          <p:cNvSpPr>
            <a:spLocks noChangeArrowheads="1"/>
          </p:cNvSpPr>
          <p:nvPr/>
        </p:nvSpPr>
        <p:spPr bwMode="auto">
          <a:xfrm>
            <a:off x="455612" y="1335846"/>
            <a:ext cx="4623065" cy="415498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APR for Balance Transfers</a:t>
            </a:r>
            <a:br>
              <a:rPr lang="en-US" sz="2400" b="1" u="sng" dirty="0" smtClean="0">
                <a:ea typeface="Times New Roman" pitchFamily="18" charset="0"/>
                <a:cs typeface="Calibri" pitchFamily="34" charset="0"/>
              </a:rPr>
            </a:br>
            <a:r>
              <a:rPr lang="en-US" sz="2400" b="1" u="sng" dirty="0" smtClean="0">
                <a:ea typeface="Times New Roman" pitchFamily="18" charset="0"/>
                <a:cs typeface="Calibri" pitchFamily="34" charset="0"/>
              </a:rPr>
              <a:t>&amp; Cash Advances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marL="342900" indent="-342900">
              <a:buFont typeface="Arial" pitchFamily="34" charset="0"/>
              <a:buChar char="•"/>
            </a:pPr>
            <a:r>
              <a:rPr lang="en-US" sz="2400" b="1" dirty="0" smtClean="0">
                <a:cs typeface="Calibri" pitchFamily="34" charset="0"/>
              </a:rPr>
              <a:t>Balance transfer:</a:t>
            </a:r>
            <a:r>
              <a:rPr lang="en-US" sz="2400" dirty="0" smtClean="0">
                <a:cs typeface="Calibri" pitchFamily="34" charset="0"/>
              </a:rPr>
              <a:t> </a:t>
            </a:r>
            <a:r>
              <a:rPr lang="en-US" sz="2400" dirty="0">
                <a:cs typeface="Calibri" pitchFamily="34" charset="0"/>
              </a:rPr>
              <a:t>act of transferring debt from one credit card </a:t>
            </a:r>
            <a:r>
              <a:rPr lang="en-US" sz="2400" dirty="0" smtClean="0">
                <a:cs typeface="Calibri" pitchFamily="34" charset="0"/>
              </a:rPr>
              <a:t>to another</a:t>
            </a:r>
          </a:p>
          <a:p>
            <a:pPr marL="342900" indent="-342900">
              <a:buFont typeface="Arial" pitchFamily="34" charset="0"/>
              <a:buChar char="•"/>
            </a:pPr>
            <a:endParaRPr lang="en-US" sz="2400" dirty="0">
              <a:cs typeface="Calibri" pitchFamily="34" charset="0"/>
            </a:endParaRPr>
          </a:p>
          <a:p>
            <a:pPr marL="342900" indent="-342900">
              <a:buFont typeface="Arial" pitchFamily="34" charset="0"/>
              <a:buChar char="•"/>
            </a:pPr>
            <a:r>
              <a:rPr lang="en-US" sz="2400" dirty="0" smtClean="0">
                <a:cs typeface="Calibri" pitchFamily="34" charset="0"/>
              </a:rPr>
              <a:t>Cash </a:t>
            </a:r>
            <a:r>
              <a:rPr lang="en-US" sz="2400" dirty="0">
                <a:cs typeface="Calibri" pitchFamily="34" charset="0"/>
              </a:rPr>
              <a:t>advance </a:t>
            </a:r>
            <a:r>
              <a:rPr lang="en-US" sz="2400" dirty="0" smtClean="0">
                <a:cs typeface="Calibri" pitchFamily="34" charset="0"/>
              </a:rPr>
              <a:t>- withdrawing </a:t>
            </a:r>
            <a:r>
              <a:rPr lang="en-US" sz="2400" dirty="0">
                <a:cs typeface="Calibri" pitchFamily="34" charset="0"/>
              </a:rPr>
              <a:t>cash from an ATM using a credit </a:t>
            </a:r>
            <a:r>
              <a:rPr lang="en-US" sz="2400" dirty="0" smtClean="0">
                <a:cs typeface="Calibri" pitchFamily="34" charset="0"/>
              </a:rPr>
              <a:t>card</a:t>
            </a:r>
          </a:p>
          <a:p>
            <a:pPr marL="342900" indent="-342900">
              <a:buFont typeface="Arial" pitchFamily="34" charset="0"/>
              <a:buChar char="•"/>
            </a:pPr>
            <a:endParaRPr lang="en-US" sz="2400" dirty="0" smtClean="0">
              <a:cs typeface="Calibri" pitchFamily="34" charset="0"/>
            </a:endParaRPr>
          </a:p>
          <a:p>
            <a:pPr marL="342900" indent="-342900">
              <a:buFont typeface="Arial" pitchFamily="34" charset="0"/>
              <a:buChar char="•"/>
            </a:pPr>
            <a:r>
              <a:rPr lang="en-US" sz="2400" dirty="0" smtClean="0">
                <a:cs typeface="Calibri" pitchFamily="34" charset="0"/>
              </a:rPr>
              <a:t>Fees may apply (even if the APR is 0%)</a:t>
            </a:r>
            <a:endParaRPr lang="en-US" sz="2400" dirty="0">
              <a:cs typeface="Calibri" pitchFamily="34" charset="0"/>
            </a:endParaRPr>
          </a:p>
        </p:txBody>
      </p:sp>
      <p:sp>
        <p:nvSpPr>
          <p:cNvPr id="11" name="Right Arrow 10"/>
          <p:cNvSpPr/>
          <p:nvPr/>
        </p:nvSpPr>
        <p:spPr>
          <a:xfrm>
            <a:off x="4875530" y="1027111"/>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2" name="Right Arrow 11"/>
          <p:cNvSpPr/>
          <p:nvPr/>
        </p:nvSpPr>
        <p:spPr>
          <a:xfrm>
            <a:off x="4875529" y="1293811"/>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3265391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10">
                                            <p:txEl>
                                              <p:pRg st="1" end="1"/>
                                            </p:txEl>
                                          </p:spTgt>
                                        </p:tgtEl>
                                        <p:attrNameLst>
                                          <p:attrName>style.visibility</p:attrName>
                                        </p:attrNameLst>
                                      </p:cBhvr>
                                      <p:to>
                                        <p:strVal val="visible"/>
                                      </p:to>
                                    </p:set>
                                    <p:anim calcmode="lin" valueType="num">
                                      <p:cBhvr additive="base">
                                        <p:cTn id="2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10">
                                            <p:txEl>
                                              <p:pRg st="3" end="3"/>
                                            </p:txEl>
                                          </p:spTgt>
                                        </p:tgtEl>
                                        <p:attrNameLst>
                                          <p:attrName>style.visibility</p:attrName>
                                        </p:attrNameLst>
                                      </p:cBhvr>
                                      <p:to>
                                        <p:strVal val="visible"/>
                                      </p:to>
                                    </p:set>
                                    <p:anim calcmode="lin" valueType="num">
                                      <p:cBhvr additive="base">
                                        <p:cTn id="31"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10">
                                            <p:txEl>
                                              <p:pRg st="5" end="5"/>
                                            </p:txEl>
                                          </p:spTgt>
                                        </p:tgtEl>
                                        <p:attrNameLst>
                                          <p:attrName>style.visibility</p:attrName>
                                        </p:attrNameLst>
                                      </p:cBhvr>
                                      <p:to>
                                        <p:strVal val="visible"/>
                                      </p:to>
                                    </p:set>
                                    <p:anim calcmode="lin" valueType="num">
                                      <p:cBhvr additive="base">
                                        <p:cTn id="37"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animBg="1"/>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32889788"/>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0" name="Rectangle 2"/>
          <p:cNvSpPr>
            <a:spLocks noChangeArrowheads="1"/>
          </p:cNvSpPr>
          <p:nvPr/>
        </p:nvSpPr>
        <p:spPr bwMode="auto">
          <a:xfrm>
            <a:off x="455612" y="1066901"/>
            <a:ext cx="4927786" cy="16004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Penalty APR &amp; When it Applies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algn="ctr"/>
            <a:endParaRPr lang="en-US" sz="1000" dirty="0" smtClean="0">
              <a:cs typeface="Calibri" pitchFamily="34" charset="0"/>
            </a:endParaRPr>
          </a:p>
          <a:p>
            <a:r>
              <a:rPr lang="en-US" sz="2400" b="1" dirty="0">
                <a:cs typeface="Calibri" pitchFamily="34" charset="0"/>
              </a:rPr>
              <a:t>Penalty </a:t>
            </a:r>
            <a:r>
              <a:rPr lang="en-US" sz="2400" b="1" dirty="0" smtClean="0">
                <a:cs typeface="Calibri" pitchFamily="34" charset="0"/>
              </a:rPr>
              <a:t>APR: </a:t>
            </a:r>
            <a:r>
              <a:rPr lang="en-US" sz="2000" dirty="0" smtClean="0">
                <a:cs typeface="Calibri" pitchFamily="34" charset="0"/>
              </a:rPr>
              <a:t>interest </a:t>
            </a:r>
            <a:r>
              <a:rPr lang="en-US" sz="2000" dirty="0">
                <a:cs typeface="Calibri" pitchFamily="34" charset="0"/>
              </a:rPr>
              <a:t>rate charged on new transactions if the penalty terms in the </a:t>
            </a:r>
            <a:r>
              <a:rPr lang="en-US" sz="2000" dirty="0" smtClean="0">
                <a:cs typeface="Calibri" pitchFamily="34" charset="0"/>
              </a:rPr>
              <a:t>contract </a:t>
            </a:r>
            <a:r>
              <a:rPr lang="en-US" sz="2000" dirty="0">
                <a:cs typeface="Calibri" pitchFamily="34" charset="0"/>
              </a:rPr>
              <a:t>are </a:t>
            </a:r>
            <a:r>
              <a:rPr lang="en-US" sz="2000" dirty="0" smtClean="0">
                <a:cs typeface="Calibri" pitchFamily="34" charset="0"/>
              </a:rPr>
              <a:t>triggered</a:t>
            </a:r>
            <a:endParaRPr lang="en-US" sz="2000" dirty="0">
              <a:cs typeface="Calibri" pitchFamily="34" charset="0"/>
            </a:endParaRPr>
          </a:p>
        </p:txBody>
      </p:sp>
      <p:sp>
        <p:nvSpPr>
          <p:cNvPr id="12" name="Rounded Rectangle 11"/>
          <p:cNvSpPr/>
          <p:nvPr/>
        </p:nvSpPr>
        <p:spPr>
          <a:xfrm>
            <a:off x="455612" y="3048000"/>
            <a:ext cx="4882511" cy="2093137"/>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3" name="TextBox 12"/>
          <p:cNvSpPr txBox="1">
            <a:spLocks noChangeArrowheads="1"/>
          </p:cNvSpPr>
          <p:nvPr/>
        </p:nvSpPr>
        <p:spPr bwMode="auto">
          <a:xfrm>
            <a:off x="761682" y="3241460"/>
            <a:ext cx="48755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What could </a:t>
            </a:r>
            <a:r>
              <a:rPr lang="en-US" sz="2000" dirty="0">
                <a:latin typeface="+mj-lt"/>
              </a:rPr>
              <a:t>trigger</a:t>
            </a:r>
            <a:r>
              <a:rPr lang="en-US" sz="2000" dirty="0" smtClean="0">
                <a:latin typeface="+mj-lt"/>
              </a:rPr>
              <a:t> a Penalty APR?</a:t>
            </a:r>
          </a:p>
        </p:txBody>
      </p:sp>
      <p:sp>
        <p:nvSpPr>
          <p:cNvPr id="2" name="TextBox 1"/>
          <p:cNvSpPr txBox="1"/>
          <p:nvPr/>
        </p:nvSpPr>
        <p:spPr>
          <a:xfrm>
            <a:off x="432430" y="3792885"/>
            <a:ext cx="5180251" cy="1769715"/>
          </a:xfrm>
          <a:prstGeom prst="rect">
            <a:avLst/>
          </a:prstGeom>
          <a:noFill/>
        </p:spPr>
        <p:txBody>
          <a:bodyPr wrap="square" rtlCol="0">
            <a:spAutoFit/>
          </a:bodyPr>
          <a:lstStyle/>
          <a:p>
            <a:pPr marL="342900" lvl="0" indent="-342900">
              <a:spcBef>
                <a:spcPts val="0"/>
              </a:spcBef>
              <a:spcAft>
                <a:spcPts val="0"/>
              </a:spcAft>
              <a:buFont typeface="+mj-lt"/>
              <a:buAutoNum type="arabicPeriod"/>
            </a:pPr>
            <a:r>
              <a:rPr lang="en-US" sz="1700" b="1" dirty="0"/>
              <a:t>Make a late </a:t>
            </a:r>
            <a:r>
              <a:rPr lang="en-US" sz="1700" b="1" dirty="0" smtClean="0"/>
              <a:t>payment</a:t>
            </a:r>
            <a:endParaRPr lang="en-US" sz="1700" b="1" dirty="0"/>
          </a:p>
          <a:p>
            <a:pPr marL="342900" lvl="0" indent="-342900">
              <a:spcBef>
                <a:spcPts val="0"/>
              </a:spcBef>
              <a:spcAft>
                <a:spcPts val="0"/>
              </a:spcAft>
              <a:buFont typeface="+mj-lt"/>
              <a:buAutoNum type="arabicPeriod"/>
            </a:pPr>
            <a:r>
              <a:rPr lang="en-US" sz="1700" b="1" dirty="0"/>
              <a:t>Go over your credit </a:t>
            </a:r>
            <a:r>
              <a:rPr lang="en-US" sz="1700" b="1" dirty="0" smtClean="0"/>
              <a:t>limit</a:t>
            </a:r>
            <a:endParaRPr lang="en-US" sz="1700" b="1" dirty="0"/>
          </a:p>
          <a:p>
            <a:pPr marL="342900" lvl="0" indent="-342900">
              <a:spcBef>
                <a:spcPts val="0"/>
              </a:spcBef>
              <a:spcAft>
                <a:spcPts val="0"/>
              </a:spcAft>
              <a:buFont typeface="+mj-lt"/>
              <a:buAutoNum type="arabicPeriod"/>
            </a:pPr>
            <a:r>
              <a:rPr lang="en-US" sz="1700" b="1" dirty="0"/>
              <a:t>Make a payment that is </a:t>
            </a:r>
            <a:r>
              <a:rPr lang="en-US" sz="1700" b="1" dirty="0" smtClean="0"/>
              <a:t>returned</a:t>
            </a:r>
            <a:endParaRPr lang="en-US" sz="1700" b="1" dirty="0"/>
          </a:p>
          <a:p>
            <a:pPr marL="342900" lvl="0" indent="-342900">
              <a:spcBef>
                <a:spcPts val="0"/>
              </a:spcBef>
              <a:spcAft>
                <a:spcPts val="0"/>
              </a:spcAft>
              <a:buFont typeface="+mj-lt"/>
              <a:buAutoNum type="arabicPeriod"/>
            </a:pPr>
            <a:r>
              <a:rPr lang="en-US" sz="1700" b="1" dirty="0"/>
              <a:t>Do any of the above on another account that you have with </a:t>
            </a:r>
            <a:r>
              <a:rPr lang="en-US" sz="1700" b="1" dirty="0" smtClean="0"/>
              <a:t>them.</a:t>
            </a:r>
            <a:endParaRPr lang="en-US" sz="1700" b="1" dirty="0"/>
          </a:p>
          <a:p>
            <a:endParaRPr lang="en-US" dirty="0"/>
          </a:p>
        </p:txBody>
      </p:sp>
      <p:sp>
        <p:nvSpPr>
          <p:cNvPr id="14" name="Right Arrow 13"/>
          <p:cNvSpPr/>
          <p:nvPr/>
        </p:nvSpPr>
        <p:spPr>
          <a:xfrm rot="10800000">
            <a:off x="11141074" y="1675031"/>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pic>
        <p:nvPicPr>
          <p:cNvPr id="16"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1718" y="3136814"/>
            <a:ext cx="556524" cy="556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789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0">
                                            <p:bg/>
                                          </p:spTgt>
                                        </p:tgtEl>
                                        <p:attrNameLst>
                                          <p:attrName>style.visibility</p:attrName>
                                        </p:attrNameLst>
                                      </p:cBhvr>
                                      <p:to>
                                        <p:strVal val="visible"/>
                                      </p:to>
                                    </p:set>
                                    <p:anim calcmode="lin" valueType="num">
                                      <p:cBhvr additive="base">
                                        <p:cTn id="1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bg/>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 calcmode="lin" valueType="num">
                                      <p:cBhvr additive="base">
                                        <p:cTn id="2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
                                            <p:txEl>
                                              <p:pRg st="0" end="0"/>
                                            </p:txEl>
                                          </p:spTgt>
                                        </p:tgtEl>
                                        <p:attrNameLst>
                                          <p:attrName>style.visibility</p:attrName>
                                        </p:attrNameLst>
                                      </p:cBhvr>
                                      <p:to>
                                        <p:strVal val="visible"/>
                                      </p:to>
                                    </p:set>
                                    <p:anim calcmode="lin" valueType="num">
                                      <p:cBhvr additive="base">
                                        <p:cTn id="3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2">
                                            <p:txEl>
                                              <p:pRg st="1" end="1"/>
                                            </p:txEl>
                                          </p:spTgt>
                                        </p:tgtEl>
                                        <p:attrNameLst>
                                          <p:attrName>style.visibility</p:attrName>
                                        </p:attrNameLst>
                                      </p:cBhvr>
                                      <p:to>
                                        <p:strVal val="visible"/>
                                      </p:to>
                                    </p:set>
                                    <p:anim calcmode="lin" valueType="num">
                                      <p:cBhvr additive="base">
                                        <p:cTn id="44"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
                                            <p:txEl>
                                              <p:pRg st="2" end="2"/>
                                            </p:txEl>
                                          </p:spTgt>
                                        </p:tgtEl>
                                        <p:attrNameLst>
                                          <p:attrName>style.visibility</p:attrName>
                                        </p:attrNameLst>
                                      </p:cBhvr>
                                      <p:to>
                                        <p:strVal val="visible"/>
                                      </p:to>
                                    </p:set>
                                    <p:anim calcmode="lin" valueType="num">
                                      <p:cBhvr additive="base">
                                        <p:cTn id="5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
                                            <p:txEl>
                                              <p:pRg st="3" end="3"/>
                                            </p:txEl>
                                          </p:spTgt>
                                        </p:tgtEl>
                                        <p:attrNameLst>
                                          <p:attrName>style.visibility</p:attrName>
                                        </p:attrNameLst>
                                      </p:cBhvr>
                                      <p:to>
                                        <p:strVal val="visible"/>
                                      </p:to>
                                    </p:set>
                                    <p:anim calcmode="lin" valueType="num">
                                      <p:cBhvr additive="base">
                                        <p:cTn id="5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animBg="1"/>
      <p:bldP spid="12" grpId="0" animBg="1"/>
      <p:bldP spid="13" grpId="0"/>
      <p:bldP spid="2" grpId="0" uiExpand="1" build="p"/>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76200"/>
            <a:ext cx="10766795" cy="1447800"/>
          </a:xfrm>
        </p:spPr>
        <p:txBody>
          <a:bodyPr/>
          <a:lstStyle/>
          <a:p>
            <a:r>
              <a:rPr lang="en-US" dirty="0" smtClean="0"/>
              <a:t>What is a Credit Card?</a:t>
            </a:r>
            <a:endParaRPr lang="en-US" dirty="0"/>
          </a:p>
        </p:txBody>
      </p:sp>
      <p:grpSp>
        <p:nvGrpSpPr>
          <p:cNvPr id="4" name="Group 3"/>
          <p:cNvGrpSpPr/>
          <p:nvPr/>
        </p:nvGrpSpPr>
        <p:grpSpPr>
          <a:xfrm>
            <a:off x="1511299" y="5334000"/>
            <a:ext cx="9495156" cy="762000"/>
            <a:chOff x="1511299" y="5867400"/>
            <a:chExt cx="9495156" cy="762000"/>
          </a:xfrm>
        </p:grpSpPr>
        <p:sp>
          <p:nvSpPr>
            <p:cNvPr id="21" name="TextBox 20"/>
            <p:cNvSpPr txBox="1"/>
            <p:nvPr/>
          </p:nvSpPr>
          <p:spPr>
            <a:xfrm>
              <a:off x="1661689" y="6019800"/>
              <a:ext cx="9344766" cy="523220"/>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latin typeface="Calibri" pitchFamily="34" charset="0"/>
                  <a:cs typeface="Calibri" pitchFamily="34" charset="0"/>
                </a:rPr>
                <a:t>Is a credit card open-end or closed-end credit?</a:t>
              </a:r>
              <a:endParaRPr lang="en-US" sz="2800" dirty="0">
                <a:latin typeface="Calibri" pitchFamily="34" charset="0"/>
                <a:cs typeface="Calibri" pitchFamily="34" charset="0"/>
              </a:endParaRPr>
            </a:p>
          </p:txBody>
        </p:sp>
        <p:pic>
          <p:nvPicPr>
            <p:cNvPr id="2052"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11299" y="5867400"/>
              <a:ext cx="762000" cy="762000"/>
            </a:xfrm>
            <a:prstGeom prst="rect">
              <a:avLst/>
            </a:prstGeom>
            <a:noFill/>
            <a:extLst>
              <a:ext uri="{909E8E84-426E-40DD-AFC4-6F175D3DCCD1}">
                <a14:hiddenFill xmlns:a14="http://schemas.microsoft.com/office/drawing/2010/main">
                  <a:solidFill>
                    <a:srgbClr val="FFFFFF"/>
                  </a:solidFill>
                </a14:hiddenFill>
              </a:ext>
            </a:extLst>
          </p:spPr>
        </p:pic>
      </p:grpSp>
      <p:graphicFrame>
        <p:nvGraphicFramePr>
          <p:cNvPr id="3" name="Diagram 2"/>
          <p:cNvGraphicFramePr/>
          <p:nvPr>
            <p:extLst>
              <p:ext uri="{D42A27DB-BD31-4B8C-83A1-F6EECF244321}">
                <p14:modId xmlns:p14="http://schemas.microsoft.com/office/powerpoint/2010/main" val="1009384199"/>
              </p:ext>
            </p:extLst>
          </p:nvPr>
        </p:nvGraphicFramePr>
        <p:xfrm>
          <a:off x="531812" y="1524000"/>
          <a:ext cx="11201400" cy="365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30010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graphicEl>
                                              <a:dgm id="{7C311D10-B495-41E4-99A1-D38BF70816B4}"/>
                                            </p:graphicEl>
                                          </p:spTgt>
                                        </p:tgtEl>
                                        <p:attrNameLst>
                                          <p:attrName>style.visibility</p:attrName>
                                        </p:attrNameLst>
                                      </p:cBhvr>
                                      <p:to>
                                        <p:strVal val="visible"/>
                                      </p:to>
                                    </p:set>
                                    <p:anim calcmode="lin" valueType="num">
                                      <p:cBhvr additive="base">
                                        <p:cTn id="7" dur="500" fill="hold"/>
                                        <p:tgtEl>
                                          <p:spTgt spid="3">
                                            <p:graphicEl>
                                              <a:dgm id="{7C311D10-B495-41E4-99A1-D38BF70816B4}"/>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graphicEl>
                                              <a:dgm id="{7C311D10-B495-41E4-99A1-D38BF70816B4}"/>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graphicEl>
                                              <a:dgm id="{19840A4E-A501-400A-84D3-18141E7D04CA}"/>
                                            </p:graphicEl>
                                          </p:spTgt>
                                        </p:tgtEl>
                                        <p:attrNameLst>
                                          <p:attrName>style.visibility</p:attrName>
                                        </p:attrNameLst>
                                      </p:cBhvr>
                                      <p:to>
                                        <p:strVal val="visible"/>
                                      </p:to>
                                    </p:set>
                                    <p:anim calcmode="lin" valueType="num">
                                      <p:cBhvr additive="base">
                                        <p:cTn id="13" dur="500" fill="hold"/>
                                        <p:tgtEl>
                                          <p:spTgt spid="3">
                                            <p:graphicEl>
                                              <a:dgm id="{19840A4E-A501-400A-84D3-18141E7D04CA}"/>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graphicEl>
                                              <a:dgm id="{19840A4E-A501-400A-84D3-18141E7D04CA}"/>
                                            </p:graphic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graphicEl>
                                              <a:dgm id="{7A46B942-DB40-4047-8A38-5D711D561072}"/>
                                            </p:graphicEl>
                                          </p:spTgt>
                                        </p:tgtEl>
                                        <p:attrNameLst>
                                          <p:attrName>style.visibility</p:attrName>
                                        </p:attrNameLst>
                                      </p:cBhvr>
                                      <p:to>
                                        <p:strVal val="visible"/>
                                      </p:to>
                                    </p:set>
                                    <p:anim calcmode="lin" valueType="num">
                                      <p:cBhvr additive="base">
                                        <p:cTn id="17" dur="500" fill="hold"/>
                                        <p:tgtEl>
                                          <p:spTgt spid="3">
                                            <p:graphicEl>
                                              <a:dgm id="{7A46B942-DB40-4047-8A38-5D711D561072}"/>
                                            </p:graphic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graphicEl>
                                              <a:dgm id="{7A46B942-DB40-4047-8A38-5D711D561072}"/>
                                            </p:graphic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
                                            <p:graphicEl>
                                              <a:dgm id="{8C919690-7DBD-4B9B-8555-36132E3D8698}"/>
                                            </p:graphicEl>
                                          </p:spTgt>
                                        </p:tgtEl>
                                        <p:attrNameLst>
                                          <p:attrName>style.visibility</p:attrName>
                                        </p:attrNameLst>
                                      </p:cBhvr>
                                      <p:to>
                                        <p:strVal val="visible"/>
                                      </p:to>
                                    </p:set>
                                    <p:anim calcmode="lin" valueType="num">
                                      <p:cBhvr additive="base">
                                        <p:cTn id="23" dur="500" fill="hold"/>
                                        <p:tgtEl>
                                          <p:spTgt spid="3">
                                            <p:graphicEl>
                                              <a:dgm id="{8C919690-7DBD-4B9B-8555-36132E3D8698}"/>
                                            </p:graphic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graphicEl>
                                              <a:dgm id="{8C919690-7DBD-4B9B-8555-36132E3D8698}"/>
                                            </p:graphic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
                                            <p:graphicEl>
                                              <a:dgm id="{ADFF7AA1-13A8-4850-9C68-62F6FF604587}"/>
                                            </p:graphicEl>
                                          </p:spTgt>
                                        </p:tgtEl>
                                        <p:attrNameLst>
                                          <p:attrName>style.visibility</p:attrName>
                                        </p:attrNameLst>
                                      </p:cBhvr>
                                      <p:to>
                                        <p:strVal val="visible"/>
                                      </p:to>
                                    </p:set>
                                    <p:anim calcmode="lin" valueType="num">
                                      <p:cBhvr additive="base">
                                        <p:cTn id="27" dur="500" fill="hold"/>
                                        <p:tgtEl>
                                          <p:spTgt spid="3">
                                            <p:graphicEl>
                                              <a:dgm id="{ADFF7AA1-13A8-4850-9C68-62F6FF604587}"/>
                                            </p:graphic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graphicEl>
                                              <a:dgm id="{ADFF7AA1-13A8-4850-9C68-62F6FF604587}"/>
                                            </p:graphic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35231019"/>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0" name="Rectangle 2"/>
          <p:cNvSpPr>
            <a:spLocks noChangeArrowheads="1"/>
          </p:cNvSpPr>
          <p:nvPr/>
        </p:nvSpPr>
        <p:spPr bwMode="auto">
          <a:xfrm>
            <a:off x="596899" y="890185"/>
            <a:ext cx="4661684" cy="156966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How To Avoid Paying </a:t>
            </a:r>
          </a:p>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Interest on Purchases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endParaRPr lang="en-US" sz="2400" dirty="0" smtClean="0">
              <a:cs typeface="Calibri" pitchFamily="34" charset="0"/>
            </a:endParaRPr>
          </a:p>
          <a:p>
            <a:pPr algn="ctr"/>
            <a:r>
              <a:rPr lang="en-US" sz="2400" dirty="0" smtClean="0">
                <a:cs typeface="Calibri" pitchFamily="34" charset="0"/>
              </a:rPr>
              <a:t>Pay your bill in full by the due date</a:t>
            </a:r>
            <a:endParaRPr lang="en-US" sz="2400" dirty="0">
              <a:cs typeface="Calibri" pitchFamily="34" charset="0"/>
            </a:endParaRPr>
          </a:p>
        </p:txBody>
      </p:sp>
      <p:sp>
        <p:nvSpPr>
          <p:cNvPr id="12" name="Rectangle 2"/>
          <p:cNvSpPr>
            <a:spLocks noChangeArrowheads="1"/>
          </p:cNvSpPr>
          <p:nvPr/>
        </p:nvSpPr>
        <p:spPr bwMode="auto">
          <a:xfrm>
            <a:off x="596899" y="3339405"/>
            <a:ext cx="4661684"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Minimum Interest Charge</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endParaRPr lang="en-US" sz="2400" dirty="0" smtClean="0">
              <a:cs typeface="Calibri" pitchFamily="34" charset="0"/>
            </a:endParaRPr>
          </a:p>
          <a:p>
            <a:r>
              <a:rPr lang="en-US" sz="2400" dirty="0" smtClean="0">
                <a:cs typeface="Calibri" pitchFamily="34" charset="0"/>
              </a:rPr>
              <a:t>Typically $</a:t>
            </a:r>
            <a:r>
              <a:rPr lang="en-US" sz="2400" dirty="0">
                <a:cs typeface="Calibri" pitchFamily="34" charset="0"/>
              </a:rPr>
              <a:t>0.50 </a:t>
            </a:r>
            <a:r>
              <a:rPr lang="en-US" sz="2400" dirty="0" smtClean="0">
                <a:cs typeface="Calibri" pitchFamily="34" charset="0"/>
              </a:rPr>
              <a:t>- $</a:t>
            </a:r>
            <a:r>
              <a:rPr lang="en-US" sz="2400" dirty="0">
                <a:cs typeface="Calibri" pitchFamily="34" charset="0"/>
              </a:rPr>
              <a:t>2 per </a:t>
            </a:r>
            <a:r>
              <a:rPr lang="en-US" sz="2400" dirty="0" smtClean="0">
                <a:cs typeface="Calibri" pitchFamily="34" charset="0"/>
              </a:rPr>
              <a:t>month</a:t>
            </a:r>
            <a:endParaRPr lang="en-US" sz="2400" dirty="0">
              <a:cs typeface="Calibri" pitchFamily="34" charset="0"/>
            </a:endParaRPr>
          </a:p>
        </p:txBody>
      </p:sp>
      <p:sp>
        <p:nvSpPr>
          <p:cNvPr id="7" name="Right Arrow 6"/>
          <p:cNvSpPr/>
          <p:nvPr/>
        </p:nvSpPr>
        <p:spPr>
          <a:xfrm rot="10800000">
            <a:off x="11093449" y="2627311"/>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Right Arrow 8"/>
          <p:cNvSpPr/>
          <p:nvPr/>
        </p:nvSpPr>
        <p:spPr>
          <a:xfrm rot="10800000">
            <a:off x="11123612" y="2991151"/>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Tree>
    <p:extLst>
      <p:ext uri="{BB962C8B-B14F-4D97-AF65-F5344CB8AC3E}">
        <p14:creationId xmlns:p14="http://schemas.microsoft.com/office/powerpoint/2010/main" val="5637639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10">
                                            <p:txEl>
                                              <p:pRg st="1" end="1"/>
                                            </p:txEl>
                                          </p:spTgt>
                                        </p:tgtEl>
                                        <p:attrNameLst>
                                          <p:attrName>style.visibility</p:attrName>
                                        </p:attrNameLst>
                                      </p:cBhvr>
                                      <p:to>
                                        <p:strVal val="visible"/>
                                      </p:to>
                                    </p:set>
                                    <p:anim calcmode="lin" valueType="num">
                                      <p:cBhvr additive="base">
                                        <p:cTn id="15"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1" end="1"/>
                                            </p:txEl>
                                          </p:spTgt>
                                        </p:tgtEl>
                                        <p:attrNameLst>
                                          <p:attrName>ppt_y</p:attrName>
                                        </p:attrNameLst>
                                      </p:cBhvr>
                                      <p:tavLst>
                                        <p:tav tm="0">
                                          <p:val>
                                            <p:strVal val="0-#ppt_h/2"/>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calcmode="lin" valueType="num">
                                      <p:cBhvr additive="base">
                                        <p:cTn id="2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12">
                                            <p:bg/>
                                          </p:spTgt>
                                        </p:tgtEl>
                                        <p:attrNameLst>
                                          <p:attrName>style.visibility</p:attrName>
                                        </p:attrNameLst>
                                      </p:cBhvr>
                                      <p:to>
                                        <p:strVal val="visible"/>
                                      </p:to>
                                    </p:set>
                                    <p:anim calcmode="lin" valueType="num">
                                      <p:cBhvr additive="base">
                                        <p:cTn id="31" dur="500" fill="hold"/>
                                        <p:tgtEl>
                                          <p:spTgt spid="12">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2">
                                            <p:bg/>
                                          </p:spTgt>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2">
                                            <p:txEl>
                                              <p:pRg st="0" end="0"/>
                                            </p:txEl>
                                          </p:spTgt>
                                        </p:tgtEl>
                                        <p:attrNameLst>
                                          <p:attrName>style.visibility</p:attrName>
                                        </p:attrNameLst>
                                      </p:cBhvr>
                                      <p:to>
                                        <p:strVal val="visible"/>
                                      </p:to>
                                    </p:set>
                                    <p:anim calcmode="lin" valueType="num">
                                      <p:cBhvr additive="base">
                                        <p:cTn id="3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2">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0-#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1" fill="hold" grpId="0" nodeType="clickEffect">
                                  <p:stCondLst>
                                    <p:cond delay="0"/>
                                  </p:stCondLst>
                                  <p:childTnLst>
                                    <p:set>
                                      <p:cBhvr>
                                        <p:cTn id="44" dur="1" fill="hold">
                                          <p:stCondLst>
                                            <p:cond delay="0"/>
                                          </p:stCondLst>
                                        </p:cTn>
                                        <p:tgtEl>
                                          <p:spTgt spid="12">
                                            <p:txEl>
                                              <p:pRg st="2" end="2"/>
                                            </p:txEl>
                                          </p:spTgt>
                                        </p:tgtEl>
                                        <p:attrNameLst>
                                          <p:attrName>style.visibility</p:attrName>
                                        </p:attrNameLst>
                                      </p:cBhvr>
                                      <p:to>
                                        <p:strVal val="visible"/>
                                      </p:to>
                                    </p:set>
                                    <p:anim calcmode="lin" valueType="num">
                                      <p:cBhvr additive="base">
                                        <p:cTn id="45"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2">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allAtOnce" animBg="1"/>
      <p:bldP spid="12" grpId="0" uiExpand="1" build="p" animBg="1"/>
      <p:bldP spid="7"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4225019438"/>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2" name="TextBox 1"/>
          <p:cNvSpPr txBox="1"/>
          <p:nvPr/>
        </p:nvSpPr>
        <p:spPr>
          <a:xfrm>
            <a:off x="476350" y="1219200"/>
            <a:ext cx="4876800"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b="1" dirty="0" smtClean="0"/>
              <a:t>Explore the Federal Reserve Board website</a:t>
            </a:r>
          </a:p>
          <a:p>
            <a:pPr algn="ctr"/>
            <a:endParaRPr lang="en-US" sz="2400" b="1" dirty="0" smtClean="0"/>
          </a:p>
          <a:p>
            <a:pPr algn="ctr"/>
            <a:r>
              <a:rPr lang="en-US" b="1" dirty="0" smtClean="0">
                <a:hlinkClick r:id="rId2"/>
              </a:rPr>
              <a:t>www.federalreserve.gov/creditcard</a:t>
            </a:r>
            <a:r>
              <a:rPr lang="en-US" sz="2400" b="1" dirty="0" smtClean="0"/>
              <a:t>  </a:t>
            </a:r>
          </a:p>
          <a:p>
            <a:pPr algn="ctr"/>
            <a:endParaRPr lang="en-US" sz="1200" b="1" dirty="0"/>
          </a:p>
        </p:txBody>
      </p:sp>
      <p:sp>
        <p:nvSpPr>
          <p:cNvPr id="5" name="Right Arrow 4"/>
          <p:cNvSpPr/>
          <p:nvPr/>
        </p:nvSpPr>
        <p:spPr>
          <a:xfrm rot="10800000">
            <a:off x="11123612" y="3352801"/>
            <a:ext cx="91440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7" name="Rounded Rectangle 6"/>
          <p:cNvSpPr/>
          <p:nvPr/>
        </p:nvSpPr>
        <p:spPr>
          <a:xfrm>
            <a:off x="497089" y="4332388"/>
            <a:ext cx="4835323" cy="1992211"/>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p>
        </p:txBody>
      </p:sp>
      <p:sp>
        <p:nvSpPr>
          <p:cNvPr id="3" name="Rectangle 2"/>
          <p:cNvSpPr/>
          <p:nvPr/>
        </p:nvSpPr>
        <p:spPr>
          <a:xfrm>
            <a:off x="455613" y="4572000"/>
            <a:ext cx="4800600" cy="1569660"/>
          </a:xfrm>
          <a:prstGeom prst="rect">
            <a:avLst/>
          </a:prstGeom>
        </p:spPr>
        <p:txBody>
          <a:bodyPr wrap="square">
            <a:spAutoFit/>
          </a:bodyPr>
          <a:lstStyle/>
          <a:p>
            <a:pPr algn="ctr"/>
            <a:r>
              <a:rPr lang="en-US" dirty="0"/>
              <a:t>Identify </a:t>
            </a:r>
            <a:r>
              <a:rPr lang="en-US" b="1" dirty="0"/>
              <a:t>three</a:t>
            </a:r>
            <a:r>
              <a:rPr lang="en-US" dirty="0"/>
              <a:t> resources on this site that could help you in the future when it comes to managing your credit </a:t>
            </a:r>
            <a:r>
              <a:rPr lang="en-US" dirty="0" smtClean="0"/>
              <a:t>cards</a:t>
            </a:r>
            <a:endParaRPr lang="en-US" dirty="0"/>
          </a:p>
        </p:txBody>
      </p:sp>
      <p:pic>
        <p:nvPicPr>
          <p:cNvPr id="9" name="Picture 4" descr="http://t1.gstatic.com/images?q=tbn:ANd9GcR6OqCwtbsro6LpcdkDVaOkt2Mblx9YmRBbdkDmlPRbIw1VMt-9rg"/>
          <p:cNvPicPr>
            <a:picLocks noChangeAspect="1" noChangeArrowheads="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56288" y="4091676"/>
            <a:ext cx="556524" cy="556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47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718994491"/>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5" name="Right Arrow 14"/>
          <p:cNvSpPr/>
          <p:nvPr/>
        </p:nvSpPr>
        <p:spPr>
          <a:xfrm rot="5400000">
            <a:off x="7846497" y="3338604"/>
            <a:ext cx="4572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9" name="Rectangle 2"/>
          <p:cNvSpPr>
            <a:spLocks noChangeArrowheads="1"/>
          </p:cNvSpPr>
          <p:nvPr/>
        </p:nvSpPr>
        <p:spPr bwMode="auto">
          <a:xfrm>
            <a:off x="517378" y="586719"/>
            <a:ext cx="4773956" cy="378565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latin typeface="+mn-lt"/>
                <a:ea typeface="Times New Roman" pitchFamily="18" charset="0"/>
                <a:cs typeface="Arial" pitchFamily="34" charset="0"/>
              </a:rPr>
              <a:t>Set-up and Maintenance Fees</a:t>
            </a:r>
            <a:endParaRPr kumimoji="0" lang="en-US" sz="2400" b="1" i="0" u="sng" strike="noStrike" cap="none" normalizeH="0" baseline="0" dirty="0" smtClean="0">
              <a:ln>
                <a:noFill/>
              </a:ln>
              <a:solidFill>
                <a:schemeClr val="tx1"/>
              </a:solidFill>
              <a:effectLst/>
              <a:latin typeface="+mn-lt"/>
              <a:ea typeface="Times New Roman" pitchFamily="18" charset="0"/>
              <a:cs typeface="Arial" pitchFamily="34" charset="0"/>
            </a:endParaRPr>
          </a:p>
          <a:p>
            <a:pPr lvl="0" fontAlgn="base">
              <a:spcBef>
                <a:spcPct val="0"/>
              </a:spcBef>
              <a:spcAft>
                <a:spcPct val="0"/>
              </a:spcAft>
            </a:pPr>
            <a:endParaRPr lang="en-US" sz="2400" dirty="0" smtClean="0">
              <a:latin typeface="+mn-lt"/>
            </a:endParaRPr>
          </a:p>
          <a:p>
            <a:pPr marL="342900" indent="-342900" fontAlgn="base">
              <a:spcBef>
                <a:spcPct val="0"/>
              </a:spcBef>
              <a:spcAft>
                <a:spcPct val="0"/>
              </a:spcAft>
              <a:buFont typeface="Arial" pitchFamily="34" charset="0"/>
              <a:buChar char="•"/>
            </a:pPr>
            <a:r>
              <a:rPr lang="en-US" dirty="0" smtClean="0">
                <a:latin typeface="+mn-lt"/>
              </a:rPr>
              <a:t>Annual fee: yearly </a:t>
            </a:r>
            <a:r>
              <a:rPr lang="en-US" dirty="0">
                <a:latin typeface="+mn-lt"/>
              </a:rPr>
              <a:t>fee that may be charged for having a credit </a:t>
            </a:r>
            <a:r>
              <a:rPr lang="en-US" dirty="0" smtClean="0">
                <a:latin typeface="+mn-lt"/>
              </a:rPr>
              <a:t>card</a:t>
            </a:r>
          </a:p>
          <a:p>
            <a:pPr marL="342900" indent="-342900" fontAlgn="base">
              <a:spcBef>
                <a:spcPct val="0"/>
              </a:spcBef>
              <a:spcAft>
                <a:spcPct val="0"/>
              </a:spcAft>
              <a:buFont typeface="Arial" pitchFamily="34" charset="0"/>
              <a:buChar char="•"/>
            </a:pPr>
            <a:r>
              <a:rPr lang="en-US" dirty="0" smtClean="0">
                <a:latin typeface="+mn-lt"/>
              </a:rPr>
              <a:t>Set-up fee: fee for opening the account</a:t>
            </a:r>
          </a:p>
          <a:p>
            <a:pPr marL="342900" indent="-342900" fontAlgn="base">
              <a:spcBef>
                <a:spcPct val="0"/>
              </a:spcBef>
              <a:spcAft>
                <a:spcPct val="0"/>
              </a:spcAft>
              <a:buFont typeface="Arial" pitchFamily="34" charset="0"/>
              <a:buChar char="•"/>
            </a:pPr>
            <a:r>
              <a:rPr lang="en-US" dirty="0" smtClean="0"/>
              <a:t>Participation fee: monthly fee for having the credit card</a:t>
            </a:r>
          </a:p>
          <a:p>
            <a:pPr marL="342900" indent="-342900" fontAlgn="base">
              <a:spcBef>
                <a:spcPct val="0"/>
              </a:spcBef>
              <a:spcAft>
                <a:spcPct val="0"/>
              </a:spcAft>
              <a:buFont typeface="Arial" pitchFamily="34" charset="0"/>
              <a:buChar char="•"/>
            </a:pPr>
            <a:r>
              <a:rPr lang="en-US" dirty="0" smtClean="0">
                <a:latin typeface="+mn-lt"/>
              </a:rPr>
              <a:t>Additional card fee: fee to have a second person on the account</a:t>
            </a:r>
          </a:p>
        </p:txBody>
      </p:sp>
      <p:sp>
        <p:nvSpPr>
          <p:cNvPr id="11" name="Right Arrow 10"/>
          <p:cNvSpPr/>
          <p:nvPr/>
        </p:nvSpPr>
        <p:spPr>
          <a:xfrm>
            <a:off x="4946940" y="4098248"/>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6" name="Rounded Rectangle 15"/>
          <p:cNvSpPr/>
          <p:nvPr/>
        </p:nvSpPr>
        <p:spPr>
          <a:xfrm>
            <a:off x="517378" y="4800600"/>
            <a:ext cx="4725030" cy="157291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7" name="TextBox 16"/>
          <p:cNvSpPr txBox="1"/>
          <p:nvPr/>
        </p:nvSpPr>
        <p:spPr>
          <a:xfrm>
            <a:off x="989012" y="4800600"/>
            <a:ext cx="4267200" cy="830997"/>
          </a:xfrm>
          <a:prstGeom prst="rect">
            <a:avLst/>
          </a:prstGeom>
          <a:noFill/>
        </p:spPr>
        <p:txBody>
          <a:bodyPr wrap="square" rtlCol="0">
            <a:spAutoFit/>
          </a:bodyPr>
          <a:lstStyle/>
          <a:p>
            <a:pPr algn="ctr"/>
            <a:r>
              <a:rPr lang="en-US" dirty="0" smtClean="0">
                <a:latin typeface="+mn-lt"/>
              </a:rPr>
              <a:t>Why would a consumer choose a credit card with an annual fee?</a:t>
            </a:r>
            <a:endParaRPr lang="en-US" dirty="0">
              <a:latin typeface="+mn-lt"/>
            </a:endParaRPr>
          </a:p>
        </p:txBody>
      </p:sp>
      <p:sp>
        <p:nvSpPr>
          <p:cNvPr id="18" name="TextBox 17"/>
          <p:cNvSpPr txBox="1"/>
          <p:nvPr/>
        </p:nvSpPr>
        <p:spPr>
          <a:xfrm>
            <a:off x="538042" y="5665625"/>
            <a:ext cx="4704365" cy="707886"/>
          </a:xfrm>
          <a:prstGeom prst="rect">
            <a:avLst/>
          </a:prstGeom>
          <a:noFill/>
        </p:spPr>
        <p:txBody>
          <a:bodyPr wrap="square" rtlCol="0">
            <a:spAutoFit/>
          </a:bodyPr>
          <a:lstStyle/>
          <a:p>
            <a:pPr algn="ctr"/>
            <a:r>
              <a:rPr lang="en-US" sz="2000" b="1" dirty="0" smtClean="0">
                <a:latin typeface="+mn-lt"/>
              </a:rPr>
              <a:t>Benefits, such as airline miles, the card offers are of greater value to them</a:t>
            </a:r>
            <a:endParaRPr lang="en-US" sz="2000" b="1" dirty="0">
              <a:latin typeface="+mn-lt"/>
            </a:endParaRPr>
          </a:p>
        </p:txBody>
      </p:sp>
      <p:pic>
        <p:nvPicPr>
          <p:cNvPr id="10"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1812" y="4937836"/>
            <a:ext cx="556524" cy="556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470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1" presetClass="entr" presetSubtype="0" fill="hold" grpId="0" nodeType="withEffect">
                                  <p:stCondLst>
                                    <p:cond delay="0"/>
                                  </p:stCondLst>
                                  <p:childTnLst>
                                    <p:set>
                                      <p:cBhvr>
                                        <p:cTn id="14" dur="1" fill="hold">
                                          <p:stCondLst>
                                            <p:cond delay="0"/>
                                          </p:stCondLst>
                                        </p:cTn>
                                        <p:tgtEl>
                                          <p:spTgt spid="9">
                                            <p:bg/>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2" presetClass="entr" presetSubtype="1"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fade">
                                      <p:cBhvr>
                                        <p:cTn id="5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uiExpand="1" build="allAtOnce" animBg="1"/>
      <p:bldP spid="11" grpId="0" animBg="1"/>
      <p:bldP spid="16" grpId="0" animBg="1"/>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904402089"/>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1" name="Right Arrow 10"/>
          <p:cNvSpPr/>
          <p:nvPr/>
        </p:nvSpPr>
        <p:spPr>
          <a:xfrm>
            <a:off x="5078677" y="4927763"/>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0" name="Rectangle 2"/>
          <p:cNvSpPr>
            <a:spLocks noChangeArrowheads="1"/>
          </p:cNvSpPr>
          <p:nvPr/>
        </p:nvSpPr>
        <p:spPr bwMode="auto">
          <a:xfrm>
            <a:off x="608012" y="2203966"/>
            <a:ext cx="4623064" cy="156966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Transaction Fees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marL="190607" indent="-342900" fontAlgn="base">
              <a:spcBef>
                <a:spcPct val="0"/>
              </a:spcBef>
              <a:spcAft>
                <a:spcPct val="0"/>
              </a:spcAft>
              <a:buFont typeface="Arial" pitchFamily="34" charset="0"/>
              <a:buChar char="•"/>
            </a:pPr>
            <a:r>
              <a:rPr lang="en-US" dirty="0" smtClean="0">
                <a:cs typeface="Calibri" pitchFamily="34" charset="0"/>
              </a:rPr>
              <a:t>Balance </a:t>
            </a:r>
            <a:r>
              <a:rPr lang="en-US" dirty="0">
                <a:cs typeface="Calibri" pitchFamily="34" charset="0"/>
              </a:rPr>
              <a:t>transfer </a:t>
            </a:r>
            <a:r>
              <a:rPr lang="en-US" dirty="0" smtClean="0">
                <a:cs typeface="Calibri" pitchFamily="34" charset="0"/>
              </a:rPr>
              <a:t>fees</a:t>
            </a:r>
          </a:p>
          <a:p>
            <a:pPr marL="190607" indent="-342900" fontAlgn="base">
              <a:spcBef>
                <a:spcPct val="0"/>
              </a:spcBef>
              <a:spcAft>
                <a:spcPct val="0"/>
              </a:spcAft>
              <a:buFont typeface="Arial" pitchFamily="34" charset="0"/>
              <a:buChar char="•"/>
            </a:pPr>
            <a:r>
              <a:rPr lang="en-US" dirty="0">
                <a:cs typeface="Calibri" pitchFamily="34" charset="0"/>
              </a:rPr>
              <a:t>C</a:t>
            </a:r>
            <a:r>
              <a:rPr lang="en-US" dirty="0" smtClean="0">
                <a:cs typeface="Calibri" pitchFamily="34" charset="0"/>
              </a:rPr>
              <a:t>ash </a:t>
            </a:r>
            <a:r>
              <a:rPr lang="en-US" dirty="0">
                <a:cs typeface="Calibri" pitchFamily="34" charset="0"/>
              </a:rPr>
              <a:t>advance </a:t>
            </a:r>
            <a:r>
              <a:rPr lang="en-US" dirty="0" smtClean="0">
                <a:cs typeface="Calibri" pitchFamily="34" charset="0"/>
              </a:rPr>
              <a:t>fees</a:t>
            </a:r>
          </a:p>
          <a:p>
            <a:pPr marL="190607" indent="-342900" fontAlgn="base">
              <a:spcBef>
                <a:spcPct val="0"/>
              </a:spcBef>
              <a:spcAft>
                <a:spcPct val="0"/>
              </a:spcAft>
              <a:buFont typeface="Arial" pitchFamily="34" charset="0"/>
              <a:buChar char="•"/>
            </a:pPr>
            <a:r>
              <a:rPr lang="en-US" dirty="0" smtClean="0">
                <a:cs typeface="Calibri" pitchFamily="34" charset="0"/>
              </a:rPr>
              <a:t>Other</a:t>
            </a:r>
          </a:p>
        </p:txBody>
      </p:sp>
    </p:spTree>
    <p:extLst>
      <p:ext uri="{BB962C8B-B14F-4D97-AF65-F5344CB8AC3E}">
        <p14:creationId xmlns:p14="http://schemas.microsoft.com/office/powerpoint/2010/main" val="8117994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 calcmode="lin" valueType="num">
                                      <p:cBhvr additive="base">
                                        <p:cTn id="11"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10">
                                            <p:txEl>
                                              <p:pRg st="1" end="1"/>
                                            </p:txEl>
                                          </p:spTgt>
                                        </p:tgtEl>
                                        <p:attrNameLst>
                                          <p:attrName>style.visibility</p:attrName>
                                        </p:attrNameLst>
                                      </p:cBhvr>
                                      <p:to>
                                        <p:strVal val="visible"/>
                                      </p:to>
                                    </p:set>
                                    <p:anim calcmode="lin" valueType="num">
                                      <p:cBhvr additive="base">
                                        <p:cTn id="21"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 calcmode="lin" valueType="num">
                                      <p:cBhvr additive="base">
                                        <p:cTn id="27"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0">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anim calcmode="lin" valueType="num">
                                      <p:cBhvr additive="base">
                                        <p:cTn id="33"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10">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uiExpand="1"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637900030"/>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9" name="Rectangle 2"/>
          <p:cNvSpPr>
            <a:spLocks noChangeArrowheads="1"/>
          </p:cNvSpPr>
          <p:nvPr/>
        </p:nvSpPr>
        <p:spPr bwMode="auto">
          <a:xfrm>
            <a:off x="379413" y="911453"/>
            <a:ext cx="4953198" cy="486287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Penalty Fees</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lvl="0" fontAlgn="base">
              <a:spcBef>
                <a:spcPct val="0"/>
              </a:spcBef>
              <a:spcAft>
                <a:spcPct val="0"/>
              </a:spcAft>
            </a:pPr>
            <a:r>
              <a:rPr lang="en-US" sz="2400" dirty="0" smtClean="0">
                <a:cs typeface="Calibri" pitchFamily="34" charset="0"/>
              </a:rPr>
              <a:t>Penalty fees in addition to Penalty APR</a:t>
            </a:r>
          </a:p>
          <a:p>
            <a:pPr marL="342900" indent="-342900" fontAlgn="base">
              <a:spcBef>
                <a:spcPct val="0"/>
              </a:spcBef>
              <a:spcAft>
                <a:spcPct val="0"/>
              </a:spcAft>
              <a:buFont typeface="Arial" pitchFamily="34" charset="0"/>
              <a:buChar char="•"/>
            </a:pPr>
            <a:r>
              <a:rPr lang="en-US" b="1" dirty="0" smtClean="0">
                <a:cs typeface="Calibri" pitchFamily="34" charset="0"/>
              </a:rPr>
              <a:t>Late-payment fee</a:t>
            </a:r>
            <a:r>
              <a:rPr lang="en-US" dirty="0" smtClean="0">
                <a:cs typeface="Calibri" pitchFamily="34" charset="0"/>
              </a:rPr>
              <a:t>: </a:t>
            </a:r>
            <a:r>
              <a:rPr lang="en-US" sz="2200" dirty="0" smtClean="0">
                <a:cs typeface="Calibri" pitchFamily="34" charset="0"/>
              </a:rPr>
              <a:t>charged </a:t>
            </a:r>
            <a:r>
              <a:rPr lang="en-US" sz="2200" dirty="0">
                <a:cs typeface="Calibri" pitchFamily="34" charset="0"/>
              </a:rPr>
              <a:t>when a cardholder does not make the minimum monthly payment by the due </a:t>
            </a:r>
            <a:r>
              <a:rPr lang="en-US" sz="2200" dirty="0" smtClean="0">
                <a:cs typeface="Calibri" pitchFamily="34" charset="0"/>
              </a:rPr>
              <a:t>date</a:t>
            </a:r>
          </a:p>
          <a:p>
            <a:pPr marL="171450" indent="-171450" fontAlgn="base">
              <a:spcBef>
                <a:spcPct val="0"/>
              </a:spcBef>
              <a:spcAft>
                <a:spcPct val="0"/>
              </a:spcAft>
              <a:buFont typeface="Arial" pitchFamily="34" charset="0"/>
              <a:buChar char="•"/>
            </a:pPr>
            <a:endParaRPr lang="en-US" sz="600" dirty="0" smtClean="0">
              <a:cs typeface="Calibri" pitchFamily="34" charset="0"/>
            </a:endParaRPr>
          </a:p>
          <a:p>
            <a:pPr marL="342900" indent="-342900">
              <a:buFont typeface="Arial" pitchFamily="34" charset="0"/>
              <a:buChar char="•"/>
            </a:pPr>
            <a:r>
              <a:rPr lang="en-US" b="1" dirty="0">
                <a:cs typeface="Calibri" pitchFamily="34" charset="0"/>
              </a:rPr>
              <a:t>Over-the-limit </a:t>
            </a:r>
            <a:r>
              <a:rPr lang="en-US" b="1" dirty="0" smtClean="0">
                <a:cs typeface="Calibri" pitchFamily="34" charset="0"/>
              </a:rPr>
              <a:t>fee</a:t>
            </a:r>
            <a:r>
              <a:rPr lang="en-US" dirty="0" smtClean="0">
                <a:cs typeface="Calibri" pitchFamily="34" charset="0"/>
              </a:rPr>
              <a:t>: </a:t>
            </a:r>
            <a:r>
              <a:rPr lang="en-US" sz="2200" dirty="0" smtClean="0">
                <a:cs typeface="Calibri" pitchFamily="34" charset="0"/>
              </a:rPr>
              <a:t>charged </a:t>
            </a:r>
            <a:r>
              <a:rPr lang="en-US" sz="2200" dirty="0">
                <a:cs typeface="Calibri" pitchFamily="34" charset="0"/>
              </a:rPr>
              <a:t>if the account balance goes over the set credit </a:t>
            </a:r>
            <a:r>
              <a:rPr lang="en-US" sz="2200" dirty="0" smtClean="0">
                <a:cs typeface="Calibri" pitchFamily="34" charset="0"/>
              </a:rPr>
              <a:t>limit</a:t>
            </a:r>
          </a:p>
          <a:p>
            <a:pPr marL="171450" indent="-171450">
              <a:buFont typeface="Arial" pitchFamily="34" charset="0"/>
              <a:buChar char="•"/>
            </a:pPr>
            <a:endParaRPr lang="en-US" sz="600" dirty="0" smtClean="0">
              <a:cs typeface="Calibri" pitchFamily="34" charset="0"/>
            </a:endParaRPr>
          </a:p>
          <a:p>
            <a:pPr marL="342900" indent="-342900">
              <a:buFont typeface="Arial" pitchFamily="34" charset="0"/>
              <a:buChar char="•"/>
            </a:pPr>
            <a:r>
              <a:rPr lang="en-US" b="1" dirty="0" smtClean="0">
                <a:cs typeface="Calibri" pitchFamily="34" charset="0"/>
              </a:rPr>
              <a:t>Returned payment fee: </a:t>
            </a:r>
            <a:r>
              <a:rPr lang="en-US" sz="2200" dirty="0" smtClean="0">
                <a:cs typeface="Calibri" pitchFamily="34" charset="0"/>
              </a:rPr>
              <a:t>applies if the cardholder does not have enough money to cover a payment.</a:t>
            </a:r>
          </a:p>
        </p:txBody>
      </p:sp>
      <p:sp>
        <p:nvSpPr>
          <p:cNvPr id="11" name="Right Arrow 10"/>
          <p:cNvSpPr/>
          <p:nvPr/>
        </p:nvSpPr>
        <p:spPr>
          <a:xfrm>
            <a:off x="4977103" y="5522911"/>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2818936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9">
                                            <p:bg/>
                                          </p:spTgt>
                                        </p:tgtEl>
                                        <p:attrNameLst>
                                          <p:attrName>style.visibility</p:attrName>
                                        </p:attrNameLst>
                                      </p:cBhvr>
                                      <p:to>
                                        <p:strVal val="visible"/>
                                      </p:to>
                                    </p:set>
                                    <p:anim calcmode="lin" valueType="num">
                                      <p:cBhvr additive="base">
                                        <p:cTn id="11"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9">
                                            <p:bg/>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anim calcmode="lin" valueType="num">
                                      <p:cBhvr additive="base">
                                        <p:cTn id="2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anim calcmode="lin" valueType="num">
                                      <p:cBhvr additive="base">
                                        <p:cTn id="27"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9">
                                            <p:txEl>
                                              <p:pRg st="4" end="4"/>
                                            </p:txEl>
                                          </p:spTgt>
                                        </p:tgtEl>
                                        <p:attrNameLst>
                                          <p:attrName>style.visibility</p:attrName>
                                        </p:attrNameLst>
                                      </p:cBhvr>
                                      <p:to>
                                        <p:strVal val="visible"/>
                                      </p:to>
                                    </p:set>
                                    <p:anim calcmode="lin" valueType="num">
                                      <p:cBhvr additive="base">
                                        <p:cTn id="33"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1" fill="hold" grpId="0" nodeType="clickEffect">
                                  <p:stCondLst>
                                    <p:cond delay="0"/>
                                  </p:stCondLst>
                                  <p:childTnLst>
                                    <p:set>
                                      <p:cBhvr>
                                        <p:cTn id="38" dur="1" fill="hold">
                                          <p:stCondLst>
                                            <p:cond delay="0"/>
                                          </p:stCondLst>
                                        </p:cTn>
                                        <p:tgtEl>
                                          <p:spTgt spid="9">
                                            <p:txEl>
                                              <p:pRg st="6" end="6"/>
                                            </p:txEl>
                                          </p:spTgt>
                                        </p:tgtEl>
                                        <p:attrNameLst>
                                          <p:attrName>style.visibility</p:attrName>
                                        </p:attrNameLst>
                                      </p:cBhvr>
                                      <p:to>
                                        <p:strVal val="visible"/>
                                      </p:to>
                                    </p:set>
                                    <p:anim calcmode="lin" valueType="num">
                                      <p:cBhvr additive="base">
                                        <p:cTn id="3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allAtOnce"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837705268"/>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1" name="Right Arrow 10"/>
          <p:cNvSpPr/>
          <p:nvPr/>
        </p:nvSpPr>
        <p:spPr>
          <a:xfrm>
            <a:off x="4886111" y="5801327"/>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0" name="Rectangle 2"/>
          <p:cNvSpPr>
            <a:spLocks noChangeArrowheads="1"/>
          </p:cNvSpPr>
          <p:nvPr/>
        </p:nvSpPr>
        <p:spPr bwMode="auto">
          <a:xfrm>
            <a:off x="507868" y="1638300"/>
            <a:ext cx="4570810" cy="193899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How We </a:t>
            </a:r>
            <a:r>
              <a:rPr lang="en-US" sz="2400" b="1" u="sng" dirty="0">
                <a:ea typeface="Times New Roman" pitchFamily="18" charset="0"/>
                <a:cs typeface="Calibri" pitchFamily="34" charset="0"/>
              </a:rPr>
              <a:t>C</a:t>
            </a:r>
            <a:r>
              <a:rPr lang="en-US" sz="2400" b="1" u="sng" dirty="0" smtClean="0">
                <a:ea typeface="Times New Roman" pitchFamily="18" charset="0"/>
                <a:cs typeface="Calibri" pitchFamily="34" charset="0"/>
              </a:rPr>
              <a:t>alculate </a:t>
            </a:r>
            <a:r>
              <a:rPr lang="en-US" sz="2400" b="1" u="sng" dirty="0">
                <a:ea typeface="Times New Roman" pitchFamily="18" charset="0"/>
                <a:cs typeface="Calibri" pitchFamily="34" charset="0"/>
              </a:rPr>
              <a:t>Y</a:t>
            </a:r>
            <a:r>
              <a:rPr lang="en-US" sz="2400" b="1" u="sng" dirty="0" smtClean="0">
                <a:ea typeface="Times New Roman" pitchFamily="18" charset="0"/>
                <a:cs typeface="Calibri" pitchFamily="34" charset="0"/>
              </a:rPr>
              <a:t>our </a:t>
            </a:r>
            <a:r>
              <a:rPr lang="en-US" sz="2400" b="1" u="sng" dirty="0">
                <a:ea typeface="Times New Roman" pitchFamily="18" charset="0"/>
                <a:cs typeface="Calibri" pitchFamily="34" charset="0"/>
              </a:rPr>
              <a:t>B</a:t>
            </a:r>
            <a:r>
              <a:rPr lang="en-US" sz="2400" b="1" u="sng" dirty="0" smtClean="0">
                <a:ea typeface="Times New Roman" pitchFamily="18" charset="0"/>
                <a:cs typeface="Calibri" pitchFamily="34" charset="0"/>
              </a:rPr>
              <a:t>alance</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fontAlgn="base">
              <a:spcBef>
                <a:spcPct val="0"/>
              </a:spcBef>
              <a:spcAft>
                <a:spcPct val="0"/>
              </a:spcAft>
            </a:pPr>
            <a:endParaRPr lang="en-US" sz="2400" dirty="0" smtClean="0">
              <a:cs typeface="Calibri" pitchFamily="34" charset="0"/>
            </a:endParaRPr>
          </a:p>
          <a:p>
            <a:pPr algn="ctr" fontAlgn="base">
              <a:spcBef>
                <a:spcPct val="0"/>
              </a:spcBef>
              <a:spcAft>
                <a:spcPct val="0"/>
              </a:spcAft>
            </a:pPr>
            <a:r>
              <a:rPr lang="en-US" sz="2400" dirty="0" smtClean="0">
                <a:cs typeface="Calibri" pitchFamily="34" charset="0"/>
              </a:rPr>
              <a:t>Credit </a:t>
            </a:r>
            <a:r>
              <a:rPr lang="en-US" sz="2400" dirty="0">
                <a:cs typeface="Calibri" pitchFamily="34" charset="0"/>
              </a:rPr>
              <a:t>card companies </a:t>
            </a:r>
            <a:r>
              <a:rPr lang="en-US" sz="2400" dirty="0" smtClean="0">
                <a:cs typeface="Calibri" pitchFamily="34" charset="0"/>
              </a:rPr>
              <a:t>use </a:t>
            </a:r>
            <a:r>
              <a:rPr lang="en-US" sz="2400" dirty="0">
                <a:cs typeface="Calibri" pitchFamily="34" charset="0"/>
              </a:rPr>
              <a:t>one of several methods to calculate </a:t>
            </a:r>
            <a:r>
              <a:rPr lang="en-US" sz="2400" dirty="0" smtClean="0">
                <a:cs typeface="Calibri" pitchFamily="34" charset="0"/>
              </a:rPr>
              <a:t>an outstanding credit card balance</a:t>
            </a:r>
          </a:p>
        </p:txBody>
      </p:sp>
    </p:spTree>
    <p:extLst>
      <p:ext uri="{BB962C8B-B14F-4D97-AF65-F5344CB8AC3E}">
        <p14:creationId xmlns:p14="http://schemas.microsoft.com/office/powerpoint/2010/main" val="2803894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0">
                                            <p:bg/>
                                          </p:spTgt>
                                        </p:tgtEl>
                                        <p:attrNameLst>
                                          <p:attrName>style.visibility</p:attrName>
                                        </p:attrNameLst>
                                      </p:cBhvr>
                                      <p:to>
                                        <p:strVal val="visible"/>
                                      </p:to>
                                    </p:set>
                                    <p:anim calcmode="lin" valueType="num">
                                      <p:cBhvr additive="base">
                                        <p:cTn id="1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12" dur="500" fill="hold"/>
                                        <p:tgtEl>
                                          <p:spTgt spid="10">
                                            <p:bg/>
                                          </p:spTgt>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 calcmode="lin" valueType="num">
                                      <p:cBhvr additive="base">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0">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anim calcmode="lin" valueType="num">
                                      <p:cBhvr additive="base">
                                        <p:cTn id="21"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0">
                                            <p:txEl>
                                              <p:pRg st="2" end="2"/>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uiExpand="1"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607981837"/>
              </p:ext>
            </p:extLst>
          </p:nvPr>
        </p:nvGraphicFramePr>
        <p:xfrm>
          <a:off x="5484971" y="533400"/>
          <a:ext cx="6297560" cy="5924551"/>
        </p:xfrm>
        <a:graphic>
          <a:graphicData uri="http://schemas.openxmlformats.org/drawingml/2006/table">
            <a:tbl>
              <a:tblPr>
                <a:tableStyleId>{ED083AE6-46FA-4A59-8FB0-9F97EB10719F}</a:tableStyleId>
              </a:tblPr>
              <a:tblGrid>
                <a:gridCol w="1315908"/>
                <a:gridCol w="4981652"/>
              </a:tblGrid>
              <a:tr h="137171">
                <a:tc gridSpan="2">
                  <a:txBody>
                    <a:bodyPr/>
                    <a:lstStyle/>
                    <a:p>
                      <a:pPr marL="0" marR="0" algn="ctr">
                        <a:spcBef>
                          <a:spcPts val="0"/>
                        </a:spcBef>
                        <a:spcAft>
                          <a:spcPts val="0"/>
                        </a:spcAft>
                      </a:pPr>
                      <a:r>
                        <a:rPr lang="en-US" sz="900" b="1" dirty="0">
                          <a:latin typeface="+mj-lt"/>
                        </a:rPr>
                        <a:t>Interest Rates and Interest Charges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487681">
                <a:tc>
                  <a:txBody>
                    <a:bodyPr/>
                    <a:lstStyle/>
                    <a:p>
                      <a:pPr marL="0" marR="0" algn="l">
                        <a:spcBef>
                          <a:spcPts val="0"/>
                        </a:spcBef>
                        <a:spcAft>
                          <a:spcPts val="0"/>
                        </a:spcAft>
                      </a:pPr>
                      <a:r>
                        <a:rPr lang="en-US" sz="800" b="1" dirty="0">
                          <a:latin typeface="+mj-lt"/>
                        </a:rPr>
                        <a:t>Annual Percentage Rate (APR) for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12.99%, 13.99% or 14.99%, introductory APR for one year, based on your creditworthiness.</a:t>
                      </a:r>
                    </a:p>
                    <a:p>
                      <a:pPr marL="0" marR="0" algn="l">
                        <a:spcBef>
                          <a:spcPts val="0"/>
                        </a:spcBef>
                        <a:spcAft>
                          <a:spcPts val="0"/>
                        </a:spcAft>
                      </a:pPr>
                      <a:r>
                        <a:rPr lang="en-US" sz="800" dirty="0">
                          <a:latin typeface="+mj-lt"/>
                        </a:rPr>
                        <a:t>After that, your APR will be 14.99%. This is a variable-rate APR that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Balance Transfers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15.99%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243860">
                <a:tc>
                  <a:txBody>
                    <a:bodyPr/>
                    <a:lstStyle/>
                    <a:p>
                      <a:pPr marL="0" marR="0" algn="l">
                        <a:spcBef>
                          <a:spcPts val="0"/>
                        </a:spcBef>
                        <a:spcAft>
                          <a:spcPts val="0"/>
                        </a:spcAft>
                      </a:pPr>
                      <a:r>
                        <a:rPr lang="en-US" sz="800" b="1" dirty="0">
                          <a:latin typeface="+mj-lt"/>
                        </a:rPr>
                        <a:t>APR for Cash Advances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21.99%</a:t>
                      </a:r>
                    </a:p>
                    <a:p>
                      <a:pPr marL="342900" marR="0" lvl="0" indent="-342900" algn="l">
                        <a:spcBef>
                          <a:spcPts val="0"/>
                        </a:spcBef>
                        <a:spcAft>
                          <a:spcPts val="0"/>
                        </a:spcAft>
                        <a:buFont typeface="Symbol"/>
                        <a:buChar char=""/>
                      </a:pPr>
                      <a:r>
                        <a:rPr lang="en-US" sz="800" dirty="0">
                          <a:latin typeface="+mj-lt"/>
                        </a:rPr>
                        <a:t>This APR will vary with the market based on the Prime Rate</a:t>
                      </a:r>
                      <a:endParaRPr lang="en-US" sz="800" dirty="0">
                        <a:latin typeface="+mj-lt"/>
                        <a:ea typeface="Times New Roman"/>
                      </a:endParaRPr>
                    </a:p>
                  </a:txBody>
                  <a:tcPr marL="48723" marR="48723" marT="0" marB="0"/>
                </a:tc>
              </a:tr>
              <a:tr h="1097283">
                <a:tc>
                  <a:txBody>
                    <a:bodyPr/>
                    <a:lstStyle/>
                    <a:p>
                      <a:pPr marL="0" marR="0" algn="l">
                        <a:spcBef>
                          <a:spcPts val="0"/>
                        </a:spcBef>
                        <a:spcAft>
                          <a:spcPts val="0"/>
                        </a:spcAft>
                      </a:pPr>
                      <a:r>
                        <a:rPr lang="en-US" sz="800" b="1" dirty="0">
                          <a:latin typeface="+mj-lt"/>
                        </a:rPr>
                        <a:t>Penalty APR and When it Applies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28.99%</a:t>
                      </a:r>
                    </a:p>
                    <a:p>
                      <a:pPr marL="0" marR="0" algn="l">
                        <a:spcBef>
                          <a:spcPts val="0"/>
                        </a:spcBef>
                        <a:spcAft>
                          <a:spcPts val="0"/>
                        </a:spcAft>
                      </a:pPr>
                      <a:r>
                        <a:rPr lang="en-US" sz="800" dirty="0">
                          <a:latin typeface="+mj-lt"/>
                        </a:rPr>
                        <a:t>This APR may be applied to your account if you:</a:t>
                      </a:r>
                    </a:p>
                    <a:p>
                      <a:pPr marL="342900" marR="0" lvl="0" indent="-342900" algn="l">
                        <a:spcBef>
                          <a:spcPts val="0"/>
                        </a:spcBef>
                        <a:spcAft>
                          <a:spcPts val="0"/>
                        </a:spcAft>
                        <a:buFont typeface="+mj-lt"/>
                        <a:buAutoNum type="arabicPeriod"/>
                      </a:pPr>
                      <a:r>
                        <a:rPr lang="en-US" sz="800" dirty="0">
                          <a:latin typeface="+mj-lt"/>
                        </a:rPr>
                        <a:t>Make a late payment;</a:t>
                      </a:r>
                    </a:p>
                    <a:p>
                      <a:pPr marL="342900" marR="0" lvl="0" indent="-342900" algn="l">
                        <a:spcBef>
                          <a:spcPts val="0"/>
                        </a:spcBef>
                        <a:spcAft>
                          <a:spcPts val="0"/>
                        </a:spcAft>
                        <a:buFont typeface="+mj-lt"/>
                        <a:buAutoNum type="arabicPeriod"/>
                      </a:pPr>
                      <a:r>
                        <a:rPr lang="en-US" sz="800" dirty="0">
                          <a:latin typeface="+mj-lt"/>
                        </a:rPr>
                        <a:t>Go over your credit limit;</a:t>
                      </a:r>
                    </a:p>
                    <a:p>
                      <a:pPr marL="342900" marR="0" lvl="0" indent="-342900" algn="l">
                        <a:spcBef>
                          <a:spcPts val="0"/>
                        </a:spcBef>
                        <a:spcAft>
                          <a:spcPts val="0"/>
                        </a:spcAft>
                        <a:buFont typeface="+mj-lt"/>
                        <a:buAutoNum type="arabicPeriod"/>
                      </a:pPr>
                      <a:r>
                        <a:rPr lang="en-US" sz="800" dirty="0">
                          <a:latin typeface="+mj-lt"/>
                        </a:rPr>
                        <a:t>Make a payment that is returned; or</a:t>
                      </a:r>
                    </a:p>
                    <a:p>
                      <a:pPr marL="342900" marR="0" lvl="0" indent="-342900" algn="l">
                        <a:spcBef>
                          <a:spcPts val="0"/>
                        </a:spcBef>
                        <a:spcAft>
                          <a:spcPts val="0"/>
                        </a:spcAft>
                        <a:buFont typeface="+mj-lt"/>
                        <a:buAutoNum type="arabicPeriod"/>
                      </a:pPr>
                      <a:r>
                        <a:rPr lang="en-US" sz="800" dirty="0">
                          <a:latin typeface="+mj-lt"/>
                        </a:rPr>
                        <a:t>Do any of the above on another account that you have with us.</a:t>
                      </a:r>
                    </a:p>
                    <a:p>
                      <a:pPr marL="0" marR="0" algn="l">
                        <a:spcBef>
                          <a:spcPts val="0"/>
                        </a:spcBef>
                        <a:spcAft>
                          <a:spcPts val="0"/>
                        </a:spcAft>
                      </a:pPr>
                      <a:r>
                        <a:rPr lang="en-US" sz="800" b="1" dirty="0">
                          <a:latin typeface="+mj-lt"/>
                        </a:rPr>
                        <a:t>How long will the Penalty APR apply? </a:t>
                      </a:r>
                      <a:r>
                        <a:rPr lang="en-US" sz="800" dirty="0">
                          <a:latin typeface="+mj-lt"/>
                        </a:rPr>
                        <a:t>If your APR’s are increased for any of these reasons, the Penalty APR will apply until you make six consecutive minimum payments when due.</a:t>
                      </a:r>
                      <a:endParaRPr lang="en-US" sz="800" dirty="0">
                        <a:latin typeface="+mj-lt"/>
                        <a:ea typeface="Times New Roman"/>
                      </a:endParaRPr>
                    </a:p>
                  </a:txBody>
                  <a:tcPr marL="48723" marR="48723" marT="0" marB="0"/>
                </a:tc>
              </a:tr>
              <a:tr h="365761">
                <a:tc>
                  <a:txBody>
                    <a:bodyPr/>
                    <a:lstStyle/>
                    <a:p>
                      <a:pPr marL="0" marR="0" algn="l">
                        <a:spcBef>
                          <a:spcPts val="0"/>
                        </a:spcBef>
                        <a:spcAft>
                          <a:spcPts val="0"/>
                        </a:spcAft>
                      </a:pPr>
                      <a:r>
                        <a:rPr lang="en-US" sz="800" b="1" dirty="0">
                          <a:latin typeface="+mj-lt"/>
                        </a:rPr>
                        <a:t>How to Avoid Paying Interest on Purchases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Your due date is at least 25 days after the close of each billing cycle. We will not charge you any interest on purchases if you pay your entire balance by the due date each month.</a:t>
                      </a:r>
                      <a:endParaRPr lang="en-US" sz="800" dirty="0">
                        <a:latin typeface="+mj-lt"/>
                        <a:ea typeface="Times New Roman"/>
                      </a:endParaRPr>
                    </a:p>
                  </a:txBody>
                  <a:tcPr marL="48723" marR="48723" marT="0" marB="0"/>
                </a:tc>
              </a:tr>
              <a:tr h="264700">
                <a:tc>
                  <a:txBody>
                    <a:bodyPr/>
                    <a:lstStyle/>
                    <a:p>
                      <a:pPr marL="0" marR="0" algn="l">
                        <a:spcBef>
                          <a:spcPts val="0"/>
                        </a:spcBef>
                        <a:spcAft>
                          <a:spcPts val="0"/>
                        </a:spcAft>
                      </a:pPr>
                      <a:r>
                        <a:rPr lang="en-US" sz="800" b="1" dirty="0">
                          <a:latin typeface="+mj-lt"/>
                        </a:rPr>
                        <a:t>Minimum Interest Charge</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If you are charged interest, the charge will be no less than $1.50.</a:t>
                      </a:r>
                      <a:endParaRPr lang="en-US" sz="800" dirty="0">
                        <a:latin typeface="+mj-lt"/>
                        <a:ea typeface="Times New Roman"/>
                      </a:endParaRPr>
                    </a:p>
                  </a:txBody>
                  <a:tcPr marL="48723" marR="48723" marT="0" marB="0"/>
                </a:tc>
              </a:tr>
              <a:tr h="365790">
                <a:tc>
                  <a:txBody>
                    <a:bodyPr/>
                    <a:lstStyle/>
                    <a:p>
                      <a:pPr marL="0" marR="0" algn="l">
                        <a:spcBef>
                          <a:spcPts val="0"/>
                        </a:spcBef>
                        <a:spcAft>
                          <a:spcPts val="0"/>
                        </a:spcAft>
                      </a:pPr>
                      <a:r>
                        <a:rPr lang="en-US" sz="800" b="1" dirty="0">
                          <a:latin typeface="+mj-lt"/>
                        </a:rPr>
                        <a:t>For Credit Card Tips from the Federal Reserve Board</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To learn more about factors to consider when applying for or using a credit card, visit the website of the Federal Reserve Board at http://www.federalreserve.gov/creditcard</a:t>
                      </a:r>
                      <a:endParaRPr lang="en-US" sz="800" dirty="0">
                        <a:latin typeface="+mj-lt"/>
                        <a:ea typeface="Times New Roman"/>
                      </a:endParaRPr>
                    </a:p>
                  </a:txBody>
                  <a:tcPr marL="48723" marR="48723" marT="0" marB="0"/>
                </a:tc>
              </a:tr>
              <a:tr h="137171">
                <a:tc gridSpan="2">
                  <a:txBody>
                    <a:bodyPr/>
                    <a:lstStyle/>
                    <a:p>
                      <a:pPr marL="0" marR="0" algn="ctr">
                        <a:spcBef>
                          <a:spcPts val="0"/>
                        </a:spcBef>
                        <a:spcAft>
                          <a:spcPts val="0"/>
                        </a:spcAft>
                      </a:pPr>
                      <a:r>
                        <a:rPr lang="en-US" sz="900" b="1" dirty="0">
                          <a:latin typeface="+mj-lt"/>
                        </a:rPr>
                        <a:t>Fees</a:t>
                      </a:r>
                      <a:endParaRPr lang="en-US" sz="900" b="1" dirty="0">
                        <a:latin typeface="+mj-lt"/>
                        <a:ea typeface="Times New Roman"/>
                      </a:endParaRPr>
                    </a:p>
                  </a:txBody>
                  <a:tcPr marL="48723" marR="48723" marT="0" marB="0">
                    <a:solidFill>
                      <a:schemeClr val="accent2">
                        <a:lumMod val="20000"/>
                        <a:lumOff val="80000"/>
                      </a:schemeClr>
                    </a:solidFill>
                  </a:tcPr>
                </a:tc>
                <a:tc hMerge="1">
                  <a:txBody>
                    <a:bodyPr/>
                    <a:lstStyle/>
                    <a:p>
                      <a:endParaRPr lang="en-US"/>
                    </a:p>
                  </a:txBody>
                  <a:tcPr/>
                </a:tc>
              </a:tr>
              <a:tr h="975362">
                <a:tc>
                  <a:txBody>
                    <a:bodyPr/>
                    <a:lstStyle/>
                    <a:p>
                      <a:pPr marL="0" marR="0" algn="l">
                        <a:spcBef>
                          <a:spcPts val="0"/>
                        </a:spcBef>
                        <a:spcAft>
                          <a:spcPts val="0"/>
                        </a:spcAft>
                      </a:pPr>
                      <a:r>
                        <a:rPr lang="en-US" sz="800" b="1" dirty="0">
                          <a:latin typeface="+mj-lt"/>
                        </a:rPr>
                        <a:t>Set-up and Maintenance Fees</a:t>
                      </a:r>
                      <a:endParaRPr lang="en-US" sz="800" b="1" dirty="0">
                        <a:latin typeface="+mj-lt"/>
                        <a:ea typeface="Times New Roman"/>
                      </a:endParaRPr>
                    </a:p>
                  </a:txBody>
                  <a:tcPr marL="48723" marR="48723" marT="0" marB="0"/>
                </a:tc>
                <a:tc>
                  <a:txBody>
                    <a:bodyPr/>
                    <a:lstStyle/>
                    <a:p>
                      <a:pPr marL="0" marR="0" algn="l">
                        <a:spcBef>
                          <a:spcPts val="0"/>
                        </a:spcBef>
                        <a:spcAft>
                          <a:spcPts val="0"/>
                        </a:spcAft>
                      </a:pPr>
                      <a:r>
                        <a:rPr lang="en-US" sz="800" dirty="0">
                          <a:latin typeface="+mj-lt"/>
                        </a:rPr>
                        <a:t>NOTICE: Some of these set-up and maintenance fees will be assessed before you begin using your card and will reduce the amount of credit you initially have available. For example, if you are assigned the minimum credit limit of $250, initial available credit will be only about $209.</a:t>
                      </a:r>
                    </a:p>
                    <a:p>
                      <a:pPr marL="342900" marR="0" lvl="0" indent="-342900" algn="l">
                        <a:spcBef>
                          <a:spcPts val="0"/>
                        </a:spcBef>
                        <a:spcAft>
                          <a:spcPts val="0"/>
                        </a:spcAft>
                        <a:buFont typeface="Symbol"/>
                        <a:buChar char=""/>
                      </a:pPr>
                      <a:r>
                        <a:rPr lang="en-US" sz="800" b="1" dirty="0">
                          <a:latin typeface="+mj-lt"/>
                        </a:rPr>
                        <a:t>Annual Fee: </a:t>
                      </a:r>
                      <a:r>
                        <a:rPr lang="en-US" sz="800" dirty="0">
                          <a:latin typeface="+mj-lt"/>
                        </a:rPr>
                        <a:t>$20</a:t>
                      </a:r>
                    </a:p>
                    <a:p>
                      <a:pPr marL="342900" marR="0" lvl="0" indent="-342900" algn="l">
                        <a:spcBef>
                          <a:spcPts val="0"/>
                        </a:spcBef>
                        <a:spcAft>
                          <a:spcPts val="0"/>
                        </a:spcAft>
                        <a:buFont typeface="Symbol"/>
                        <a:buChar char=""/>
                      </a:pPr>
                      <a:r>
                        <a:rPr lang="en-US" sz="800" b="1" dirty="0">
                          <a:latin typeface="+mj-lt"/>
                        </a:rPr>
                        <a:t>Account Set-up Fee: </a:t>
                      </a:r>
                      <a:r>
                        <a:rPr lang="en-US" sz="800" dirty="0">
                          <a:latin typeface="+mj-lt"/>
                        </a:rPr>
                        <a:t>$20 (one-time fee)</a:t>
                      </a:r>
                    </a:p>
                    <a:p>
                      <a:pPr marL="342900" marR="0" lvl="0" indent="-342900" algn="l">
                        <a:spcBef>
                          <a:spcPts val="0"/>
                        </a:spcBef>
                        <a:spcAft>
                          <a:spcPts val="0"/>
                        </a:spcAft>
                        <a:buFont typeface="Symbol"/>
                        <a:buChar char=""/>
                      </a:pPr>
                      <a:r>
                        <a:rPr lang="en-US" sz="800" b="1" dirty="0">
                          <a:latin typeface="+mj-lt"/>
                        </a:rPr>
                        <a:t>Participation Fee: </a:t>
                      </a:r>
                      <a:r>
                        <a:rPr lang="en-US" sz="800" dirty="0">
                          <a:latin typeface="+mj-lt"/>
                        </a:rPr>
                        <a:t>$12 annually ($1 per month)</a:t>
                      </a:r>
                    </a:p>
                    <a:p>
                      <a:pPr marL="342900" marR="0" lvl="0" indent="-342900" algn="l">
                        <a:spcBef>
                          <a:spcPts val="0"/>
                        </a:spcBef>
                        <a:spcAft>
                          <a:spcPts val="0"/>
                        </a:spcAft>
                        <a:buFont typeface="Symbol"/>
                        <a:buChar char=""/>
                      </a:pPr>
                      <a:r>
                        <a:rPr lang="en-US" sz="800" b="1" dirty="0">
                          <a:latin typeface="+mj-lt"/>
                        </a:rPr>
                        <a:t>Additional Card Fee: </a:t>
                      </a:r>
                      <a:r>
                        <a:rPr lang="en-US" sz="800" dirty="0">
                          <a:latin typeface="+mj-lt"/>
                        </a:rPr>
                        <a:t>$5 annually (if applicable)</a:t>
                      </a:r>
                      <a:endParaRPr lang="en-US" sz="800" dirty="0">
                        <a:latin typeface="+mj-lt"/>
                        <a:ea typeface="Times New Roman"/>
                      </a:endParaRPr>
                    </a:p>
                  </a:txBody>
                  <a:tcPr marL="48723" marR="48723" marT="0" marB="0"/>
                </a:tc>
              </a:tr>
              <a:tr h="609651">
                <a:tc>
                  <a:txBody>
                    <a:bodyPr/>
                    <a:lstStyle/>
                    <a:p>
                      <a:pPr marL="0" marR="0" algn="l">
                        <a:spcBef>
                          <a:spcPts val="0"/>
                        </a:spcBef>
                        <a:spcAft>
                          <a:spcPts val="0"/>
                        </a:spcAft>
                      </a:pPr>
                      <a:r>
                        <a:rPr lang="en-US" sz="800" b="1" dirty="0">
                          <a:latin typeface="+mj-lt"/>
                        </a:rPr>
                        <a:t>Transaction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Balance Transfer: </a:t>
                      </a:r>
                      <a:r>
                        <a:rPr lang="en-US" sz="800" dirty="0">
                          <a:latin typeface="+mj-lt"/>
                        </a:rPr>
                        <a:t>Either $5 or 3% of the amount of each transfer, whichever is greater (maximum fee: $100)</a:t>
                      </a:r>
                    </a:p>
                    <a:p>
                      <a:pPr marL="342900" marR="0" lvl="0" indent="-342900" algn="l">
                        <a:spcBef>
                          <a:spcPts val="0"/>
                        </a:spcBef>
                        <a:spcAft>
                          <a:spcPts val="0"/>
                        </a:spcAft>
                        <a:buFont typeface="Symbol"/>
                        <a:buChar char=""/>
                      </a:pPr>
                      <a:r>
                        <a:rPr lang="en-US" sz="800" b="1" dirty="0">
                          <a:latin typeface="+mj-lt"/>
                        </a:rPr>
                        <a:t>Cash Advance: </a:t>
                      </a:r>
                      <a:r>
                        <a:rPr lang="en-US" sz="800" dirty="0">
                          <a:latin typeface="+mj-lt"/>
                        </a:rPr>
                        <a:t>Either $5 or 3% of the amount of each cash advance, whichever is greater</a:t>
                      </a:r>
                    </a:p>
                    <a:p>
                      <a:pPr marL="342900" marR="0" lvl="0" indent="-342900" algn="l">
                        <a:spcBef>
                          <a:spcPts val="0"/>
                        </a:spcBef>
                        <a:spcAft>
                          <a:spcPts val="0"/>
                        </a:spcAft>
                        <a:buFont typeface="Symbol"/>
                        <a:buChar char=""/>
                      </a:pPr>
                      <a:r>
                        <a:rPr lang="en-US" sz="800" b="1" dirty="0">
                          <a:latin typeface="+mj-lt"/>
                        </a:rPr>
                        <a:t>Foreign Transaction: </a:t>
                      </a:r>
                      <a:r>
                        <a:rPr lang="en-US" sz="800" dirty="0">
                          <a:latin typeface="+mj-lt"/>
                        </a:rPr>
                        <a:t>2% of each transaction in U.S. dollars</a:t>
                      </a:r>
                      <a:endParaRPr lang="en-US" sz="800" dirty="0">
                        <a:latin typeface="+mj-lt"/>
                        <a:ea typeface="Times New Roman"/>
                      </a:endParaRPr>
                    </a:p>
                  </a:txBody>
                  <a:tcPr marL="48723" marR="48723" marT="0" marB="0"/>
                </a:tc>
              </a:tr>
              <a:tr h="487720">
                <a:tc>
                  <a:txBody>
                    <a:bodyPr/>
                    <a:lstStyle/>
                    <a:p>
                      <a:pPr marL="0" marR="0" algn="l">
                        <a:spcBef>
                          <a:spcPts val="0"/>
                        </a:spcBef>
                        <a:spcAft>
                          <a:spcPts val="0"/>
                        </a:spcAft>
                      </a:pPr>
                      <a:r>
                        <a:rPr lang="en-US" sz="800" b="1" dirty="0">
                          <a:latin typeface="+mj-lt"/>
                        </a:rPr>
                        <a:t>Penalty Fees</a:t>
                      </a:r>
                      <a:endParaRPr lang="en-US" sz="800" b="1" dirty="0">
                        <a:latin typeface="+mj-lt"/>
                        <a:ea typeface="Times New Roman"/>
                      </a:endParaRPr>
                    </a:p>
                  </a:txBody>
                  <a:tcPr marL="48723" marR="48723" marT="0" marB="0"/>
                </a:tc>
                <a:tc>
                  <a:txBody>
                    <a:bodyPr/>
                    <a:lstStyle/>
                    <a:p>
                      <a:pPr marL="342900" marR="0" lvl="0" indent="-342900" algn="l">
                        <a:spcBef>
                          <a:spcPts val="0"/>
                        </a:spcBef>
                        <a:spcAft>
                          <a:spcPts val="0"/>
                        </a:spcAft>
                        <a:buFont typeface="Symbol"/>
                        <a:buChar char=""/>
                      </a:pPr>
                      <a:r>
                        <a:rPr lang="en-US" sz="800" b="1" dirty="0">
                          <a:latin typeface="+mj-lt"/>
                        </a:rPr>
                        <a:t>Late Payment: </a:t>
                      </a:r>
                      <a:r>
                        <a:rPr lang="en-US" sz="800" dirty="0">
                          <a:latin typeface="+mj-lt"/>
                        </a:rPr>
                        <a:t>$29 if balance is less than or equal to $1000 OR $35 if balance is more than $1000</a:t>
                      </a:r>
                    </a:p>
                    <a:p>
                      <a:pPr marL="342900" marR="0" lvl="0" indent="-342900" algn="l">
                        <a:spcBef>
                          <a:spcPts val="0"/>
                        </a:spcBef>
                        <a:spcAft>
                          <a:spcPts val="0"/>
                        </a:spcAft>
                        <a:buFont typeface="Symbol"/>
                        <a:buChar char=""/>
                      </a:pPr>
                      <a:r>
                        <a:rPr lang="en-US" sz="800" b="1" dirty="0">
                          <a:latin typeface="+mj-lt"/>
                        </a:rPr>
                        <a:t>Over-the-limit: </a:t>
                      </a:r>
                      <a:r>
                        <a:rPr lang="en-US" sz="800" dirty="0">
                          <a:latin typeface="+mj-lt"/>
                        </a:rPr>
                        <a:t>$29</a:t>
                      </a:r>
                    </a:p>
                    <a:p>
                      <a:pPr marL="342900" marR="0" lvl="0" indent="-342900" algn="l">
                        <a:spcBef>
                          <a:spcPts val="0"/>
                        </a:spcBef>
                        <a:spcAft>
                          <a:spcPts val="0"/>
                        </a:spcAft>
                        <a:buFont typeface="Symbol"/>
                        <a:buChar char=""/>
                      </a:pPr>
                      <a:r>
                        <a:rPr lang="en-US" sz="800" b="1" dirty="0">
                          <a:latin typeface="+mj-lt"/>
                        </a:rPr>
                        <a:t>Returned Payment: </a:t>
                      </a:r>
                      <a:r>
                        <a:rPr lang="en-US" sz="800" dirty="0">
                          <a:latin typeface="+mj-lt"/>
                        </a:rPr>
                        <a:t>$35</a:t>
                      </a:r>
                      <a:endParaRPr lang="en-US" sz="800" dirty="0">
                        <a:latin typeface="+mj-lt"/>
                        <a:ea typeface="Times New Roman"/>
                      </a:endParaRPr>
                    </a:p>
                  </a:txBody>
                  <a:tcPr marL="48723" marR="48723" marT="0" marB="0"/>
                </a:tc>
              </a:tr>
              <a:tr h="243841">
                <a:tc gridSpan="2">
                  <a:txBody>
                    <a:bodyPr/>
                    <a:lstStyle/>
                    <a:p>
                      <a:pPr marL="0" marR="0" algn="l">
                        <a:spcBef>
                          <a:spcPts val="0"/>
                        </a:spcBef>
                        <a:spcAft>
                          <a:spcPts val="0"/>
                        </a:spcAft>
                      </a:pPr>
                      <a:r>
                        <a:rPr lang="en-US" sz="800" dirty="0">
                          <a:latin typeface="+mj-lt"/>
                        </a:rPr>
                        <a:t>* How We Will Calculate Your Balance: We use a method called “average daily balance (including new purchases).”</a:t>
                      </a:r>
                      <a:endParaRPr lang="en-US" sz="800" dirty="0">
                        <a:latin typeface="+mj-lt"/>
                        <a:ea typeface="Times New Roman"/>
                      </a:endParaRPr>
                    </a:p>
                  </a:txBody>
                  <a:tcPr marL="48723" marR="48723" marT="0" marB="0">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tcPr>
                </a:tc>
                <a:tc hMerge="1">
                  <a:txBody>
                    <a:bodyPr/>
                    <a:lstStyle/>
                    <a:p>
                      <a:endParaRPr lang="en-US"/>
                    </a:p>
                  </a:txBody>
                  <a:tcPr/>
                </a:tc>
              </a:tr>
              <a:tr h="264700">
                <a:tc gridSpan="2">
                  <a:txBody>
                    <a:bodyPr/>
                    <a:lstStyle/>
                    <a:p>
                      <a:pPr marL="0" marR="0" algn="l">
                        <a:spcBef>
                          <a:spcPts val="0"/>
                        </a:spcBef>
                        <a:spcAft>
                          <a:spcPts val="0"/>
                        </a:spcAft>
                      </a:pPr>
                      <a:r>
                        <a:rPr lang="en-US" sz="800" dirty="0">
                          <a:latin typeface="+mj-lt"/>
                        </a:rPr>
                        <a:t>* Loss of Introductory APR- We may end your introductory APR and apply the Penalty APR if you become more than 60 days late in paying your bill</a:t>
                      </a:r>
                      <a:endParaRPr lang="en-US" sz="800" dirty="0">
                        <a:latin typeface="+mj-lt"/>
                        <a:ea typeface="Times New Roman"/>
                      </a:endParaRPr>
                    </a:p>
                  </a:txBody>
                  <a:tcPr marL="48723" marR="48723" marT="0" marB="0">
                    <a:lnL w="12700" cmpd="sng">
                      <a:noFill/>
                    </a:lnL>
                    <a:lnR w="12700" cmpd="sng">
                      <a:noFill/>
                    </a:lnR>
                    <a:lnT w="19050"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n-US"/>
                    </a:p>
                  </a:txBody>
                  <a:tcPr/>
                </a:tc>
              </a:tr>
            </a:tbl>
          </a:graphicData>
        </a:graphic>
      </p:graphicFrame>
      <p:sp>
        <p:nvSpPr>
          <p:cNvPr id="14" name="Rectangle 2"/>
          <p:cNvSpPr>
            <a:spLocks noChangeArrowheads="1"/>
          </p:cNvSpPr>
          <p:nvPr/>
        </p:nvSpPr>
        <p:spPr bwMode="auto">
          <a:xfrm>
            <a:off x="406294" y="1098739"/>
            <a:ext cx="4773956" cy="1569660"/>
          </a:xfrm>
          <a:prstGeom prst="rect">
            <a:avLst/>
          </a:prstGeom>
          <a:ln/>
          <a:extLst/>
        </p:spPr>
        <p:style>
          <a:lnRef idx="2">
            <a:schemeClr val="accent2"/>
          </a:lnRef>
          <a:fillRef idx="1">
            <a:schemeClr val="lt1"/>
          </a:fillRef>
          <a:effectRef idx="0">
            <a:schemeClr val="accent2"/>
          </a:effectRef>
          <a:fontRef idx="minor">
            <a:schemeClr val="dk1"/>
          </a:fontRef>
        </p:style>
        <p:txBody>
          <a:bodyPr anchor="ctr">
            <a:spAutoFit/>
          </a:bodyPr>
          <a:lstStyle/>
          <a:p>
            <a:pPr algn="ctr">
              <a:defRPr/>
            </a:pPr>
            <a:r>
              <a:rPr lang="en-US" sz="2400" b="1" u="sng" dirty="0">
                <a:latin typeface="+mj-lt"/>
                <a:ea typeface="Times New Roman" pitchFamily="18" charset="0"/>
              </a:rPr>
              <a:t>Loss of Introductory APR</a:t>
            </a:r>
          </a:p>
          <a:p>
            <a:pPr algn="ctr">
              <a:defRPr/>
            </a:pPr>
            <a:r>
              <a:rPr lang="en-US" sz="2400" dirty="0">
                <a:latin typeface="+mj-lt"/>
                <a:ea typeface="Times New Roman" pitchFamily="18" charset="0"/>
              </a:rPr>
              <a:t>If the card has an introductory rate, this area will list how the lower introductory rate can be </a:t>
            </a:r>
            <a:r>
              <a:rPr lang="en-US" sz="2400" dirty="0" smtClean="0">
                <a:latin typeface="+mj-lt"/>
                <a:ea typeface="Times New Roman" pitchFamily="18" charset="0"/>
              </a:rPr>
              <a:t>lost</a:t>
            </a:r>
            <a:endParaRPr lang="en-US" sz="2400" dirty="0">
              <a:latin typeface="+mj-lt"/>
              <a:ea typeface="Times New Roman" pitchFamily="18" charset="0"/>
            </a:endParaRPr>
          </a:p>
        </p:txBody>
      </p:sp>
      <p:sp>
        <p:nvSpPr>
          <p:cNvPr id="11" name="Right Arrow 10"/>
          <p:cNvSpPr/>
          <p:nvPr/>
        </p:nvSpPr>
        <p:spPr>
          <a:xfrm>
            <a:off x="4824742" y="5961061"/>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2278814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withEffect">
                                  <p:stCondLst>
                                    <p:cond delay="0"/>
                                  </p:stCondLst>
                                  <p:childTnLst>
                                    <p:set>
                                      <p:cBhvr>
                                        <p:cTn id="6" dur="1" fill="hold">
                                          <p:stCondLst>
                                            <p:cond delay="0"/>
                                          </p:stCondLst>
                                        </p:cTn>
                                        <p:tgtEl>
                                          <p:spTgt spid="14">
                                            <p:bg/>
                                          </p:spTgt>
                                        </p:tgtEl>
                                        <p:attrNameLst>
                                          <p:attrName>style.visibility</p:attrName>
                                        </p:attrNameLst>
                                      </p:cBhvr>
                                      <p:to>
                                        <p:strVal val="visible"/>
                                      </p:to>
                                    </p:set>
                                    <p:anim calcmode="lin" valueType="num">
                                      <p:cBhvr additive="base">
                                        <p:cTn id="7" dur="500" fill="hold"/>
                                        <p:tgtEl>
                                          <p:spTgt spid="1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4">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
                                            <p:txEl>
                                              <p:pRg st="0" end="0"/>
                                            </p:txEl>
                                          </p:spTgt>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0-#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grpId="0" nodeType="click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anim calcmode="lin" valueType="num">
                                      <p:cBhvr additive="base">
                                        <p:cTn id="21"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US" dirty="0" smtClean="0"/>
              <a:t>Credit Card Chaos</a:t>
            </a:r>
          </a:p>
        </p:txBody>
      </p:sp>
      <p:graphicFrame>
        <p:nvGraphicFramePr>
          <p:cNvPr id="2" name="Diagram 1"/>
          <p:cNvGraphicFramePr/>
          <p:nvPr>
            <p:extLst>
              <p:ext uri="{D42A27DB-BD31-4B8C-83A1-F6EECF244321}">
                <p14:modId xmlns:p14="http://schemas.microsoft.com/office/powerpoint/2010/main" val="2762045332"/>
              </p:ext>
            </p:extLst>
          </p:nvPr>
        </p:nvGraphicFramePr>
        <p:xfrm>
          <a:off x="379412" y="762000"/>
          <a:ext cx="11049000" cy="6019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448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609441" y="1447800"/>
            <a:ext cx="10969943" cy="914400"/>
          </a:xfrm>
        </p:spPr>
        <p:txBody>
          <a:bodyPr>
            <a:normAutofit/>
          </a:bodyPr>
          <a:lstStyle/>
          <a:p>
            <a:pPr marL="0" indent="0" algn="ctr">
              <a:buNone/>
            </a:pPr>
            <a:r>
              <a:rPr lang="en-US" sz="2800" dirty="0" smtClean="0"/>
              <a:t>Does your credit card offer have a:</a:t>
            </a:r>
            <a:endParaRPr lang="en-US" sz="2800" dirty="0"/>
          </a:p>
        </p:txBody>
      </p:sp>
      <p:sp>
        <p:nvSpPr>
          <p:cNvPr id="4" name="Content Placeholder 2"/>
          <p:cNvSpPr txBox="1">
            <a:spLocks/>
          </p:cNvSpPr>
          <p:nvPr/>
        </p:nvSpPr>
        <p:spPr bwMode="auto">
          <a:xfrm>
            <a:off x="823097" y="2367455"/>
            <a:ext cx="3442992"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a:solidFill>
                  <a:schemeClr val="accent2"/>
                </a:solidFill>
              </a:rPr>
              <a:t>Fixed-rate APR for </a:t>
            </a:r>
            <a:r>
              <a:rPr lang="en-US" b="1" dirty="0" smtClean="0">
                <a:solidFill>
                  <a:schemeClr val="accent2"/>
                </a:solidFill>
              </a:rPr>
              <a:t>Purchases</a:t>
            </a:r>
            <a:endParaRPr lang="en-US" b="1" dirty="0">
              <a:solidFill>
                <a:schemeClr val="accent2"/>
              </a:solidFill>
            </a:endParaRPr>
          </a:p>
        </p:txBody>
      </p:sp>
      <p:sp>
        <p:nvSpPr>
          <p:cNvPr id="5" name="Content Placeholder 2"/>
          <p:cNvSpPr txBox="1">
            <a:spLocks/>
          </p:cNvSpPr>
          <p:nvPr/>
        </p:nvSpPr>
        <p:spPr bwMode="auto">
          <a:xfrm>
            <a:off x="7922736" y="2362200"/>
            <a:ext cx="3453500"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1"/>
                </a:solidFill>
              </a:rPr>
              <a:t>Variable-rate </a:t>
            </a:r>
            <a:r>
              <a:rPr lang="en-US" b="1" dirty="0">
                <a:solidFill>
                  <a:schemeClr val="accent1"/>
                </a:solidFill>
              </a:rPr>
              <a:t>APR for Purchases</a:t>
            </a:r>
          </a:p>
        </p:txBody>
      </p:sp>
      <p:sp>
        <p:nvSpPr>
          <p:cNvPr id="6" name="Content Placeholder 2"/>
          <p:cNvSpPr txBox="1">
            <a:spLocks/>
          </p:cNvSpPr>
          <p:nvPr/>
        </p:nvSpPr>
        <p:spPr bwMode="auto">
          <a:xfrm>
            <a:off x="5239793" y="2707729"/>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4110857"/>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4114800"/>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151812" y="5562600"/>
            <a:ext cx="3124200" cy="7940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1 – 14.99%</a:t>
            </a:r>
          </a:p>
          <a:p>
            <a:pPr algn="ctr">
              <a:lnSpc>
                <a:spcPct val="95000"/>
              </a:lnSpc>
            </a:pPr>
            <a:r>
              <a:rPr lang="en-US" dirty="0" smtClean="0"/>
              <a:t>Card 2 – 14.99%</a:t>
            </a:r>
            <a:endParaRPr lang="en-US" dirty="0"/>
          </a:p>
        </p:txBody>
      </p:sp>
      <p:sp>
        <p:nvSpPr>
          <p:cNvPr id="10" name="TextBox 9"/>
          <p:cNvSpPr txBox="1"/>
          <p:nvPr/>
        </p:nvSpPr>
        <p:spPr>
          <a:xfrm>
            <a:off x="846909" y="5738033"/>
            <a:ext cx="3124200" cy="4431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3 – 15.99%</a:t>
            </a:r>
            <a:endParaRPr lang="en-US" dirty="0"/>
          </a:p>
        </p:txBody>
      </p:sp>
    </p:spTree>
    <p:extLst>
      <p:ext uri="{BB962C8B-B14F-4D97-AF65-F5344CB8AC3E}">
        <p14:creationId xmlns:p14="http://schemas.microsoft.com/office/powerpoint/2010/main" val="1757461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1945242" y="1676400"/>
            <a:ext cx="9040045" cy="914400"/>
          </a:xfrm>
        </p:spPr>
        <p:txBody>
          <a:bodyPr>
            <a:normAutofit/>
          </a:bodyPr>
          <a:lstStyle/>
          <a:p>
            <a:pPr marL="0" indent="0" algn="ctr">
              <a:buNone/>
            </a:pPr>
            <a:r>
              <a:rPr lang="en-US" sz="2800" dirty="0" smtClean="0"/>
              <a:t>Does your credit card offer have an </a:t>
            </a:r>
            <a:r>
              <a:rPr lang="en-US" sz="2800" b="1" dirty="0" smtClean="0"/>
              <a:t>Introductory Rate</a:t>
            </a:r>
            <a:r>
              <a:rPr lang="en-US" sz="2800" dirty="0" smtClean="0"/>
              <a:t>?</a:t>
            </a:r>
            <a:endParaRPr lang="en-US" sz="2800" dirty="0"/>
          </a:p>
        </p:txBody>
      </p:sp>
      <p:sp>
        <p:nvSpPr>
          <p:cNvPr id="4" name="Content Placeholder 2"/>
          <p:cNvSpPr txBox="1">
            <a:spLocks/>
          </p:cNvSpPr>
          <p:nvPr/>
        </p:nvSpPr>
        <p:spPr bwMode="auto">
          <a:xfrm>
            <a:off x="8167157" y="2871952"/>
            <a:ext cx="3442992" cy="144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a:solidFill>
                  <a:schemeClr val="accent1"/>
                </a:solidFill>
              </a:rPr>
              <a:t>Introductory Rate</a:t>
            </a:r>
          </a:p>
        </p:txBody>
      </p:sp>
      <p:sp>
        <p:nvSpPr>
          <p:cNvPr id="5" name="Content Placeholder 2"/>
          <p:cNvSpPr txBox="1">
            <a:spLocks/>
          </p:cNvSpPr>
          <p:nvPr/>
        </p:nvSpPr>
        <p:spPr bwMode="auto">
          <a:xfrm>
            <a:off x="838442" y="2795751"/>
            <a:ext cx="3453500"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a:solidFill>
                  <a:schemeClr val="accent2"/>
                </a:solidFill>
              </a:rPr>
              <a:t>No Introductory Rate</a:t>
            </a:r>
          </a:p>
        </p:txBody>
      </p:sp>
      <p:sp>
        <p:nvSpPr>
          <p:cNvPr id="6" name="Content Placeholder 2"/>
          <p:cNvSpPr txBox="1">
            <a:spLocks/>
          </p:cNvSpPr>
          <p:nvPr/>
        </p:nvSpPr>
        <p:spPr bwMode="auto">
          <a:xfrm>
            <a:off x="5255138" y="3557752"/>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50670" y="4347341"/>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43162" y="4319752"/>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46909" y="5738033"/>
            <a:ext cx="3124200" cy="4431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2</a:t>
            </a:r>
            <a:endParaRPr lang="en-US" dirty="0"/>
          </a:p>
        </p:txBody>
      </p:sp>
      <p:sp>
        <p:nvSpPr>
          <p:cNvPr id="10" name="TextBox 9"/>
          <p:cNvSpPr txBox="1"/>
          <p:nvPr/>
        </p:nvSpPr>
        <p:spPr>
          <a:xfrm>
            <a:off x="6780212" y="5562600"/>
            <a:ext cx="4953000" cy="7940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1 – 12.99-14.99% for one year</a:t>
            </a:r>
          </a:p>
          <a:p>
            <a:pPr algn="ctr">
              <a:lnSpc>
                <a:spcPct val="95000"/>
              </a:lnSpc>
            </a:pPr>
            <a:r>
              <a:rPr lang="en-US" dirty="0" smtClean="0"/>
              <a:t>Card 3 – 11.99% for one year</a:t>
            </a:r>
            <a:endParaRPr lang="en-US" dirty="0"/>
          </a:p>
        </p:txBody>
      </p:sp>
    </p:spTree>
    <p:extLst>
      <p:ext uri="{BB962C8B-B14F-4D97-AF65-F5344CB8AC3E}">
        <p14:creationId xmlns:p14="http://schemas.microsoft.com/office/powerpoint/2010/main" val="1744727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Credit Card Interest</a:t>
            </a:r>
            <a:endParaRPr lang="en-US" dirty="0"/>
          </a:p>
        </p:txBody>
      </p:sp>
      <p:graphicFrame>
        <p:nvGraphicFramePr>
          <p:cNvPr id="4" name="Diagram 3"/>
          <p:cNvGraphicFramePr/>
          <p:nvPr>
            <p:extLst>
              <p:ext uri="{D42A27DB-BD31-4B8C-83A1-F6EECF244321}">
                <p14:modId xmlns:p14="http://schemas.microsoft.com/office/powerpoint/2010/main" val="3817839815"/>
              </p:ext>
            </p:extLst>
          </p:nvPr>
        </p:nvGraphicFramePr>
        <p:xfrm>
          <a:off x="1422030" y="2667000"/>
          <a:ext cx="9751060" cy="365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p:cNvSpPr txBox="1">
            <a:spLocks/>
          </p:cNvSpPr>
          <p:nvPr/>
        </p:nvSpPr>
        <p:spPr>
          <a:xfrm>
            <a:off x="2640912" y="5302250"/>
            <a:ext cx="8024310" cy="990600"/>
          </a:xfrm>
          <a:prstGeom prst="rect">
            <a:avLst/>
          </a:prstGeom>
        </p:spPr>
        <p:txBody>
          <a:bodyPr>
            <a:normAutofit lnSpcReduction="10000"/>
          </a:bodyPr>
          <a:lstStyle/>
          <a:p>
            <a:pPr marL="742950" lvl="1" algn="ctr" fontAlgn="auto">
              <a:spcBef>
                <a:spcPct val="20000"/>
              </a:spcBef>
              <a:spcAft>
                <a:spcPts val="0"/>
              </a:spcAft>
              <a:defRPr/>
            </a:pPr>
            <a:r>
              <a:rPr lang="en-US" sz="2800" dirty="0">
                <a:cs typeface="Calibri" pitchFamily="34" charset="0"/>
              </a:rPr>
              <a:t>The cost of credit expressed as </a:t>
            </a:r>
          </a:p>
          <a:p>
            <a:pPr marL="742950" lvl="1" algn="ctr" fontAlgn="auto">
              <a:spcBef>
                <a:spcPct val="20000"/>
              </a:spcBef>
              <a:spcAft>
                <a:spcPts val="0"/>
              </a:spcAft>
              <a:defRPr/>
            </a:pPr>
            <a:r>
              <a:rPr lang="en-US" sz="2800" dirty="0">
                <a:cs typeface="Calibri" pitchFamily="34" charset="0"/>
              </a:rPr>
              <a:t>a yearly interest rate</a:t>
            </a:r>
          </a:p>
          <a:p>
            <a:pPr marL="742950" lvl="1" indent="-285750" fontAlgn="auto">
              <a:spcBef>
                <a:spcPct val="20000"/>
              </a:spcBef>
              <a:spcAft>
                <a:spcPts val="0"/>
              </a:spcAft>
              <a:buFont typeface="Arial" pitchFamily="34" charset="0"/>
              <a:buChar char="–"/>
              <a:defRPr/>
            </a:pPr>
            <a:endParaRPr lang="en-US" sz="2800" dirty="0">
              <a:cs typeface="Calibri" pitchFamily="34" charset="0"/>
            </a:endParaRPr>
          </a:p>
        </p:txBody>
      </p:sp>
      <p:sp>
        <p:nvSpPr>
          <p:cNvPr id="6" name="Content Placeholder 2"/>
          <p:cNvSpPr txBox="1">
            <a:spLocks/>
          </p:cNvSpPr>
          <p:nvPr/>
        </p:nvSpPr>
        <p:spPr>
          <a:xfrm>
            <a:off x="2780576" y="2790826"/>
            <a:ext cx="5383398" cy="868363"/>
          </a:xfrm>
          <a:prstGeom prst="rect">
            <a:avLst/>
          </a:prstGeom>
        </p:spPr>
        <p:txBody>
          <a:bodyPr>
            <a:normAutofit fontScale="92500" lnSpcReduction="10000"/>
          </a:bodyPr>
          <a:lstStyle/>
          <a:p>
            <a:pPr marL="342900" algn="ctr" fontAlgn="auto">
              <a:spcBef>
                <a:spcPct val="20000"/>
              </a:spcBef>
              <a:spcAft>
                <a:spcPts val="0"/>
              </a:spcAft>
              <a:defRPr/>
            </a:pPr>
            <a:r>
              <a:rPr lang="en-US" sz="2800" dirty="0">
                <a:cs typeface="Calibri" pitchFamily="34" charset="0"/>
              </a:rPr>
              <a:t>Rate at which interest is charged is referred to as:</a:t>
            </a:r>
            <a:endParaRPr lang="en-US" sz="2800" b="1" dirty="0">
              <a:cs typeface="Calibri" pitchFamily="34" charset="0"/>
            </a:endParaRPr>
          </a:p>
          <a:p>
            <a:pPr marL="742950" lvl="1" indent="-285750" algn="ctr" fontAlgn="auto">
              <a:spcBef>
                <a:spcPct val="20000"/>
              </a:spcBef>
              <a:spcAft>
                <a:spcPts val="0"/>
              </a:spcAft>
              <a:defRPr/>
            </a:pPr>
            <a:endParaRPr lang="en-US" sz="2800" dirty="0">
              <a:cs typeface="Calibri" pitchFamily="34" charset="0"/>
            </a:endParaRPr>
          </a:p>
        </p:txBody>
      </p:sp>
      <p:sp>
        <p:nvSpPr>
          <p:cNvPr id="7" name="Content Placeholder 2"/>
          <p:cNvSpPr txBox="1">
            <a:spLocks/>
          </p:cNvSpPr>
          <p:nvPr/>
        </p:nvSpPr>
        <p:spPr>
          <a:xfrm>
            <a:off x="3250352" y="4191000"/>
            <a:ext cx="5968259" cy="639764"/>
          </a:xfrm>
          <a:prstGeom prst="rect">
            <a:avLst/>
          </a:prstGeom>
        </p:spPr>
        <p:txBody>
          <a:bodyPr>
            <a:normAutofit/>
          </a:bodyPr>
          <a:lstStyle/>
          <a:p>
            <a:pPr marL="342900" algn="ctr" fontAlgn="auto">
              <a:spcBef>
                <a:spcPct val="20000"/>
              </a:spcBef>
              <a:spcAft>
                <a:spcPts val="0"/>
              </a:spcAft>
              <a:defRPr/>
            </a:pPr>
            <a:r>
              <a:rPr lang="en-US" sz="2800" b="1" dirty="0">
                <a:cs typeface="Calibri" pitchFamily="34" charset="0"/>
              </a:rPr>
              <a:t>Annual Percentage Rate (APR</a:t>
            </a:r>
            <a:r>
              <a:rPr lang="en-US" sz="2800" b="1" dirty="0" smtClean="0">
                <a:cs typeface="Calibri" pitchFamily="34" charset="0"/>
              </a:rPr>
              <a:t>)</a:t>
            </a:r>
            <a:endParaRPr lang="en-US" sz="2800" dirty="0">
              <a:cs typeface="Calibri" pitchFamily="34" charset="0"/>
            </a:endParaRPr>
          </a:p>
        </p:txBody>
      </p:sp>
      <p:sp>
        <p:nvSpPr>
          <p:cNvPr id="8" name="Rectangle 7"/>
          <p:cNvSpPr/>
          <p:nvPr/>
        </p:nvSpPr>
        <p:spPr>
          <a:xfrm>
            <a:off x="5865812" y="1112087"/>
            <a:ext cx="5758689" cy="95410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a:t>Interest is charged </a:t>
            </a:r>
            <a:r>
              <a:rPr lang="en-US" sz="2800" b="1" u="sng" dirty="0"/>
              <a:t>each month</a:t>
            </a:r>
            <a:r>
              <a:rPr lang="en-US" sz="2800" b="1" dirty="0"/>
              <a:t> </a:t>
            </a:r>
            <a:r>
              <a:rPr lang="en-US" sz="2800" dirty="0"/>
              <a:t>the balance is not paid in </a:t>
            </a:r>
            <a:r>
              <a:rPr lang="en-US" sz="2800" dirty="0" smtClean="0"/>
              <a:t>full</a:t>
            </a:r>
            <a:endParaRPr lang="en-US" sz="2800" dirty="0"/>
          </a:p>
        </p:txBody>
      </p:sp>
      <p:grpSp>
        <p:nvGrpSpPr>
          <p:cNvPr id="9" name="Group 10"/>
          <p:cNvGrpSpPr>
            <a:grpSpLocks noChangeAspect="1"/>
          </p:cNvGrpSpPr>
          <p:nvPr/>
        </p:nvGrpSpPr>
        <p:grpSpPr bwMode="auto">
          <a:xfrm>
            <a:off x="8468130" y="469107"/>
            <a:ext cx="906953" cy="616730"/>
            <a:chOff x="1620" y="1920"/>
            <a:chExt cx="342" cy="310"/>
          </a:xfrm>
        </p:grpSpPr>
        <p:sp>
          <p:nvSpPr>
            <p:cNvPr id="10"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1"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3"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4"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5"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6"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7"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8"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19" name="Rounded Rectangle 18"/>
          <p:cNvSpPr/>
          <p:nvPr/>
        </p:nvSpPr>
        <p:spPr>
          <a:xfrm>
            <a:off x="5852294" y="350085"/>
            <a:ext cx="5821605" cy="1873014"/>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270033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graphicEl>
                                              <a:dgm id="{EBD77BE2-1EB3-42BD-AD6F-43E6B661E383}"/>
                                            </p:graphicEl>
                                          </p:spTgt>
                                        </p:tgtEl>
                                        <p:attrNameLst>
                                          <p:attrName>style.visibility</p:attrName>
                                        </p:attrNameLst>
                                      </p:cBhvr>
                                      <p:to>
                                        <p:strVal val="visible"/>
                                      </p:to>
                                    </p:set>
                                    <p:anim calcmode="lin" valueType="num">
                                      <p:cBhvr additive="base">
                                        <p:cTn id="7" dur="500" fill="hold"/>
                                        <p:tgtEl>
                                          <p:spTgt spid="4">
                                            <p:graphicEl>
                                              <a:dgm id="{EBD77BE2-1EB3-42BD-AD6F-43E6B661E383}"/>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EBD77BE2-1EB3-42BD-AD6F-43E6B661E383}"/>
                                            </p:graphic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grpId="0" nodeType="clickEffect">
                                  <p:stCondLst>
                                    <p:cond delay="0"/>
                                  </p:stCondLst>
                                  <p:childTnLst>
                                    <p:set>
                                      <p:cBhvr>
                                        <p:cTn id="16" dur="1" fill="hold">
                                          <p:stCondLst>
                                            <p:cond delay="0"/>
                                          </p:stCondLst>
                                        </p:cTn>
                                        <p:tgtEl>
                                          <p:spTgt spid="4">
                                            <p:graphicEl>
                                              <a:dgm id="{91352A76-E14B-4BEC-B326-D8174B808AEC}"/>
                                            </p:graphicEl>
                                          </p:spTgt>
                                        </p:tgtEl>
                                        <p:attrNameLst>
                                          <p:attrName>style.visibility</p:attrName>
                                        </p:attrNameLst>
                                      </p:cBhvr>
                                      <p:to>
                                        <p:strVal val="visible"/>
                                      </p:to>
                                    </p:set>
                                    <p:anim calcmode="lin" valueType="num">
                                      <p:cBhvr additive="base">
                                        <p:cTn id="17" dur="500" fill="hold"/>
                                        <p:tgtEl>
                                          <p:spTgt spid="4">
                                            <p:graphicEl>
                                              <a:dgm id="{91352A76-E14B-4BEC-B326-D8174B808AEC}"/>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91352A76-E14B-4BEC-B326-D8174B808AEC}"/>
                                            </p:graphicEl>
                                          </p:spTgt>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4">
                                            <p:graphicEl>
                                              <a:dgm id="{6A7006A7-D5FD-4B67-BCE0-A8DE0C270250}"/>
                                            </p:graphicEl>
                                          </p:spTgt>
                                        </p:tgtEl>
                                        <p:attrNameLst>
                                          <p:attrName>style.visibility</p:attrName>
                                        </p:attrNameLst>
                                      </p:cBhvr>
                                      <p:to>
                                        <p:strVal val="visible"/>
                                      </p:to>
                                    </p:set>
                                    <p:anim calcmode="lin" valueType="num">
                                      <p:cBhvr additive="base">
                                        <p:cTn id="21" dur="500" fill="hold"/>
                                        <p:tgtEl>
                                          <p:spTgt spid="4">
                                            <p:graphicEl>
                                              <a:dgm id="{6A7006A7-D5FD-4B67-BCE0-A8DE0C270250}"/>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6A7006A7-D5FD-4B67-BCE0-A8DE0C270250}"/>
                                            </p:graphicEl>
                                          </p:spTgt>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4">
                                            <p:graphicEl>
                                              <a:dgm id="{E97ED91D-40BE-4FCB-AA2E-B1F4A9D115A6}"/>
                                            </p:graphicEl>
                                          </p:spTgt>
                                        </p:tgtEl>
                                        <p:attrNameLst>
                                          <p:attrName>style.visibility</p:attrName>
                                        </p:attrNameLst>
                                      </p:cBhvr>
                                      <p:to>
                                        <p:strVal val="visible"/>
                                      </p:to>
                                    </p:set>
                                    <p:anim calcmode="lin" valueType="num">
                                      <p:cBhvr additive="base">
                                        <p:cTn id="31" dur="500" fill="hold"/>
                                        <p:tgtEl>
                                          <p:spTgt spid="4">
                                            <p:graphicEl>
                                              <a:dgm id="{E97ED91D-40BE-4FCB-AA2E-B1F4A9D115A6}"/>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E97ED91D-40BE-4FCB-AA2E-B1F4A9D115A6}"/>
                                            </p:graphicEl>
                                          </p:spTgt>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
                                            <p:graphicEl>
                                              <a:dgm id="{07E61B0D-4492-4889-8CD8-3FD540717571}"/>
                                            </p:graphicEl>
                                          </p:spTgt>
                                        </p:tgtEl>
                                        <p:attrNameLst>
                                          <p:attrName>style.visibility</p:attrName>
                                        </p:attrNameLst>
                                      </p:cBhvr>
                                      <p:to>
                                        <p:strVal val="visible"/>
                                      </p:to>
                                    </p:set>
                                    <p:anim calcmode="lin" valueType="num">
                                      <p:cBhvr additive="base">
                                        <p:cTn id="43" dur="500" fill="hold"/>
                                        <p:tgtEl>
                                          <p:spTgt spid="4">
                                            <p:graphicEl>
                                              <a:dgm id="{07E61B0D-4492-4889-8CD8-3FD540717571}"/>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graphicEl>
                                              <a:dgm id="{07E61B0D-4492-4889-8CD8-3FD540717571}"/>
                                            </p:graphicEl>
                                          </p:spTgt>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P spid="8" grpId="0" animBg="1"/>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609441" y="1524000"/>
            <a:ext cx="10969943" cy="914400"/>
          </a:xfrm>
        </p:spPr>
        <p:txBody>
          <a:bodyPr>
            <a:normAutofit/>
          </a:bodyPr>
          <a:lstStyle/>
          <a:p>
            <a:pPr marL="0" indent="0" algn="ctr">
              <a:buNone/>
            </a:pPr>
            <a:r>
              <a:rPr lang="en-US" sz="2800" dirty="0" smtClean="0"/>
              <a:t>Does your credit card offer have an:</a:t>
            </a:r>
            <a:endParaRPr lang="en-US" sz="2800" dirty="0"/>
          </a:p>
        </p:txBody>
      </p:sp>
      <p:sp>
        <p:nvSpPr>
          <p:cNvPr id="4" name="Content Placeholder 2"/>
          <p:cNvSpPr txBox="1">
            <a:spLocks/>
          </p:cNvSpPr>
          <p:nvPr/>
        </p:nvSpPr>
        <p:spPr bwMode="auto">
          <a:xfrm>
            <a:off x="507868" y="2286000"/>
            <a:ext cx="4255581"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2"/>
                </a:solidFill>
              </a:rPr>
              <a:t>APR for Purchases </a:t>
            </a:r>
            <a:r>
              <a:rPr lang="en-US" b="1" u="sng" dirty="0" smtClean="0">
                <a:solidFill>
                  <a:schemeClr val="accent2"/>
                </a:solidFill>
              </a:rPr>
              <a:t>greater than</a:t>
            </a:r>
            <a:r>
              <a:rPr lang="en-US" b="1" dirty="0" smtClean="0">
                <a:solidFill>
                  <a:schemeClr val="accent2"/>
                </a:solidFill>
              </a:rPr>
              <a:t> or equal to 15%</a:t>
            </a:r>
            <a:endParaRPr lang="en-US" b="1" dirty="0">
              <a:solidFill>
                <a:schemeClr val="accent2"/>
              </a:solidFill>
            </a:endParaRPr>
          </a:p>
        </p:txBody>
      </p:sp>
      <p:sp>
        <p:nvSpPr>
          <p:cNvPr id="5" name="Content Placeholder 2"/>
          <p:cNvSpPr txBox="1">
            <a:spLocks/>
          </p:cNvSpPr>
          <p:nvPr/>
        </p:nvSpPr>
        <p:spPr bwMode="auto">
          <a:xfrm>
            <a:off x="7922736" y="2438400"/>
            <a:ext cx="3453500"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1"/>
                </a:solidFill>
              </a:rPr>
              <a:t>APR for Purchases </a:t>
            </a:r>
            <a:r>
              <a:rPr lang="en-US" b="1" u="sng" dirty="0" smtClean="0">
                <a:solidFill>
                  <a:schemeClr val="accent1"/>
                </a:solidFill>
              </a:rPr>
              <a:t>less than</a:t>
            </a:r>
            <a:r>
              <a:rPr lang="en-US" b="1" dirty="0" smtClean="0">
                <a:solidFill>
                  <a:schemeClr val="accent1"/>
                </a:solidFill>
              </a:rPr>
              <a:t> 15%</a:t>
            </a:r>
            <a:endParaRPr lang="en-US" b="1" dirty="0">
              <a:solidFill>
                <a:schemeClr val="accent1"/>
              </a:solidFill>
            </a:endParaRPr>
          </a:p>
        </p:txBody>
      </p:sp>
      <p:sp>
        <p:nvSpPr>
          <p:cNvPr id="6" name="Content Placeholder 2"/>
          <p:cNvSpPr txBox="1">
            <a:spLocks/>
          </p:cNvSpPr>
          <p:nvPr/>
        </p:nvSpPr>
        <p:spPr bwMode="auto">
          <a:xfrm>
            <a:off x="5239793" y="2783929"/>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4187057"/>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4191000"/>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46909" y="5738033"/>
            <a:ext cx="3124200" cy="4431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3</a:t>
            </a:r>
            <a:endParaRPr lang="en-US" dirty="0"/>
          </a:p>
        </p:txBody>
      </p:sp>
      <p:sp>
        <p:nvSpPr>
          <p:cNvPr id="10" name="TextBox 9"/>
          <p:cNvSpPr txBox="1"/>
          <p:nvPr/>
        </p:nvSpPr>
        <p:spPr>
          <a:xfrm>
            <a:off x="8151812" y="5606736"/>
            <a:ext cx="3124200" cy="7940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1</a:t>
            </a:r>
          </a:p>
          <a:p>
            <a:pPr algn="ctr">
              <a:lnSpc>
                <a:spcPct val="95000"/>
              </a:lnSpc>
            </a:pPr>
            <a:r>
              <a:rPr lang="en-US" dirty="0" smtClean="0"/>
              <a:t>Card 2</a:t>
            </a:r>
            <a:endParaRPr lang="en-US" dirty="0"/>
          </a:p>
        </p:txBody>
      </p:sp>
    </p:spTree>
    <p:extLst>
      <p:ext uri="{BB962C8B-B14F-4D97-AF65-F5344CB8AC3E}">
        <p14:creationId xmlns:p14="http://schemas.microsoft.com/office/powerpoint/2010/main" val="25895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1929897" y="1524000"/>
            <a:ext cx="9040045" cy="914400"/>
          </a:xfrm>
        </p:spPr>
        <p:txBody>
          <a:bodyPr>
            <a:noAutofit/>
          </a:bodyPr>
          <a:lstStyle/>
          <a:p>
            <a:pPr marL="0" indent="0" algn="ctr">
              <a:buNone/>
            </a:pPr>
            <a:r>
              <a:rPr lang="en-US" sz="2800" dirty="0" smtClean="0"/>
              <a:t>Does your credit card offer have a </a:t>
            </a:r>
            <a:r>
              <a:rPr lang="en-US" sz="2800" b="1" dirty="0" smtClean="0"/>
              <a:t>Minimum Interest Charge</a:t>
            </a:r>
            <a:r>
              <a:rPr lang="en-US" sz="2800" dirty="0" smtClean="0"/>
              <a:t>?</a:t>
            </a:r>
            <a:endParaRPr lang="en-US" sz="2800" dirty="0"/>
          </a:p>
        </p:txBody>
      </p:sp>
      <p:sp>
        <p:nvSpPr>
          <p:cNvPr id="4" name="Content Placeholder 2"/>
          <p:cNvSpPr txBox="1">
            <a:spLocks/>
          </p:cNvSpPr>
          <p:nvPr/>
        </p:nvSpPr>
        <p:spPr bwMode="auto">
          <a:xfrm>
            <a:off x="625203" y="2667000"/>
            <a:ext cx="3442992" cy="144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2"/>
                </a:solidFill>
              </a:rPr>
              <a:t>Minimum Interest Charge</a:t>
            </a:r>
            <a:endParaRPr lang="en-US" b="1" dirty="0">
              <a:solidFill>
                <a:schemeClr val="accent2"/>
              </a:solidFill>
            </a:endParaRPr>
          </a:p>
        </p:txBody>
      </p:sp>
      <p:sp>
        <p:nvSpPr>
          <p:cNvPr id="5" name="Content Placeholder 2"/>
          <p:cNvSpPr txBox="1">
            <a:spLocks/>
          </p:cNvSpPr>
          <p:nvPr/>
        </p:nvSpPr>
        <p:spPr bwMode="auto">
          <a:xfrm>
            <a:off x="8227457" y="2667000"/>
            <a:ext cx="3453500"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1"/>
                </a:solidFill>
              </a:rPr>
              <a:t>No Minimum Interest Charge</a:t>
            </a:r>
            <a:endParaRPr lang="en-US" b="1" dirty="0">
              <a:solidFill>
                <a:schemeClr val="accent1"/>
              </a:solidFill>
            </a:endParaRPr>
          </a:p>
        </p:txBody>
      </p:sp>
      <p:sp>
        <p:nvSpPr>
          <p:cNvPr id="6" name="Content Placeholder 2"/>
          <p:cNvSpPr txBox="1">
            <a:spLocks/>
          </p:cNvSpPr>
          <p:nvPr/>
        </p:nvSpPr>
        <p:spPr bwMode="auto">
          <a:xfrm>
            <a:off x="5239793" y="3352800"/>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4185745"/>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4158156"/>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46909" y="5404945"/>
            <a:ext cx="3124200" cy="7940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1 - $1.50</a:t>
            </a:r>
          </a:p>
          <a:p>
            <a:pPr algn="ctr">
              <a:lnSpc>
                <a:spcPct val="95000"/>
              </a:lnSpc>
            </a:pPr>
            <a:r>
              <a:rPr lang="en-US" dirty="0" smtClean="0"/>
              <a:t>Card 3 - $2.00</a:t>
            </a:r>
            <a:endParaRPr lang="en-US" dirty="0"/>
          </a:p>
        </p:txBody>
      </p:sp>
      <p:sp>
        <p:nvSpPr>
          <p:cNvPr id="10" name="TextBox 9"/>
          <p:cNvSpPr txBox="1"/>
          <p:nvPr/>
        </p:nvSpPr>
        <p:spPr>
          <a:xfrm>
            <a:off x="8151812" y="5449081"/>
            <a:ext cx="3124200" cy="44319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2</a:t>
            </a:r>
            <a:endParaRPr lang="en-US" dirty="0"/>
          </a:p>
        </p:txBody>
      </p:sp>
    </p:spTree>
    <p:extLst>
      <p:ext uri="{BB962C8B-B14F-4D97-AF65-F5344CB8AC3E}">
        <p14:creationId xmlns:p14="http://schemas.microsoft.com/office/powerpoint/2010/main" val="158952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1929897" y="1447800"/>
            <a:ext cx="9040045" cy="914400"/>
          </a:xfrm>
        </p:spPr>
        <p:txBody>
          <a:bodyPr>
            <a:normAutofit/>
          </a:bodyPr>
          <a:lstStyle/>
          <a:p>
            <a:pPr marL="0" indent="0" algn="ctr">
              <a:buNone/>
            </a:pPr>
            <a:r>
              <a:rPr lang="en-US" sz="2800" dirty="0" smtClean="0"/>
              <a:t>Does your credit card offer have an </a:t>
            </a:r>
            <a:r>
              <a:rPr lang="en-US" sz="2800" b="1" dirty="0" smtClean="0"/>
              <a:t>Annual Fee</a:t>
            </a:r>
            <a:r>
              <a:rPr lang="en-US" sz="2800" dirty="0" smtClean="0"/>
              <a:t>?</a:t>
            </a:r>
            <a:endParaRPr lang="en-US" sz="2800" dirty="0"/>
          </a:p>
        </p:txBody>
      </p:sp>
      <p:sp>
        <p:nvSpPr>
          <p:cNvPr id="4" name="Content Placeholder 2"/>
          <p:cNvSpPr txBox="1">
            <a:spLocks/>
          </p:cNvSpPr>
          <p:nvPr/>
        </p:nvSpPr>
        <p:spPr bwMode="auto">
          <a:xfrm>
            <a:off x="1117309" y="2667000"/>
            <a:ext cx="2742486" cy="144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2"/>
                </a:solidFill>
              </a:rPr>
              <a:t>Annual Fee</a:t>
            </a:r>
            <a:endParaRPr lang="en-US" b="1" dirty="0">
              <a:solidFill>
                <a:schemeClr val="accent2"/>
              </a:solidFill>
            </a:endParaRPr>
          </a:p>
        </p:txBody>
      </p:sp>
      <p:sp>
        <p:nvSpPr>
          <p:cNvPr id="5" name="Content Placeholder 2"/>
          <p:cNvSpPr txBox="1">
            <a:spLocks/>
          </p:cNvSpPr>
          <p:nvPr/>
        </p:nvSpPr>
        <p:spPr bwMode="auto">
          <a:xfrm>
            <a:off x="8024310" y="2672256"/>
            <a:ext cx="3453500"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1"/>
                </a:solidFill>
              </a:rPr>
              <a:t>No Annual Fee</a:t>
            </a:r>
            <a:endParaRPr lang="en-US" b="1" dirty="0">
              <a:solidFill>
                <a:schemeClr val="accent1"/>
              </a:solidFill>
            </a:endParaRPr>
          </a:p>
        </p:txBody>
      </p:sp>
      <p:sp>
        <p:nvSpPr>
          <p:cNvPr id="6" name="Content Placeholder 2"/>
          <p:cNvSpPr txBox="1">
            <a:spLocks/>
          </p:cNvSpPr>
          <p:nvPr/>
        </p:nvSpPr>
        <p:spPr bwMode="auto">
          <a:xfrm>
            <a:off x="5239793" y="3200400"/>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3837589"/>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3810000"/>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46909" y="5334000"/>
            <a:ext cx="3124200" cy="79406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1 - $20</a:t>
            </a:r>
          </a:p>
          <a:p>
            <a:pPr algn="ctr">
              <a:lnSpc>
                <a:spcPct val="95000"/>
              </a:lnSpc>
            </a:pPr>
            <a:r>
              <a:rPr lang="en-US" dirty="0" smtClean="0"/>
              <a:t>Card 3 - $15</a:t>
            </a:r>
            <a:endParaRPr lang="en-US" dirty="0"/>
          </a:p>
        </p:txBody>
      </p:sp>
      <p:sp>
        <p:nvSpPr>
          <p:cNvPr id="10" name="TextBox 9"/>
          <p:cNvSpPr txBox="1"/>
          <p:nvPr/>
        </p:nvSpPr>
        <p:spPr>
          <a:xfrm>
            <a:off x="8151812" y="5378136"/>
            <a:ext cx="3124200" cy="44319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2</a:t>
            </a:r>
            <a:endParaRPr lang="en-US" dirty="0"/>
          </a:p>
        </p:txBody>
      </p:sp>
    </p:spTree>
    <p:extLst>
      <p:ext uri="{BB962C8B-B14F-4D97-AF65-F5344CB8AC3E}">
        <p14:creationId xmlns:p14="http://schemas.microsoft.com/office/powerpoint/2010/main" val="2875442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25" y="76200"/>
            <a:ext cx="10666651" cy="1397000"/>
          </a:xfrm>
        </p:spPr>
        <p:txBody>
          <a:bodyPr/>
          <a:lstStyle/>
          <a:p>
            <a:r>
              <a:rPr lang="en-US" dirty="0" smtClean="0"/>
              <a:t>Credit Card Chaos</a:t>
            </a:r>
            <a:endParaRPr lang="en-US" dirty="0"/>
          </a:p>
        </p:txBody>
      </p:sp>
      <p:sp>
        <p:nvSpPr>
          <p:cNvPr id="3" name="Content Placeholder 2"/>
          <p:cNvSpPr>
            <a:spLocks noGrp="1"/>
          </p:cNvSpPr>
          <p:nvPr>
            <p:ph idx="1"/>
          </p:nvPr>
        </p:nvSpPr>
        <p:spPr>
          <a:xfrm>
            <a:off x="1929897" y="1524000"/>
            <a:ext cx="9040045" cy="914400"/>
          </a:xfrm>
        </p:spPr>
        <p:txBody>
          <a:bodyPr>
            <a:normAutofit/>
          </a:bodyPr>
          <a:lstStyle/>
          <a:p>
            <a:pPr marL="0" indent="0" algn="ctr">
              <a:buNone/>
            </a:pPr>
            <a:r>
              <a:rPr lang="en-US" sz="2800" dirty="0" smtClean="0"/>
              <a:t>Does your credit card offer have a </a:t>
            </a:r>
            <a:r>
              <a:rPr lang="en-US" sz="2800" b="1" dirty="0" smtClean="0"/>
              <a:t>Balance Transfer Fee</a:t>
            </a:r>
            <a:r>
              <a:rPr lang="en-US" sz="2800" dirty="0" smtClean="0"/>
              <a:t>?</a:t>
            </a:r>
            <a:endParaRPr lang="en-US" sz="2800" dirty="0"/>
          </a:p>
        </p:txBody>
      </p:sp>
      <p:sp>
        <p:nvSpPr>
          <p:cNvPr id="4" name="Content Placeholder 2"/>
          <p:cNvSpPr txBox="1">
            <a:spLocks/>
          </p:cNvSpPr>
          <p:nvPr/>
        </p:nvSpPr>
        <p:spPr bwMode="auto">
          <a:xfrm>
            <a:off x="8481390" y="2362200"/>
            <a:ext cx="2742486" cy="144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a:solidFill>
                  <a:schemeClr val="accent1"/>
                </a:solidFill>
              </a:rPr>
              <a:t>Balance Transfer Fee</a:t>
            </a:r>
          </a:p>
        </p:txBody>
      </p:sp>
      <p:sp>
        <p:nvSpPr>
          <p:cNvPr id="5" name="Content Placeholder 2"/>
          <p:cNvSpPr txBox="1">
            <a:spLocks/>
          </p:cNvSpPr>
          <p:nvPr/>
        </p:nvSpPr>
        <p:spPr bwMode="auto">
          <a:xfrm>
            <a:off x="924669" y="2404986"/>
            <a:ext cx="2844059"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a:solidFill>
                  <a:schemeClr val="accent2"/>
                </a:solidFill>
              </a:rPr>
              <a:t>No Balance Transfer Fee</a:t>
            </a:r>
          </a:p>
        </p:txBody>
      </p:sp>
      <p:sp>
        <p:nvSpPr>
          <p:cNvPr id="6" name="Content Placeholder 2"/>
          <p:cNvSpPr txBox="1">
            <a:spLocks/>
          </p:cNvSpPr>
          <p:nvPr/>
        </p:nvSpPr>
        <p:spPr bwMode="auto">
          <a:xfrm>
            <a:off x="5239793" y="3347545"/>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4109545"/>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4081956"/>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846909" y="5404945"/>
            <a:ext cx="3124200" cy="4431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3</a:t>
            </a:r>
            <a:endParaRPr lang="en-US" dirty="0"/>
          </a:p>
        </p:txBody>
      </p:sp>
      <p:sp>
        <p:nvSpPr>
          <p:cNvPr id="10" name="TextBox 9"/>
          <p:cNvSpPr txBox="1"/>
          <p:nvPr/>
        </p:nvSpPr>
        <p:spPr>
          <a:xfrm>
            <a:off x="8151812" y="5449081"/>
            <a:ext cx="3124200" cy="7940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lnSpc>
                <a:spcPct val="95000"/>
              </a:lnSpc>
            </a:pPr>
            <a:r>
              <a:rPr lang="en-US" dirty="0" smtClean="0"/>
              <a:t>Card 1 - $5 or 3%</a:t>
            </a:r>
          </a:p>
          <a:p>
            <a:pPr algn="ctr">
              <a:lnSpc>
                <a:spcPct val="95000"/>
              </a:lnSpc>
            </a:pPr>
            <a:r>
              <a:rPr lang="en-US" dirty="0" smtClean="0"/>
              <a:t>Card 2 - $25 or 5%</a:t>
            </a:r>
            <a:endParaRPr lang="en-US" dirty="0"/>
          </a:p>
        </p:txBody>
      </p:sp>
    </p:spTree>
    <p:extLst>
      <p:ext uri="{BB962C8B-B14F-4D97-AF65-F5344CB8AC3E}">
        <p14:creationId xmlns:p14="http://schemas.microsoft.com/office/powerpoint/2010/main" val="210477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 Card Chaos</a:t>
            </a:r>
            <a:endParaRPr lang="en-US" dirty="0"/>
          </a:p>
        </p:txBody>
      </p:sp>
      <p:sp>
        <p:nvSpPr>
          <p:cNvPr id="3" name="Content Placeholder 2"/>
          <p:cNvSpPr>
            <a:spLocks noGrp="1"/>
          </p:cNvSpPr>
          <p:nvPr>
            <p:ph idx="1"/>
          </p:nvPr>
        </p:nvSpPr>
        <p:spPr>
          <a:xfrm>
            <a:off x="2336191" y="1447800"/>
            <a:ext cx="8532178" cy="914400"/>
          </a:xfrm>
        </p:spPr>
        <p:txBody>
          <a:bodyPr>
            <a:normAutofit/>
          </a:bodyPr>
          <a:lstStyle/>
          <a:p>
            <a:pPr marL="0" indent="0" algn="ctr">
              <a:buNone/>
            </a:pPr>
            <a:r>
              <a:rPr lang="en-US" sz="2800" dirty="0" smtClean="0"/>
              <a:t>Does your credit card offer have a </a:t>
            </a:r>
            <a:r>
              <a:rPr lang="en-US" sz="2800" b="1" dirty="0" smtClean="0"/>
              <a:t>Late Payment Fee</a:t>
            </a:r>
            <a:r>
              <a:rPr lang="en-US" sz="2800" dirty="0" smtClean="0"/>
              <a:t>?</a:t>
            </a:r>
            <a:endParaRPr lang="en-US" sz="2800" dirty="0"/>
          </a:p>
        </p:txBody>
      </p:sp>
      <p:sp>
        <p:nvSpPr>
          <p:cNvPr id="4" name="Content Placeholder 2"/>
          <p:cNvSpPr txBox="1">
            <a:spLocks/>
          </p:cNvSpPr>
          <p:nvPr/>
        </p:nvSpPr>
        <p:spPr bwMode="auto">
          <a:xfrm>
            <a:off x="1117309" y="2286000"/>
            <a:ext cx="2742486" cy="144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2"/>
                </a:solidFill>
              </a:rPr>
              <a:t>Late Payment Fee</a:t>
            </a:r>
            <a:endParaRPr lang="en-US" b="1" dirty="0">
              <a:solidFill>
                <a:schemeClr val="accent2"/>
              </a:solidFill>
            </a:endParaRPr>
          </a:p>
        </p:txBody>
      </p:sp>
      <p:sp>
        <p:nvSpPr>
          <p:cNvPr id="5" name="Content Placeholder 2"/>
          <p:cNvSpPr txBox="1">
            <a:spLocks/>
          </p:cNvSpPr>
          <p:nvPr/>
        </p:nvSpPr>
        <p:spPr bwMode="auto">
          <a:xfrm>
            <a:off x="8430604" y="2286000"/>
            <a:ext cx="2844059" cy="189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b="1" dirty="0" smtClean="0">
                <a:solidFill>
                  <a:schemeClr val="accent1"/>
                </a:solidFill>
              </a:rPr>
              <a:t>No Late Payment Fee</a:t>
            </a:r>
            <a:endParaRPr lang="en-US" b="1" dirty="0">
              <a:solidFill>
                <a:schemeClr val="accent1"/>
              </a:solidFill>
            </a:endParaRPr>
          </a:p>
        </p:txBody>
      </p:sp>
      <p:sp>
        <p:nvSpPr>
          <p:cNvPr id="6" name="Content Placeholder 2"/>
          <p:cNvSpPr txBox="1">
            <a:spLocks/>
          </p:cNvSpPr>
          <p:nvPr/>
        </p:nvSpPr>
        <p:spPr bwMode="auto">
          <a:xfrm>
            <a:off x="5239793" y="3048000"/>
            <a:ext cx="192989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eaLnBrk="1" fontAlgn="auto" hangingPunct="1">
              <a:spcAft>
                <a:spcPts val="0"/>
              </a:spcAft>
              <a:buNone/>
              <a:defRPr/>
            </a:pPr>
            <a:r>
              <a:rPr lang="en-US" sz="4800" dirty="0" smtClean="0"/>
              <a:t>OR</a:t>
            </a:r>
            <a:endParaRPr lang="en-US" dirty="0"/>
          </a:p>
        </p:txBody>
      </p:sp>
      <p:sp>
        <p:nvSpPr>
          <p:cNvPr id="7" name="Right Arrow 6"/>
          <p:cNvSpPr/>
          <p:nvPr/>
        </p:nvSpPr>
        <p:spPr>
          <a:xfrm>
            <a:off x="8735325" y="3810000"/>
            <a:ext cx="2437765" cy="1143000"/>
          </a:xfrm>
          <a:prstGeom prst="righ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 name="Left Arrow 7"/>
          <p:cNvSpPr/>
          <p:nvPr/>
        </p:nvSpPr>
        <p:spPr>
          <a:xfrm>
            <a:off x="1127817" y="3782411"/>
            <a:ext cx="2437765" cy="1143000"/>
          </a:xfrm>
          <a:prstGeom prst="lef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TextBox 8"/>
          <p:cNvSpPr txBox="1"/>
          <p:nvPr/>
        </p:nvSpPr>
        <p:spPr>
          <a:xfrm>
            <a:off x="455612" y="4916944"/>
            <a:ext cx="5476103" cy="149579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95000"/>
              </a:lnSpc>
            </a:pPr>
            <a:r>
              <a:rPr lang="en-US" dirty="0" smtClean="0"/>
              <a:t>Card 1 - $29 if balance less than $1000 or $35 for balances greater than $1000</a:t>
            </a:r>
          </a:p>
          <a:p>
            <a:pPr algn="ctr">
              <a:lnSpc>
                <a:spcPct val="95000"/>
              </a:lnSpc>
            </a:pPr>
            <a:r>
              <a:rPr lang="en-US" dirty="0" smtClean="0"/>
              <a:t>Card 2 - $30</a:t>
            </a:r>
          </a:p>
          <a:p>
            <a:pPr algn="ctr">
              <a:lnSpc>
                <a:spcPct val="95000"/>
              </a:lnSpc>
            </a:pPr>
            <a:r>
              <a:rPr lang="en-US" dirty="0" smtClean="0"/>
              <a:t>Card 3 -$35</a:t>
            </a:r>
            <a:endParaRPr lang="en-US" dirty="0"/>
          </a:p>
        </p:txBody>
      </p:sp>
    </p:spTree>
    <p:extLst>
      <p:ext uri="{BB962C8B-B14F-4D97-AF65-F5344CB8AC3E}">
        <p14:creationId xmlns:p14="http://schemas.microsoft.com/office/powerpoint/2010/main" val="3277491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I Obtain a Credit </a:t>
            </a:r>
            <a:r>
              <a:rPr lang="en-US" dirty="0"/>
              <a:t>C</a:t>
            </a:r>
            <a:r>
              <a:rPr lang="en-US" dirty="0" smtClean="0"/>
              <a:t>ard?</a:t>
            </a:r>
            <a:endParaRPr lang="en-US" dirty="0"/>
          </a:p>
        </p:txBody>
      </p:sp>
      <p:graphicFrame>
        <p:nvGraphicFramePr>
          <p:cNvPr id="4" name="Diagram 3"/>
          <p:cNvGraphicFramePr/>
          <p:nvPr>
            <p:extLst>
              <p:ext uri="{D42A27DB-BD31-4B8C-83A1-F6EECF244321}">
                <p14:modId xmlns:p14="http://schemas.microsoft.com/office/powerpoint/2010/main" val="2422410675"/>
              </p:ext>
            </p:extLst>
          </p:nvPr>
        </p:nvGraphicFramePr>
        <p:xfrm>
          <a:off x="74612" y="1295400"/>
          <a:ext cx="11874692" cy="54101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2"/>
          <p:cNvGrpSpPr/>
          <p:nvPr/>
        </p:nvGrpSpPr>
        <p:grpSpPr>
          <a:xfrm>
            <a:off x="1156665" y="5257800"/>
            <a:ext cx="5852148" cy="1147456"/>
            <a:chOff x="2436812" y="5674672"/>
            <a:chExt cx="7414869" cy="1147456"/>
          </a:xfrm>
        </p:grpSpPr>
        <p:sp>
          <p:nvSpPr>
            <p:cNvPr id="17" name="Rounded Rectangle 16"/>
            <p:cNvSpPr/>
            <p:nvPr/>
          </p:nvSpPr>
          <p:spPr>
            <a:xfrm>
              <a:off x="2436812" y="5674672"/>
              <a:ext cx="7414869" cy="114745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Rectangle 4"/>
            <p:cNvSpPr/>
            <p:nvPr/>
          </p:nvSpPr>
          <p:spPr>
            <a:xfrm>
              <a:off x="2436812" y="5714133"/>
              <a:ext cx="7414869" cy="101566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000" dirty="0" smtClean="0">
                  <a:latin typeface="Calibri" pitchFamily="34" charset="0"/>
                  <a:cs typeface="Calibri" pitchFamily="34" charset="0"/>
                </a:rPr>
                <a:t>Credit card companies send </a:t>
              </a:r>
              <a:r>
                <a:rPr lang="en-US" sz="2000" b="1" dirty="0" smtClean="0">
                  <a:latin typeface="Calibri" pitchFamily="34" charset="0"/>
                  <a:cs typeface="Calibri" pitchFamily="34" charset="0"/>
                </a:rPr>
                <a:t>pre-approved</a:t>
              </a:r>
              <a:r>
                <a:rPr lang="en-US" sz="2000" dirty="0" smtClean="0">
                  <a:latin typeface="Calibri" pitchFamily="34" charset="0"/>
                  <a:cs typeface="Calibri" pitchFamily="34" charset="0"/>
                </a:rPr>
                <a:t> credit card applications in the mail when the individual has passed the initial credit check</a:t>
              </a:r>
            </a:p>
          </p:txBody>
        </p:sp>
        <p:grpSp>
          <p:nvGrpSpPr>
            <p:cNvPr id="6" name="Group 10"/>
            <p:cNvGrpSpPr>
              <a:grpSpLocks noChangeAspect="1"/>
            </p:cNvGrpSpPr>
            <p:nvPr/>
          </p:nvGrpSpPr>
          <p:grpSpPr bwMode="auto">
            <a:xfrm>
              <a:off x="9242240" y="6386843"/>
              <a:ext cx="528064" cy="359085"/>
              <a:chOff x="1620" y="1920"/>
              <a:chExt cx="342" cy="310"/>
            </a:xfrm>
          </p:grpSpPr>
          <p:sp>
            <p:nvSpPr>
              <p:cNvPr id="7"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8"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9"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0"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1"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2"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3"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4"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5"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9631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graphicEl>
                                              <a:dgm id="{D654B50A-A921-48FD-900D-338161694248}"/>
                                            </p:graphicEl>
                                          </p:spTgt>
                                        </p:tgtEl>
                                        <p:attrNameLst>
                                          <p:attrName>style.visibility</p:attrName>
                                        </p:attrNameLst>
                                      </p:cBhvr>
                                      <p:to>
                                        <p:strVal val="visible"/>
                                      </p:to>
                                    </p:set>
                                    <p:anim calcmode="lin" valueType="num">
                                      <p:cBhvr additive="base">
                                        <p:cTn id="7" dur="500" fill="hold"/>
                                        <p:tgtEl>
                                          <p:spTgt spid="4">
                                            <p:graphicEl>
                                              <a:dgm id="{D654B50A-A921-48FD-900D-338161694248}"/>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graphicEl>
                                              <a:dgm id="{D654B50A-A921-48FD-900D-338161694248}"/>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graphicEl>
                                              <a:dgm id="{363DA456-B3DC-4409-B17A-8312889DE1B6}"/>
                                            </p:graphicEl>
                                          </p:spTgt>
                                        </p:tgtEl>
                                        <p:attrNameLst>
                                          <p:attrName>style.visibility</p:attrName>
                                        </p:attrNameLst>
                                      </p:cBhvr>
                                      <p:to>
                                        <p:strVal val="visible"/>
                                      </p:to>
                                    </p:set>
                                    <p:anim calcmode="lin" valueType="num">
                                      <p:cBhvr additive="base">
                                        <p:cTn id="13" dur="500" fill="hold"/>
                                        <p:tgtEl>
                                          <p:spTgt spid="4">
                                            <p:graphicEl>
                                              <a:dgm id="{363DA456-B3DC-4409-B17A-8312889DE1B6}"/>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graphicEl>
                                              <a:dgm id="{363DA456-B3DC-4409-B17A-8312889DE1B6}"/>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graphicEl>
                                              <a:dgm id="{C95FCAE0-9F11-4952-92C8-E7B9D20AD38E}"/>
                                            </p:graphicEl>
                                          </p:spTgt>
                                        </p:tgtEl>
                                        <p:attrNameLst>
                                          <p:attrName>style.visibility</p:attrName>
                                        </p:attrNameLst>
                                      </p:cBhvr>
                                      <p:to>
                                        <p:strVal val="visible"/>
                                      </p:to>
                                    </p:set>
                                    <p:anim calcmode="lin" valueType="num">
                                      <p:cBhvr additive="base">
                                        <p:cTn id="19" dur="500" fill="hold"/>
                                        <p:tgtEl>
                                          <p:spTgt spid="4">
                                            <p:graphicEl>
                                              <a:dgm id="{C95FCAE0-9F11-4952-92C8-E7B9D20AD38E}"/>
                                            </p:graphic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graphicEl>
                                              <a:dgm id="{C95FCAE0-9F11-4952-92C8-E7B9D20AD38E}"/>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graphicEl>
                                              <a:dgm id="{A6F1E997-E1DB-405D-B581-17FDF2EF5C42}"/>
                                            </p:graphicEl>
                                          </p:spTgt>
                                        </p:tgtEl>
                                        <p:attrNameLst>
                                          <p:attrName>style.visibility</p:attrName>
                                        </p:attrNameLst>
                                      </p:cBhvr>
                                      <p:to>
                                        <p:strVal val="visible"/>
                                      </p:to>
                                    </p:set>
                                    <p:anim calcmode="lin" valueType="num">
                                      <p:cBhvr additive="base">
                                        <p:cTn id="25" dur="500" fill="hold"/>
                                        <p:tgtEl>
                                          <p:spTgt spid="4">
                                            <p:graphicEl>
                                              <a:dgm id="{A6F1E997-E1DB-405D-B581-17FDF2EF5C42}"/>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graphicEl>
                                              <a:dgm id="{A6F1E997-E1DB-405D-B581-17FDF2EF5C42}"/>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graphicEl>
                                              <a:dgm id="{B5F3BCA4-7299-4589-ABD7-C8F832A455F9}"/>
                                            </p:graphicEl>
                                          </p:spTgt>
                                        </p:tgtEl>
                                        <p:attrNameLst>
                                          <p:attrName>style.visibility</p:attrName>
                                        </p:attrNameLst>
                                      </p:cBhvr>
                                      <p:to>
                                        <p:strVal val="visible"/>
                                      </p:to>
                                    </p:set>
                                    <p:anim calcmode="lin" valueType="num">
                                      <p:cBhvr additive="base">
                                        <p:cTn id="31" dur="500" fill="hold"/>
                                        <p:tgtEl>
                                          <p:spTgt spid="4">
                                            <p:graphicEl>
                                              <a:dgm id="{B5F3BCA4-7299-4589-ABD7-C8F832A455F9}"/>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graphicEl>
                                              <a:dgm id="{B5F3BCA4-7299-4589-ABD7-C8F832A455F9}"/>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graphicEl>
                                              <a:dgm id="{C6170F2D-95F1-4331-AC21-DA3D48AFCDB5}"/>
                                            </p:graphicEl>
                                          </p:spTgt>
                                        </p:tgtEl>
                                        <p:attrNameLst>
                                          <p:attrName>style.visibility</p:attrName>
                                        </p:attrNameLst>
                                      </p:cBhvr>
                                      <p:to>
                                        <p:strVal val="visible"/>
                                      </p:to>
                                    </p:set>
                                    <p:anim calcmode="lin" valueType="num">
                                      <p:cBhvr additive="base">
                                        <p:cTn id="37" dur="500" fill="hold"/>
                                        <p:tgtEl>
                                          <p:spTgt spid="4">
                                            <p:graphicEl>
                                              <a:dgm id="{C6170F2D-95F1-4331-AC21-DA3D48AFCDB5}"/>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graphicEl>
                                              <a:dgm id="{C6170F2D-95F1-4331-AC21-DA3D48AFCDB5}"/>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50002957"/>
              </p:ext>
            </p:extLst>
          </p:nvPr>
        </p:nvGraphicFramePr>
        <p:xfrm>
          <a:off x="455612" y="1447800"/>
          <a:ext cx="8153400" cy="515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Obtaining a Credit Card</a:t>
            </a:r>
            <a:endParaRPr lang="en-US" dirty="0"/>
          </a:p>
        </p:txBody>
      </p:sp>
      <p:grpSp>
        <p:nvGrpSpPr>
          <p:cNvPr id="5" name="Group 4"/>
          <p:cNvGrpSpPr/>
          <p:nvPr/>
        </p:nvGrpSpPr>
        <p:grpSpPr>
          <a:xfrm>
            <a:off x="7466012" y="2393841"/>
            <a:ext cx="4191000" cy="2196882"/>
            <a:chOff x="4787899" y="5867400"/>
            <a:chExt cx="4191000" cy="2196882"/>
          </a:xfrm>
        </p:grpSpPr>
        <p:sp>
          <p:nvSpPr>
            <p:cNvPr id="6" name="TextBox 5"/>
            <p:cNvSpPr txBox="1"/>
            <p:nvPr/>
          </p:nvSpPr>
          <p:spPr>
            <a:xfrm>
              <a:off x="5168899" y="6248400"/>
              <a:ext cx="3810000" cy="1815882"/>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latin typeface="Calibri" pitchFamily="34" charset="0"/>
                  <a:cs typeface="Calibri" pitchFamily="34" charset="0"/>
                </a:rPr>
                <a:t>If a credit card is not managed responsibly, what impact does that have on a co-signer?</a:t>
              </a:r>
              <a:endParaRPr lang="en-US" sz="2800" dirty="0">
                <a:latin typeface="Calibri" pitchFamily="34" charset="0"/>
                <a:cs typeface="Calibri" pitchFamily="34" charset="0"/>
              </a:endParaRPr>
            </a:p>
          </p:txBody>
        </p:sp>
        <p:pic>
          <p:nvPicPr>
            <p:cNvPr id="7" name="Picture 4" descr="http://t1.gstatic.com/images?q=tbn:ANd9GcR6OqCwtbsro6LpcdkDVaOkt2Mblx9YmRBbdkDmlPRbIw1VMt-9rg"/>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787899" y="5867400"/>
              <a:ext cx="762000" cy="762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888062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pPr eaLnBrk="1" hangingPunct="1"/>
            <a:r>
              <a:rPr lang="en-US" dirty="0" smtClean="0"/>
              <a:t>What is a Credit Card Statement?</a:t>
            </a:r>
          </a:p>
        </p:txBody>
      </p:sp>
      <p:sp>
        <p:nvSpPr>
          <p:cNvPr id="4" name="Rounded Rectangle 3"/>
          <p:cNvSpPr/>
          <p:nvPr/>
        </p:nvSpPr>
        <p:spPr>
          <a:xfrm>
            <a:off x="609441" y="4648200"/>
            <a:ext cx="10969943" cy="10668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5" name="TextBox 4"/>
          <p:cNvSpPr txBox="1">
            <a:spLocks noChangeArrowheads="1"/>
          </p:cNvSpPr>
          <p:nvPr/>
        </p:nvSpPr>
        <p:spPr bwMode="auto">
          <a:xfrm>
            <a:off x="711015" y="4724401"/>
            <a:ext cx="1066522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400" b="1" smtClean="0">
                <a:latin typeface="+mj-lt"/>
              </a:rPr>
              <a:t>Andrew’s Credit Card Statement</a:t>
            </a:r>
          </a:p>
        </p:txBody>
      </p:sp>
      <p:sp>
        <p:nvSpPr>
          <p:cNvPr id="6" name="TextBox 5"/>
          <p:cNvSpPr txBox="1">
            <a:spLocks noChangeArrowheads="1"/>
          </p:cNvSpPr>
          <p:nvPr/>
        </p:nvSpPr>
        <p:spPr bwMode="auto">
          <a:xfrm>
            <a:off x="812588" y="5105401"/>
            <a:ext cx="1066522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400" dirty="0" smtClean="0">
                <a:latin typeface="+mj-lt"/>
              </a:rPr>
              <a:t>Please help Andrew interpret his credit card statement.</a:t>
            </a:r>
          </a:p>
        </p:txBody>
      </p:sp>
      <p:sp>
        <p:nvSpPr>
          <p:cNvPr id="8" name="Rounded Rectangle 7"/>
          <p:cNvSpPr/>
          <p:nvPr/>
        </p:nvSpPr>
        <p:spPr>
          <a:xfrm>
            <a:off x="3122612" y="1886194"/>
            <a:ext cx="5562599" cy="215240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ectangle 8"/>
          <p:cNvSpPr/>
          <p:nvPr/>
        </p:nvSpPr>
        <p:spPr>
          <a:xfrm>
            <a:off x="4438932" y="2028499"/>
            <a:ext cx="4017680" cy="2062103"/>
          </a:xfrm>
          <a:prstGeom prst="rect">
            <a:avLst/>
          </a:prstGeom>
        </p:spPr>
        <p:txBody>
          <a:bodyPr wrap="square">
            <a:spAutoFit/>
          </a:bodyPr>
          <a:lstStyle/>
          <a:p>
            <a:pPr algn="ctr"/>
            <a:r>
              <a:rPr lang="en-US" sz="3200" dirty="0" smtClean="0">
                <a:cs typeface="Calibri" pitchFamily="34" charset="0"/>
              </a:rPr>
              <a:t>It is important to review each monthly credit card statement closely!</a:t>
            </a:r>
          </a:p>
        </p:txBody>
      </p:sp>
      <p:grpSp>
        <p:nvGrpSpPr>
          <p:cNvPr id="10" name="Group 10"/>
          <p:cNvGrpSpPr>
            <a:grpSpLocks noChangeAspect="1"/>
          </p:cNvGrpSpPr>
          <p:nvPr/>
        </p:nvGrpSpPr>
        <p:grpSpPr bwMode="auto">
          <a:xfrm>
            <a:off x="3198812" y="2440698"/>
            <a:ext cx="1360961" cy="925455"/>
            <a:chOff x="1620" y="1920"/>
            <a:chExt cx="342" cy="310"/>
          </a:xfrm>
        </p:grpSpPr>
        <p:sp>
          <p:nvSpPr>
            <p:cNvPr id="11"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2"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4"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5"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6"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7"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8"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sp>
          <p:nvSpPr>
            <p:cNvPr id="19"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641433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animBg="1"/>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able 63"/>
          <p:cNvGraphicFramePr>
            <a:graphicFrameLocks noGrp="1"/>
          </p:cNvGraphicFramePr>
          <p:nvPr>
            <p:extLst>
              <p:ext uri="{D42A27DB-BD31-4B8C-83A1-F6EECF244321}">
                <p14:modId xmlns:p14="http://schemas.microsoft.com/office/powerpoint/2010/main" val="2901013781"/>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6919576"/>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7" name="Content Placeholder 66"/>
          <p:cNvGraphicFramePr>
            <a:graphicFrameLocks noGrp="1"/>
          </p:cNvGraphicFramePr>
          <p:nvPr>
            <p:ph idx="1"/>
            <p:extLst>
              <p:ext uri="{D42A27DB-BD31-4B8C-83A1-F6EECF244321}">
                <p14:modId xmlns:p14="http://schemas.microsoft.com/office/powerpoint/2010/main" val="3768741788"/>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57" name="Table 56"/>
          <p:cNvGraphicFramePr>
            <a:graphicFrameLocks noGrp="1"/>
          </p:cNvGraphicFramePr>
          <p:nvPr>
            <p:extLst>
              <p:ext uri="{D42A27DB-BD31-4B8C-83A1-F6EECF244321}">
                <p14:modId xmlns:p14="http://schemas.microsoft.com/office/powerpoint/2010/main" val="3213784124"/>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59" name="Table 58"/>
          <p:cNvGraphicFramePr>
            <a:graphicFrameLocks noGrp="1"/>
          </p:cNvGraphicFramePr>
          <p:nvPr>
            <p:extLst>
              <p:ext uri="{D42A27DB-BD31-4B8C-83A1-F6EECF244321}">
                <p14:modId xmlns:p14="http://schemas.microsoft.com/office/powerpoint/2010/main" val="3162412667"/>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1" name="Table 60"/>
          <p:cNvGraphicFramePr>
            <a:graphicFrameLocks noGrp="1"/>
          </p:cNvGraphicFramePr>
          <p:nvPr>
            <p:extLst>
              <p:ext uri="{D42A27DB-BD31-4B8C-83A1-F6EECF244321}">
                <p14:modId xmlns:p14="http://schemas.microsoft.com/office/powerpoint/2010/main" val="3753433062"/>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2" name="Table 61"/>
          <p:cNvGraphicFramePr>
            <a:graphicFrameLocks noGrp="1"/>
          </p:cNvGraphicFramePr>
          <p:nvPr>
            <p:extLst>
              <p:ext uri="{D42A27DB-BD31-4B8C-83A1-F6EECF244321}">
                <p14:modId xmlns:p14="http://schemas.microsoft.com/office/powerpoint/2010/main" val="3394882656"/>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3" name="Table 62"/>
          <p:cNvGraphicFramePr>
            <a:graphicFrameLocks noGrp="1"/>
          </p:cNvGraphicFramePr>
          <p:nvPr>
            <p:extLst>
              <p:ext uri="{D42A27DB-BD31-4B8C-83A1-F6EECF244321}">
                <p14:modId xmlns:p14="http://schemas.microsoft.com/office/powerpoint/2010/main" val="2099164708"/>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68" name="TextBox 67"/>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69" name="Rectangle 68"/>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2" name="Rounded Rectangle 71"/>
          <p:cNvSpPr/>
          <p:nvPr/>
        </p:nvSpPr>
        <p:spPr>
          <a:xfrm>
            <a:off x="531812" y="4724400"/>
            <a:ext cx="4750012" cy="15240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3" name="Rectangle 2"/>
          <p:cNvSpPr>
            <a:spLocks noChangeArrowheads="1"/>
          </p:cNvSpPr>
          <p:nvPr/>
        </p:nvSpPr>
        <p:spPr bwMode="auto">
          <a:xfrm>
            <a:off x="531812" y="2195394"/>
            <a:ext cx="4750012" cy="830997"/>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Summary of Account Activity</a:t>
            </a:r>
          </a:p>
          <a:p>
            <a:pPr lvl="0" algn="ctr"/>
            <a:r>
              <a:rPr lang="en-US" sz="2400" dirty="0" smtClean="0">
                <a:cs typeface="Calibri" pitchFamily="34" charset="0"/>
              </a:rPr>
              <a:t>Overview of credit card</a:t>
            </a:r>
            <a:endParaRPr lang="en-US" sz="2400" dirty="0">
              <a:cs typeface="Calibri" pitchFamily="34" charset="0"/>
            </a:endParaRPr>
          </a:p>
        </p:txBody>
      </p:sp>
      <p:sp>
        <p:nvSpPr>
          <p:cNvPr id="74" name="TextBox 73"/>
          <p:cNvSpPr txBox="1">
            <a:spLocks noChangeArrowheads="1"/>
          </p:cNvSpPr>
          <p:nvPr/>
        </p:nvSpPr>
        <p:spPr bwMode="auto">
          <a:xfrm>
            <a:off x="1170820" y="4800600"/>
            <a:ext cx="411100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How much did Andrew charge in new purchases during this credit card billing cycle?</a:t>
            </a:r>
          </a:p>
        </p:txBody>
      </p:sp>
      <p:sp>
        <p:nvSpPr>
          <p:cNvPr id="75" name="Right Arrow 74"/>
          <p:cNvSpPr/>
          <p:nvPr/>
        </p:nvSpPr>
        <p:spPr>
          <a:xfrm rot="5400000">
            <a:off x="6405417" y="44543"/>
            <a:ext cx="4953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76" name="TextBox 75"/>
          <p:cNvSpPr txBox="1">
            <a:spLocks noChangeArrowheads="1"/>
          </p:cNvSpPr>
          <p:nvPr/>
        </p:nvSpPr>
        <p:spPr bwMode="auto">
          <a:xfrm>
            <a:off x="493159" y="5791200"/>
            <a:ext cx="468709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$517.12</a:t>
            </a:r>
          </a:p>
        </p:txBody>
      </p:sp>
      <p:grpSp>
        <p:nvGrpSpPr>
          <p:cNvPr id="66795" name="Group 51"/>
          <p:cNvGrpSpPr>
            <a:grpSpLocks/>
          </p:cNvGrpSpPr>
          <p:nvPr/>
        </p:nvGrpSpPr>
        <p:grpSpPr bwMode="auto">
          <a:xfrm>
            <a:off x="8125900" y="5773738"/>
            <a:ext cx="415280" cy="328612"/>
            <a:chOff x="6096000" y="5773401"/>
            <a:chExt cx="310930" cy="328949"/>
          </a:xfrm>
        </p:grpSpPr>
        <p:pic>
          <p:nvPicPr>
            <p:cNvPr id="66823"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24"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pSp>
        <p:nvGrpSpPr>
          <p:cNvPr id="66796" name="Group 50"/>
          <p:cNvGrpSpPr>
            <a:grpSpLocks/>
          </p:cNvGrpSpPr>
          <p:nvPr/>
        </p:nvGrpSpPr>
        <p:grpSpPr bwMode="auto">
          <a:xfrm>
            <a:off x="10711777" y="5092700"/>
            <a:ext cx="404179" cy="317500"/>
            <a:chOff x="8079381" y="5108346"/>
            <a:chExt cx="302619" cy="317729"/>
          </a:xfrm>
        </p:grpSpPr>
        <p:pic>
          <p:nvPicPr>
            <p:cNvPr id="66821"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22"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66797" name="Group 49"/>
          <p:cNvGrpSpPr>
            <a:grpSpLocks/>
          </p:cNvGrpSpPr>
          <p:nvPr/>
        </p:nvGrpSpPr>
        <p:grpSpPr bwMode="auto">
          <a:xfrm>
            <a:off x="9954208" y="4318000"/>
            <a:ext cx="404179" cy="330200"/>
            <a:chOff x="7467600" y="4248150"/>
            <a:chExt cx="302619" cy="330200"/>
          </a:xfrm>
        </p:grpSpPr>
        <p:pic>
          <p:nvPicPr>
            <p:cNvPr id="66819"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20"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66798" name="Group 48"/>
          <p:cNvGrpSpPr>
            <a:grpSpLocks/>
          </p:cNvGrpSpPr>
          <p:nvPr/>
        </p:nvGrpSpPr>
        <p:grpSpPr bwMode="auto">
          <a:xfrm>
            <a:off x="9141619" y="3276600"/>
            <a:ext cx="404179" cy="320675"/>
            <a:chOff x="6858000" y="3190875"/>
            <a:chExt cx="302619" cy="320675"/>
          </a:xfrm>
        </p:grpSpPr>
        <p:pic>
          <p:nvPicPr>
            <p:cNvPr id="66817"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18"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66799" name="Group 47"/>
          <p:cNvGrpSpPr>
            <a:grpSpLocks/>
          </p:cNvGrpSpPr>
          <p:nvPr/>
        </p:nvGrpSpPr>
        <p:grpSpPr bwMode="auto">
          <a:xfrm>
            <a:off x="11401631" y="2247901"/>
            <a:ext cx="404179" cy="320675"/>
            <a:chOff x="8553450" y="2247900"/>
            <a:chExt cx="302619" cy="320675"/>
          </a:xfrm>
        </p:grpSpPr>
        <p:pic>
          <p:nvPicPr>
            <p:cNvPr id="66815"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16"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66800" name="Group 45"/>
          <p:cNvGrpSpPr>
            <a:grpSpLocks/>
          </p:cNvGrpSpPr>
          <p:nvPr/>
        </p:nvGrpSpPr>
        <p:grpSpPr bwMode="auto">
          <a:xfrm>
            <a:off x="10360502" y="595314"/>
            <a:ext cx="403052" cy="325437"/>
            <a:chOff x="7772400" y="594970"/>
            <a:chExt cx="302619" cy="325780"/>
          </a:xfrm>
        </p:grpSpPr>
        <p:pic>
          <p:nvPicPr>
            <p:cNvPr id="66813"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14"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66801" name="Group 44"/>
          <p:cNvGrpSpPr>
            <a:grpSpLocks/>
          </p:cNvGrpSpPr>
          <p:nvPr/>
        </p:nvGrpSpPr>
        <p:grpSpPr bwMode="auto">
          <a:xfrm>
            <a:off x="7618016" y="1273175"/>
            <a:ext cx="543842" cy="325438"/>
            <a:chOff x="5715000" y="1273455"/>
            <a:chExt cx="408455" cy="325135"/>
          </a:xfrm>
        </p:grpSpPr>
        <p:pic>
          <p:nvPicPr>
            <p:cNvPr id="66811"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12"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66802" name="Group 46"/>
          <p:cNvGrpSpPr>
            <a:grpSpLocks/>
          </p:cNvGrpSpPr>
          <p:nvPr/>
        </p:nvGrpSpPr>
        <p:grpSpPr bwMode="auto">
          <a:xfrm>
            <a:off x="7421218" y="2409032"/>
            <a:ext cx="550190" cy="319087"/>
            <a:chOff x="6248400" y="2278685"/>
            <a:chExt cx="412720" cy="318465"/>
          </a:xfrm>
        </p:grpSpPr>
        <p:pic>
          <p:nvPicPr>
            <p:cNvPr id="66809"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10"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66803" name="Group 52"/>
          <p:cNvGrpSpPr>
            <a:grpSpLocks/>
          </p:cNvGrpSpPr>
          <p:nvPr/>
        </p:nvGrpSpPr>
        <p:grpSpPr bwMode="auto">
          <a:xfrm>
            <a:off x="6602281" y="1131888"/>
            <a:ext cx="404179" cy="322262"/>
            <a:chOff x="4953000" y="1132367"/>
            <a:chExt cx="302619" cy="321783"/>
          </a:xfrm>
        </p:grpSpPr>
        <p:pic>
          <p:nvPicPr>
            <p:cNvPr id="66807"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08"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66804" name="Group 43"/>
          <p:cNvGrpSpPr>
            <a:grpSpLocks/>
          </p:cNvGrpSpPr>
          <p:nvPr/>
        </p:nvGrpSpPr>
        <p:grpSpPr bwMode="auto">
          <a:xfrm>
            <a:off x="7618016" y="995364"/>
            <a:ext cx="554422" cy="333375"/>
            <a:chOff x="5715000" y="994865"/>
            <a:chExt cx="415770" cy="334181"/>
          </a:xfrm>
        </p:grpSpPr>
        <p:pic>
          <p:nvPicPr>
            <p:cNvPr id="66805" name="Picture 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806"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pic>
        <p:nvPicPr>
          <p:cNvPr id="49" name="Picture 4" descr="http://t1.gstatic.com/images?q=tbn:ANd9GcR6OqCwtbsro6LpcdkDVaOkt2Mblx9YmRBbdkDmlPRbIw1VMt-9rg"/>
          <p:cNvPicPr>
            <a:picLocks noChangeAspect="1" noChangeArrowheads="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4297" y="4876800"/>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0" name="Table 49"/>
          <p:cNvGraphicFramePr>
            <a:graphicFrameLocks noGrp="1"/>
          </p:cNvGraphicFramePr>
          <p:nvPr>
            <p:extLst>
              <p:ext uri="{D42A27DB-BD31-4B8C-83A1-F6EECF244321}">
                <p14:modId xmlns:p14="http://schemas.microsoft.com/office/powerpoint/2010/main" val="3938312286"/>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3637084865"/>
              </p:ext>
            </p:extLst>
          </p:nvPr>
        </p:nvGraphicFramePr>
        <p:xfrm>
          <a:off x="7186030" y="1890122"/>
          <a:ext cx="3656647" cy="3264940"/>
        </p:xfrm>
        <a:graphic>
          <a:graphicData uri="http://schemas.openxmlformats.org/drawingml/2006/table">
            <a:tbl>
              <a:tblPr/>
              <a:tblGrid>
                <a:gridCol w="2133044"/>
                <a:gridCol w="1523603"/>
              </a:tblGrid>
              <a:tr h="284960">
                <a:tc gridSpan="2">
                  <a:txBody>
                    <a:bodyPr/>
                    <a:lstStyle/>
                    <a:p>
                      <a:pPr marR="0" indent="0" algn="ctr" rtl="0">
                        <a:spcBef>
                          <a:spcPts val="0"/>
                        </a:spcBef>
                        <a:spcAft>
                          <a:spcPts val="0"/>
                        </a:spcAft>
                      </a:pPr>
                      <a:r>
                        <a:rPr lang="en-US" sz="1600" b="1" kern="1400" dirty="0">
                          <a:solidFill>
                            <a:srgbClr val="000000"/>
                          </a:solidFill>
                          <a:latin typeface="+mj-lt"/>
                        </a:rPr>
                        <a:t>Summary of Account Activity</a:t>
                      </a:r>
                      <a:endParaRPr lang="en-US" sz="16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90628">
                <a:tc>
                  <a:txBody>
                    <a:bodyPr/>
                    <a:lstStyle/>
                    <a:p>
                      <a:pPr marR="0" indent="0" algn="l" rtl="0">
                        <a:spcBef>
                          <a:spcPts val="0"/>
                        </a:spcBef>
                        <a:spcAft>
                          <a:spcPts val="0"/>
                        </a:spcAft>
                      </a:pPr>
                      <a:r>
                        <a:rPr lang="en-US" sz="12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solidFill>
                      <a:schemeClr val="bg1"/>
                    </a:solidFill>
                  </a:tcPr>
                </a:tc>
              </a:tr>
              <a:tr h="185946">
                <a:tc>
                  <a:txBody>
                    <a:bodyPr/>
                    <a:lstStyle/>
                    <a:p>
                      <a:pPr marR="0" indent="0" algn="l" rtl="0">
                        <a:spcBef>
                          <a:spcPts val="0"/>
                        </a:spcBef>
                        <a:spcAft>
                          <a:spcPts val="0"/>
                        </a:spcAft>
                      </a:pPr>
                      <a:r>
                        <a:rPr lang="en-US" sz="12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85946">
                <a:tc>
                  <a:txBody>
                    <a:bodyPr/>
                    <a:lstStyle/>
                    <a:p>
                      <a:pPr marR="0" indent="0" algn="l" rtl="0">
                        <a:spcBef>
                          <a:spcPts val="0"/>
                        </a:spcBef>
                        <a:spcAft>
                          <a:spcPts val="0"/>
                        </a:spcAft>
                      </a:pPr>
                      <a:r>
                        <a:rPr lang="en-US" sz="12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smtClean="0">
                          <a:solidFill>
                            <a:srgbClr val="000000"/>
                          </a:solidFill>
                          <a:latin typeface="+mj-lt"/>
                        </a:rPr>
                        <a:t>+517.12</a:t>
                      </a:r>
                      <a:endParaRPr lang="en-US" sz="12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90628">
                <a:tc>
                  <a:txBody>
                    <a:bodyPr/>
                    <a:lstStyle/>
                    <a:p>
                      <a:pPr marR="0" indent="0" algn="l" rtl="0">
                        <a:spcBef>
                          <a:spcPts val="0"/>
                        </a:spcBef>
                        <a:spcAft>
                          <a:spcPts val="0"/>
                        </a:spcAft>
                      </a:pPr>
                      <a:r>
                        <a:rPr lang="en-US" sz="12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85946">
                <a:tc>
                  <a:txBody>
                    <a:bodyPr/>
                    <a:lstStyle/>
                    <a:p>
                      <a:pPr marR="0" indent="0" algn="l" rtl="0">
                        <a:spcBef>
                          <a:spcPts val="0"/>
                        </a:spcBef>
                        <a:spcAft>
                          <a:spcPts val="0"/>
                        </a:spcAft>
                      </a:pPr>
                      <a:r>
                        <a:rPr lang="en-US" sz="12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90628">
                <a:tc>
                  <a:txBody>
                    <a:bodyPr/>
                    <a:lstStyle/>
                    <a:p>
                      <a:pPr marR="0" indent="0" algn="l" rtl="0">
                        <a:spcBef>
                          <a:spcPts val="0"/>
                        </a:spcBef>
                        <a:spcAft>
                          <a:spcPts val="0"/>
                        </a:spcAft>
                      </a:pPr>
                      <a:r>
                        <a:rPr lang="en-US" sz="12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85946">
                <a:tc>
                  <a:txBody>
                    <a:bodyPr/>
                    <a:lstStyle/>
                    <a:p>
                      <a:pPr marR="0" indent="0" algn="l" rtl="0">
                        <a:spcBef>
                          <a:spcPts val="0"/>
                        </a:spcBef>
                        <a:spcAft>
                          <a:spcPts val="0"/>
                        </a:spcAft>
                      </a:pPr>
                      <a:r>
                        <a:rPr lang="en-US" sz="12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90628">
                <a:tc>
                  <a:txBody>
                    <a:bodyPr/>
                    <a:lstStyle/>
                    <a:p>
                      <a:pPr marR="0" indent="0" algn="l" rtl="0">
                        <a:spcBef>
                          <a:spcPts val="0"/>
                        </a:spcBef>
                        <a:spcAft>
                          <a:spcPts val="0"/>
                        </a:spcAft>
                      </a:pPr>
                      <a:r>
                        <a:rPr lang="en-US" sz="12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smtClean="0">
                          <a:solidFill>
                            <a:srgbClr val="000000"/>
                          </a:solidFill>
                          <a:latin typeface="+mj-lt"/>
                        </a:rPr>
                        <a:t>+11.36</a:t>
                      </a:r>
                      <a:endParaRPr lang="en-US" sz="12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90628">
                <a:tc>
                  <a:txBody>
                    <a:bodyPr/>
                    <a:lstStyle/>
                    <a:p>
                      <a:pPr marR="0" indent="0" algn="l" rtl="0">
                        <a:spcBef>
                          <a:spcPts val="0"/>
                        </a:spcBef>
                        <a:spcAft>
                          <a:spcPts val="0"/>
                        </a:spcAft>
                      </a:pPr>
                      <a:r>
                        <a:rPr lang="en-US" sz="12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smtClean="0">
                          <a:solidFill>
                            <a:srgbClr val="000000"/>
                          </a:solidFill>
                          <a:latin typeface="+mj-lt"/>
                        </a:rPr>
                        <a:t>$1,786.00</a:t>
                      </a:r>
                      <a:endParaRPr lang="en-US" sz="12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85946">
                <a:tc>
                  <a:txBody>
                    <a:bodyPr/>
                    <a:lstStyle/>
                    <a:p>
                      <a:pPr marR="0" indent="0" algn="l" rtl="0">
                        <a:spcBef>
                          <a:spcPts val="0"/>
                        </a:spcBef>
                        <a:spcAft>
                          <a:spcPts val="0"/>
                        </a:spcAft>
                      </a:pPr>
                      <a:r>
                        <a:rPr lang="en-US" sz="12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90628">
                <a:tc>
                  <a:txBody>
                    <a:bodyPr/>
                    <a:lstStyle/>
                    <a:p>
                      <a:pPr marR="0" indent="0" algn="l" rtl="0">
                        <a:spcBef>
                          <a:spcPts val="0"/>
                        </a:spcBef>
                        <a:spcAft>
                          <a:spcPts val="0"/>
                        </a:spcAft>
                      </a:pPr>
                      <a:r>
                        <a:rPr lang="en-US" sz="12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85946">
                <a:tc>
                  <a:txBody>
                    <a:bodyPr/>
                    <a:lstStyle/>
                    <a:p>
                      <a:pPr marR="0" indent="0" algn="l" rtl="0">
                        <a:spcBef>
                          <a:spcPts val="0"/>
                        </a:spcBef>
                        <a:spcAft>
                          <a:spcPts val="0"/>
                        </a:spcAft>
                      </a:pPr>
                      <a:r>
                        <a:rPr lang="en-US" sz="1200" kern="140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a:t>
                      </a:r>
                      <a:r>
                        <a:rPr lang="en-US" sz="1200" kern="1400" dirty="0" smtClean="0">
                          <a:solidFill>
                            <a:srgbClr val="000000"/>
                          </a:solidFill>
                          <a:latin typeface="+mj-lt"/>
                        </a:rPr>
                        <a:t>214.00</a:t>
                      </a:r>
                      <a:endParaRPr lang="en-US" sz="12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371891">
                <a:tc>
                  <a:txBody>
                    <a:bodyPr/>
                    <a:lstStyle/>
                    <a:p>
                      <a:pPr marR="0" indent="0" algn="l" rtl="0">
                        <a:spcBef>
                          <a:spcPts val="0"/>
                        </a:spcBef>
                        <a:spcAft>
                          <a:spcPts val="0"/>
                        </a:spcAft>
                      </a:pPr>
                      <a:r>
                        <a:rPr lang="en-US" sz="12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348645">
                <a:tc>
                  <a:txBody>
                    <a:bodyPr/>
                    <a:lstStyle/>
                    <a:p>
                      <a:pPr marR="0" indent="0" algn="l" rtl="0">
                        <a:spcBef>
                          <a:spcPts val="0"/>
                        </a:spcBef>
                        <a:spcAft>
                          <a:spcPts val="0"/>
                        </a:spcAft>
                      </a:pPr>
                      <a:r>
                        <a:rPr lang="en-US" sz="1200" kern="1400" dirty="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2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solidFill>
                      <a:schemeClr val="bg1"/>
                    </a:solidFill>
                  </a:tcPr>
                </a:tc>
              </a:tr>
            </a:tbl>
          </a:graphicData>
        </a:graphic>
      </p:graphicFrame>
      <p:sp>
        <p:nvSpPr>
          <p:cNvPr id="70" name="Right Arrow 69"/>
          <p:cNvSpPr/>
          <p:nvPr/>
        </p:nvSpPr>
        <p:spPr>
          <a:xfrm>
            <a:off x="5508677" y="2410822"/>
            <a:ext cx="172675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1861413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childTnLst>
                                </p:cTn>
                              </p:par>
                              <p:par>
                                <p:cTn id="15" presetID="1" presetClass="exit" presetSubtype="0" fill="hold" nodeType="withEffect">
                                  <p:stCondLst>
                                    <p:cond delay="0"/>
                                  </p:stCondLst>
                                  <p:childTnLst>
                                    <p:set>
                                      <p:cBhvr>
                                        <p:cTn id="16" dur="1" fill="hold">
                                          <p:stCondLst>
                                            <p:cond delay="0"/>
                                          </p:stCondLst>
                                        </p:cTn>
                                        <p:tgtEl>
                                          <p:spTgt spid="64"/>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60"/>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5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5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1"/>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2"/>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3"/>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6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6679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66796"/>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6679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6679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66799"/>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66800"/>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66801"/>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6680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66803"/>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66804"/>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75"/>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50"/>
                                        </p:tgtEl>
                                        <p:attrNameLst>
                                          <p:attrName>style.visibility</p:attrName>
                                        </p:attrNameLst>
                                      </p:cBhvr>
                                      <p:to>
                                        <p:strVal val="hidden"/>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0-#ppt_w/2"/>
                                          </p:val>
                                        </p:tav>
                                        <p:tav tm="100000">
                                          <p:val>
                                            <p:strVal val="#ppt_x"/>
                                          </p:val>
                                        </p:tav>
                                      </p:tavLst>
                                    </p:anim>
                                    <p:anim calcmode="lin" valueType="num">
                                      <p:cBhvr additive="base">
                                        <p:cTn id="72" dur="500" fill="hold"/>
                                        <p:tgtEl>
                                          <p:spTgt spid="70"/>
                                        </p:tgtEl>
                                        <p:attrNameLst>
                                          <p:attrName>ppt_y</p:attrName>
                                        </p:attrNameLst>
                                      </p:cBhvr>
                                      <p:tavLst>
                                        <p:tav tm="0">
                                          <p:val>
                                            <p:strVal val="#ppt_y"/>
                                          </p:val>
                                        </p:tav>
                                        <p:tav tm="100000">
                                          <p:val>
                                            <p:strVal val="#ppt_y"/>
                                          </p:val>
                                        </p:tav>
                                      </p:tavLst>
                                    </p:anim>
                                  </p:childTnLst>
                                </p:cTn>
                              </p:par>
                              <p:par>
                                <p:cTn id="73" presetID="1" presetClass="entr" presetSubtype="0" fill="hold" grpId="0"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P spid="72" grpId="0" animBg="1"/>
      <p:bldP spid="74" grpId="0"/>
      <p:bldP spid="75" grpId="0" animBg="1"/>
      <p:bldP spid="75" grpId="1" animBg="1"/>
      <p:bldP spid="76" grpId="0"/>
      <p:bldP spid="70"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a:xfrm>
            <a:off x="455612" y="4794250"/>
            <a:ext cx="4826212" cy="13779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3" name="Rectangle 2"/>
          <p:cNvSpPr>
            <a:spLocks noChangeArrowheads="1"/>
          </p:cNvSpPr>
          <p:nvPr/>
        </p:nvSpPr>
        <p:spPr bwMode="auto">
          <a:xfrm>
            <a:off x="455612" y="1677412"/>
            <a:ext cx="4826212" cy="1569660"/>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Payment Information</a:t>
            </a:r>
          </a:p>
          <a:p>
            <a:pPr marL="342900" indent="-342900">
              <a:buFont typeface="Arial" pitchFamily="34" charset="0"/>
              <a:buChar char="•"/>
            </a:pPr>
            <a:r>
              <a:rPr lang="en-US" sz="2400" dirty="0" smtClean="0">
                <a:cs typeface="Calibri" pitchFamily="34" charset="0"/>
              </a:rPr>
              <a:t>Total </a:t>
            </a:r>
            <a:r>
              <a:rPr lang="en-US" sz="2400" dirty="0">
                <a:cs typeface="Calibri" pitchFamily="34" charset="0"/>
              </a:rPr>
              <a:t>new balance</a:t>
            </a:r>
          </a:p>
          <a:p>
            <a:pPr marL="342900" indent="-342900">
              <a:buFont typeface="Arial" pitchFamily="34" charset="0"/>
              <a:buChar char="•"/>
            </a:pPr>
            <a:r>
              <a:rPr lang="en-US" sz="2400" dirty="0">
                <a:cs typeface="Calibri" pitchFamily="34" charset="0"/>
              </a:rPr>
              <a:t>Minimum payment amount </a:t>
            </a:r>
          </a:p>
          <a:p>
            <a:pPr marL="342900" indent="-342900">
              <a:buFont typeface="Arial" pitchFamily="34" charset="0"/>
              <a:buChar char="•"/>
            </a:pPr>
            <a:r>
              <a:rPr lang="en-US" sz="2400" dirty="0">
                <a:cs typeface="Calibri" pitchFamily="34" charset="0"/>
              </a:rPr>
              <a:t>Date payment is </a:t>
            </a:r>
            <a:r>
              <a:rPr lang="en-US" sz="2400" dirty="0" smtClean="0">
                <a:cs typeface="Calibri" pitchFamily="34" charset="0"/>
              </a:rPr>
              <a:t>due</a:t>
            </a:r>
            <a:endParaRPr lang="en-US" sz="2400" dirty="0">
              <a:cs typeface="Calibri" pitchFamily="34" charset="0"/>
            </a:endParaRPr>
          </a:p>
        </p:txBody>
      </p:sp>
      <p:sp>
        <p:nvSpPr>
          <p:cNvPr id="74" name="TextBox 73"/>
          <p:cNvSpPr txBox="1">
            <a:spLocks noChangeArrowheads="1"/>
          </p:cNvSpPr>
          <p:nvPr/>
        </p:nvSpPr>
        <p:spPr bwMode="auto">
          <a:xfrm>
            <a:off x="1165965" y="4870450"/>
            <a:ext cx="42233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What is Andrew’s minimum payment due for this billing cycle?</a:t>
            </a:r>
          </a:p>
        </p:txBody>
      </p:sp>
      <p:sp>
        <p:nvSpPr>
          <p:cNvPr id="76" name="TextBox 75"/>
          <p:cNvSpPr txBox="1">
            <a:spLocks noChangeArrowheads="1"/>
          </p:cNvSpPr>
          <p:nvPr/>
        </p:nvSpPr>
        <p:spPr bwMode="auto">
          <a:xfrm>
            <a:off x="439529" y="5643563"/>
            <a:ext cx="486634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$53.00</a:t>
            </a:r>
          </a:p>
        </p:txBody>
      </p:sp>
      <p:pic>
        <p:nvPicPr>
          <p:cNvPr id="50"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2166" y="4889631"/>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9" name="Table 98"/>
          <p:cNvGraphicFramePr>
            <a:graphicFrameLocks noGrp="1"/>
          </p:cNvGraphicFramePr>
          <p:nvPr>
            <p:extLst>
              <p:ext uri="{D42A27DB-BD31-4B8C-83A1-F6EECF244321}">
                <p14:modId xmlns:p14="http://schemas.microsoft.com/office/powerpoint/2010/main" val="1848673888"/>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100" name="Table 99"/>
          <p:cNvGraphicFramePr>
            <a:graphicFrameLocks noGrp="1"/>
          </p:cNvGraphicFramePr>
          <p:nvPr>
            <p:extLst>
              <p:ext uri="{D42A27DB-BD31-4B8C-83A1-F6EECF244321}">
                <p14:modId xmlns:p14="http://schemas.microsoft.com/office/powerpoint/2010/main" val="551070147"/>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101" name="Content Placeholder 66"/>
          <p:cNvGraphicFramePr>
            <a:graphicFrameLocks noGrp="1"/>
          </p:cNvGraphicFramePr>
          <p:nvPr>
            <p:ph idx="1"/>
            <p:extLst>
              <p:ext uri="{D42A27DB-BD31-4B8C-83A1-F6EECF244321}">
                <p14:modId xmlns:p14="http://schemas.microsoft.com/office/powerpoint/2010/main" val="163172163"/>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102" name="Table 101"/>
          <p:cNvGraphicFramePr>
            <a:graphicFrameLocks noGrp="1"/>
          </p:cNvGraphicFramePr>
          <p:nvPr>
            <p:extLst>
              <p:ext uri="{D42A27DB-BD31-4B8C-83A1-F6EECF244321}">
                <p14:modId xmlns:p14="http://schemas.microsoft.com/office/powerpoint/2010/main" val="1447101861"/>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103" name="Table 102"/>
          <p:cNvGraphicFramePr>
            <a:graphicFrameLocks noGrp="1"/>
          </p:cNvGraphicFramePr>
          <p:nvPr>
            <p:extLst>
              <p:ext uri="{D42A27DB-BD31-4B8C-83A1-F6EECF244321}">
                <p14:modId xmlns:p14="http://schemas.microsoft.com/office/powerpoint/2010/main" val="2737345787"/>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104" name="Table 103"/>
          <p:cNvGraphicFramePr>
            <a:graphicFrameLocks noGrp="1"/>
          </p:cNvGraphicFramePr>
          <p:nvPr>
            <p:extLst>
              <p:ext uri="{D42A27DB-BD31-4B8C-83A1-F6EECF244321}">
                <p14:modId xmlns:p14="http://schemas.microsoft.com/office/powerpoint/2010/main" val="2835238634"/>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105" name="Table 104"/>
          <p:cNvGraphicFramePr>
            <a:graphicFrameLocks noGrp="1"/>
          </p:cNvGraphicFramePr>
          <p:nvPr>
            <p:extLst>
              <p:ext uri="{D42A27DB-BD31-4B8C-83A1-F6EECF244321}">
                <p14:modId xmlns:p14="http://schemas.microsoft.com/office/powerpoint/2010/main" val="1333514874"/>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106" name="Table 105"/>
          <p:cNvGraphicFramePr>
            <a:graphicFrameLocks noGrp="1"/>
          </p:cNvGraphicFramePr>
          <p:nvPr>
            <p:extLst>
              <p:ext uri="{D42A27DB-BD31-4B8C-83A1-F6EECF244321}">
                <p14:modId xmlns:p14="http://schemas.microsoft.com/office/powerpoint/2010/main" val="454313290"/>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107" name="TextBox 106"/>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108" name="Rectangle 107"/>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110" name="Group 51"/>
          <p:cNvGrpSpPr>
            <a:grpSpLocks/>
          </p:cNvGrpSpPr>
          <p:nvPr/>
        </p:nvGrpSpPr>
        <p:grpSpPr bwMode="auto">
          <a:xfrm>
            <a:off x="8125900" y="5773738"/>
            <a:ext cx="415280" cy="328612"/>
            <a:chOff x="6096000" y="5773401"/>
            <a:chExt cx="310930" cy="328949"/>
          </a:xfrm>
        </p:grpSpPr>
        <p:pic>
          <p:nvPicPr>
            <p:cNvPr id="11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12"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sp>
        <p:nvSpPr>
          <p:cNvPr id="75" name="Right Arrow 74"/>
          <p:cNvSpPr/>
          <p:nvPr/>
        </p:nvSpPr>
        <p:spPr>
          <a:xfrm rot="5400000">
            <a:off x="9526131" y="-21337"/>
            <a:ext cx="4953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113" name="Group 50"/>
          <p:cNvGrpSpPr>
            <a:grpSpLocks/>
          </p:cNvGrpSpPr>
          <p:nvPr/>
        </p:nvGrpSpPr>
        <p:grpSpPr bwMode="auto">
          <a:xfrm>
            <a:off x="10711777" y="5092700"/>
            <a:ext cx="404179" cy="317500"/>
            <a:chOff x="8079381" y="5108346"/>
            <a:chExt cx="302619" cy="317729"/>
          </a:xfrm>
        </p:grpSpPr>
        <p:pic>
          <p:nvPicPr>
            <p:cNvPr id="114"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15"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116" name="Group 49"/>
          <p:cNvGrpSpPr>
            <a:grpSpLocks/>
          </p:cNvGrpSpPr>
          <p:nvPr/>
        </p:nvGrpSpPr>
        <p:grpSpPr bwMode="auto">
          <a:xfrm>
            <a:off x="9954208" y="4318000"/>
            <a:ext cx="404179" cy="330200"/>
            <a:chOff x="7467600" y="4248150"/>
            <a:chExt cx="302619" cy="330200"/>
          </a:xfrm>
        </p:grpSpPr>
        <p:pic>
          <p:nvPicPr>
            <p:cNvPr id="117"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18"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119" name="Group 48"/>
          <p:cNvGrpSpPr>
            <a:grpSpLocks/>
          </p:cNvGrpSpPr>
          <p:nvPr/>
        </p:nvGrpSpPr>
        <p:grpSpPr bwMode="auto">
          <a:xfrm>
            <a:off x="9141619" y="3276600"/>
            <a:ext cx="404179" cy="320675"/>
            <a:chOff x="6858000" y="3190875"/>
            <a:chExt cx="302619" cy="320675"/>
          </a:xfrm>
        </p:grpSpPr>
        <p:pic>
          <p:nvPicPr>
            <p:cNvPr id="120"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21"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122" name="Group 47"/>
          <p:cNvGrpSpPr>
            <a:grpSpLocks/>
          </p:cNvGrpSpPr>
          <p:nvPr/>
        </p:nvGrpSpPr>
        <p:grpSpPr bwMode="auto">
          <a:xfrm>
            <a:off x="11401631" y="2247901"/>
            <a:ext cx="404179" cy="320675"/>
            <a:chOff x="8553450" y="2247900"/>
            <a:chExt cx="302619" cy="320675"/>
          </a:xfrm>
        </p:grpSpPr>
        <p:pic>
          <p:nvPicPr>
            <p:cNvPr id="12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24"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125" name="Group 45"/>
          <p:cNvGrpSpPr>
            <a:grpSpLocks/>
          </p:cNvGrpSpPr>
          <p:nvPr/>
        </p:nvGrpSpPr>
        <p:grpSpPr bwMode="auto">
          <a:xfrm>
            <a:off x="10360502" y="595314"/>
            <a:ext cx="403052" cy="325437"/>
            <a:chOff x="7772400" y="594970"/>
            <a:chExt cx="302619" cy="325780"/>
          </a:xfrm>
        </p:grpSpPr>
        <p:pic>
          <p:nvPicPr>
            <p:cNvPr id="12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27"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128" name="Group 44"/>
          <p:cNvGrpSpPr>
            <a:grpSpLocks/>
          </p:cNvGrpSpPr>
          <p:nvPr/>
        </p:nvGrpSpPr>
        <p:grpSpPr bwMode="auto">
          <a:xfrm>
            <a:off x="7618016" y="1273175"/>
            <a:ext cx="543842" cy="325438"/>
            <a:chOff x="5715000" y="1273455"/>
            <a:chExt cx="408455" cy="325135"/>
          </a:xfrm>
        </p:grpSpPr>
        <p:pic>
          <p:nvPicPr>
            <p:cNvPr id="12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0"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131" name="Group 46"/>
          <p:cNvGrpSpPr>
            <a:grpSpLocks/>
          </p:cNvGrpSpPr>
          <p:nvPr/>
        </p:nvGrpSpPr>
        <p:grpSpPr bwMode="auto">
          <a:xfrm>
            <a:off x="7421218" y="2409032"/>
            <a:ext cx="550190" cy="319087"/>
            <a:chOff x="6248400" y="2278685"/>
            <a:chExt cx="412720" cy="318465"/>
          </a:xfrm>
        </p:grpSpPr>
        <p:pic>
          <p:nvPicPr>
            <p:cNvPr id="13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3"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134" name="Group 52"/>
          <p:cNvGrpSpPr>
            <a:grpSpLocks/>
          </p:cNvGrpSpPr>
          <p:nvPr/>
        </p:nvGrpSpPr>
        <p:grpSpPr bwMode="auto">
          <a:xfrm>
            <a:off x="6602281" y="1131888"/>
            <a:ext cx="404179" cy="322262"/>
            <a:chOff x="4953000" y="1132367"/>
            <a:chExt cx="302619" cy="321783"/>
          </a:xfrm>
        </p:grpSpPr>
        <p:pic>
          <p:nvPicPr>
            <p:cNvPr id="13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6"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37" name="Group 43"/>
          <p:cNvGrpSpPr>
            <a:grpSpLocks/>
          </p:cNvGrpSpPr>
          <p:nvPr/>
        </p:nvGrpSpPr>
        <p:grpSpPr bwMode="auto">
          <a:xfrm>
            <a:off x="7618016" y="995364"/>
            <a:ext cx="554422" cy="333375"/>
            <a:chOff x="5715000" y="994865"/>
            <a:chExt cx="415770" cy="334181"/>
          </a:xfrm>
        </p:grpSpPr>
        <p:pic>
          <p:nvPicPr>
            <p:cNvPr id="13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39"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40" name="Table 139"/>
          <p:cNvGraphicFramePr>
            <a:graphicFrameLocks noGrp="1"/>
          </p:cNvGraphicFramePr>
          <p:nvPr>
            <p:extLst>
              <p:ext uri="{D42A27DB-BD31-4B8C-83A1-F6EECF244321}">
                <p14:modId xmlns:p14="http://schemas.microsoft.com/office/powerpoint/2010/main" val="219962841"/>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graphicFrame>
        <p:nvGraphicFramePr>
          <p:cNvPr id="48" name="Table 47"/>
          <p:cNvGraphicFramePr>
            <a:graphicFrameLocks noGrp="1"/>
          </p:cNvGraphicFramePr>
          <p:nvPr>
            <p:extLst>
              <p:ext uri="{D42A27DB-BD31-4B8C-83A1-F6EECF244321}">
                <p14:modId xmlns:p14="http://schemas.microsoft.com/office/powerpoint/2010/main" val="1220328146"/>
              </p:ext>
            </p:extLst>
          </p:nvPr>
        </p:nvGraphicFramePr>
        <p:xfrm>
          <a:off x="5457998" y="1752600"/>
          <a:ext cx="5776995" cy="3317240"/>
        </p:xfrm>
        <a:graphic>
          <a:graphicData uri="http://schemas.openxmlformats.org/drawingml/2006/table">
            <a:tbl>
              <a:tblPr/>
              <a:tblGrid>
                <a:gridCol w="3801402"/>
                <a:gridCol w="1975593"/>
              </a:tblGrid>
              <a:tr h="193774">
                <a:tc gridSpan="2">
                  <a:txBody>
                    <a:bodyPr/>
                    <a:lstStyle/>
                    <a:p>
                      <a:pPr marR="0" indent="0" algn="ctr" rtl="0">
                        <a:spcBef>
                          <a:spcPts val="0"/>
                        </a:spcBef>
                        <a:spcAft>
                          <a:spcPts val="0"/>
                        </a:spcAft>
                      </a:pPr>
                      <a:r>
                        <a:rPr lang="en-US" sz="1400" b="1" kern="1400" dirty="0">
                          <a:solidFill>
                            <a:srgbClr val="000000"/>
                          </a:solidFill>
                          <a:latin typeface="+mj-lt"/>
                        </a:rPr>
                        <a:t>Payment Information</a:t>
                      </a:r>
                      <a:endParaRPr lang="en-US" sz="14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9744">
                <a:tc>
                  <a:txBody>
                    <a:bodyPr/>
                    <a:lstStyle/>
                    <a:p>
                      <a:pPr marR="0" indent="0" algn="l" rtl="0">
                        <a:spcBef>
                          <a:spcPts val="0"/>
                        </a:spcBef>
                        <a:spcAft>
                          <a:spcPts val="0"/>
                        </a:spcAft>
                      </a:pPr>
                      <a:r>
                        <a:rPr lang="en-US" sz="11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1,786.00</a:t>
                      </a:r>
                      <a:endParaRPr lang="en-US" sz="11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solidFill>
                      <a:schemeClr val="bg1"/>
                    </a:solidFill>
                  </a:tcPr>
                </a:tc>
              </a:tr>
              <a:tr h="109744">
                <a:tc>
                  <a:txBody>
                    <a:bodyPr/>
                    <a:lstStyle/>
                    <a:p>
                      <a:pPr marR="0" indent="0" algn="l" rtl="0">
                        <a:spcBef>
                          <a:spcPts val="0"/>
                        </a:spcBef>
                        <a:spcAft>
                          <a:spcPts val="0"/>
                        </a:spcAft>
                      </a:pPr>
                      <a:r>
                        <a:rPr lang="en-US" sz="11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09744">
                <a:tc>
                  <a:txBody>
                    <a:bodyPr/>
                    <a:lstStyle/>
                    <a:p>
                      <a:pPr marR="0" indent="0" algn="l" rtl="0">
                        <a:spcBef>
                          <a:spcPts val="0"/>
                        </a:spcBef>
                        <a:spcAft>
                          <a:spcPts val="0"/>
                        </a:spcAft>
                      </a:pPr>
                      <a:r>
                        <a:rPr lang="en-US" sz="11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274252">
                <a:tc gridSpan="2">
                  <a:txBody>
                    <a:bodyPr/>
                    <a:lstStyle/>
                    <a:p>
                      <a:pPr marR="0" indent="0" algn="just" rtl="0">
                        <a:spcBef>
                          <a:spcPts val="0"/>
                        </a:spcBef>
                        <a:spcAft>
                          <a:spcPts val="0"/>
                        </a:spcAft>
                      </a:pPr>
                      <a:r>
                        <a:rPr lang="en-US" sz="1100" b="1" kern="1400" dirty="0">
                          <a:solidFill>
                            <a:srgbClr val="000000"/>
                          </a:solidFill>
                          <a:latin typeface="+mj-lt"/>
                        </a:rPr>
                        <a:t>Late Payment Warning</a:t>
                      </a:r>
                      <a:r>
                        <a:rPr lang="en-US" sz="11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c hMerge="1">
                  <a:txBody>
                    <a:bodyPr/>
                    <a:lstStyle/>
                    <a:p>
                      <a:endParaRPr lang="en-US"/>
                    </a:p>
                  </a:txBody>
                  <a:tcPr/>
                </a:tc>
              </a:tr>
              <a:tr h="286256">
                <a:tc gridSpan="2">
                  <a:txBody>
                    <a:bodyPr/>
                    <a:lstStyle/>
                    <a:p>
                      <a:pPr marR="0" indent="0" algn="l" rtl="0">
                        <a:spcBef>
                          <a:spcPts val="0"/>
                        </a:spcBef>
                        <a:spcAft>
                          <a:spcPts val="0"/>
                        </a:spcAft>
                      </a:pPr>
                      <a:r>
                        <a:rPr lang="en-US" sz="1100" b="1" kern="1400" dirty="0">
                          <a:solidFill>
                            <a:srgbClr val="000000"/>
                          </a:solidFill>
                          <a:latin typeface="+mj-lt"/>
                        </a:rPr>
                        <a:t>Minimum Payment Warning</a:t>
                      </a:r>
                      <a:r>
                        <a:rPr lang="en-US" sz="11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c hMerge="1">
                  <a:txBody>
                    <a:bodyPr/>
                    <a:lstStyle/>
                    <a:p>
                      <a:endParaRPr lang="en-US"/>
                    </a:p>
                  </a:txBody>
                  <a:tcPr/>
                </a:tc>
              </a:tr>
              <a:tr h="691759">
                <a:tc gridSpan="2">
                  <a:txBody>
                    <a:bodyPr/>
                    <a:lstStyle/>
                    <a:p>
                      <a:pPr marR="0" indent="0" algn="l" rtl="0">
                        <a:spcBef>
                          <a:spcPts val="0"/>
                        </a:spcBef>
                        <a:spcAft>
                          <a:spcPts val="1400"/>
                        </a:spcAft>
                      </a:pPr>
                      <a:r>
                        <a:rPr lang="en-US" sz="1600" kern="1400" dirty="0">
                          <a:solidFill>
                            <a:srgbClr val="000000"/>
                          </a:solidFill>
                          <a:latin typeface="+mj-lt"/>
                        </a:rPr>
                        <a:t> </a:t>
                      </a: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solidFill>
                      <a:schemeClr val="bg1"/>
                    </a:solidFill>
                  </a:tcPr>
                </a:tc>
                <a:tc hMerge="1">
                  <a:txBody>
                    <a:bodyPr/>
                    <a:lstStyle/>
                    <a:p>
                      <a:endParaRPr lang="en-US"/>
                    </a:p>
                  </a:txBody>
                  <a:tcPr/>
                </a:tc>
              </a:tr>
            </a:tbl>
          </a:graphicData>
        </a:graphic>
      </p:graphicFrame>
      <p:sp>
        <p:nvSpPr>
          <p:cNvPr id="70" name="Right Arrow 69"/>
          <p:cNvSpPr/>
          <p:nvPr/>
        </p:nvSpPr>
        <p:spPr>
          <a:xfrm>
            <a:off x="4710468" y="1928431"/>
            <a:ext cx="86337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aphicFrame>
        <p:nvGraphicFramePr>
          <p:cNvPr id="49" name="Table 48"/>
          <p:cNvGraphicFramePr>
            <a:graphicFrameLocks noGrp="1"/>
          </p:cNvGraphicFramePr>
          <p:nvPr>
            <p:extLst>
              <p:ext uri="{D42A27DB-BD31-4B8C-83A1-F6EECF244321}">
                <p14:modId xmlns:p14="http://schemas.microsoft.com/office/powerpoint/2010/main" val="2462337125"/>
              </p:ext>
            </p:extLst>
          </p:nvPr>
        </p:nvGraphicFramePr>
        <p:xfrm>
          <a:off x="5848519" y="3581400"/>
          <a:ext cx="4890344" cy="1341120"/>
        </p:xfrm>
        <a:graphic>
          <a:graphicData uri="http://schemas.openxmlformats.org/drawingml/2006/table">
            <a:tbl>
              <a:tblPr/>
              <a:tblGrid>
                <a:gridCol w="1586058"/>
                <a:gridCol w="1718228"/>
                <a:gridCol w="1586058"/>
              </a:tblGrid>
              <a:tr h="394105">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smtClean="0">
                          <a:solidFill>
                            <a:srgbClr val="000000"/>
                          </a:solidFill>
                          <a:latin typeface="Calibri" pitchFamily="34" charset="0"/>
                          <a:cs typeface="Calibri" pitchFamily="34" charset="0"/>
                        </a:rPr>
                        <a:t>8 </a:t>
                      </a:r>
                      <a:r>
                        <a:rPr lang="en-US" sz="1100" kern="1400" dirty="0">
                          <a:solidFill>
                            <a:srgbClr val="000000"/>
                          </a:solidFill>
                          <a:latin typeface="Calibri" pitchFamily="34" charset="0"/>
                          <a:cs typeface="Calibri" pitchFamily="34" charset="0"/>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smtClean="0">
                          <a:solidFill>
                            <a:srgbClr val="000000"/>
                          </a:solidFill>
                          <a:latin typeface="Calibri" pitchFamily="34" charset="0"/>
                          <a:cs typeface="Calibri" pitchFamily="34" charset="0"/>
                        </a:rPr>
                        <a:t>$2,785</a:t>
                      </a:r>
                      <a:endParaRPr lang="en-US" sz="1100" kern="1400" dirty="0">
                        <a:solidFill>
                          <a:srgbClr val="000000"/>
                        </a:solidFill>
                        <a:latin typeface="Calibri" pitchFamily="34" charset="0"/>
                        <a:cs typeface="Calibri" pitchFamily="34" charset="0"/>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a:t>
                      </a:r>
                      <a:r>
                        <a:rPr lang="en-US" sz="1100" kern="1400" dirty="0" smtClean="0">
                          <a:solidFill>
                            <a:srgbClr val="000000"/>
                          </a:solidFill>
                          <a:latin typeface="Calibri" pitchFamily="34" charset="0"/>
                          <a:cs typeface="Calibri" pitchFamily="34" charset="0"/>
                        </a:rPr>
                        <a:t>2,232</a:t>
                      </a:r>
                    </a:p>
                    <a:p>
                      <a:pPr marR="0" indent="0" algn="ctr" rtl="0">
                        <a:spcBef>
                          <a:spcPts val="0"/>
                        </a:spcBef>
                        <a:spcAft>
                          <a:spcPts val="0"/>
                        </a:spcAft>
                      </a:pPr>
                      <a:r>
                        <a:rPr lang="en-US" sz="1100" i="1" kern="1400" dirty="0" smtClean="0">
                          <a:solidFill>
                            <a:srgbClr val="000000"/>
                          </a:solidFill>
                          <a:latin typeface="Calibri" pitchFamily="34" charset="0"/>
                          <a:cs typeface="Calibri" pitchFamily="34" charset="0"/>
                        </a:rPr>
                        <a:t>(Savings=$553)</a:t>
                      </a:r>
                      <a:endParaRPr lang="en-US" sz="1100" i="1" kern="1400" dirty="0">
                        <a:solidFill>
                          <a:srgbClr val="000000"/>
                        </a:solidFill>
                        <a:latin typeface="Calibri" pitchFamily="34" charset="0"/>
                        <a:cs typeface="Calibri" pitchFamily="34" charset="0"/>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47541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xit" presetSubtype="0" fill="hold" grpId="2" nodeType="withEffect">
                                  <p:stCondLst>
                                    <p:cond delay="0"/>
                                  </p:stCondLst>
                                  <p:childTnLst>
                                    <p:set>
                                      <p:cBhvr>
                                        <p:cTn id="22" dur="1" fill="hold">
                                          <p:stCondLst>
                                            <p:cond delay="0"/>
                                          </p:stCondLst>
                                        </p:cTn>
                                        <p:tgtEl>
                                          <p:spTgt spid="75"/>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99"/>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0"/>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101"/>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102"/>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103"/>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04"/>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05"/>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106"/>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107"/>
                                        </p:tgtEl>
                                        <p:attrNameLst>
                                          <p:attrName>style.visibility</p:attrName>
                                        </p:attrNameLst>
                                      </p:cBhvr>
                                      <p:to>
                                        <p:strVal val="hidden"/>
                                      </p:to>
                                    </p:set>
                                  </p:childTnLst>
                                </p:cTn>
                              </p:par>
                              <p:par>
                                <p:cTn id="41" presetID="1" presetClass="exit" presetSubtype="0" fill="hold" grpId="0" nodeType="withEffect">
                                  <p:stCondLst>
                                    <p:cond delay="0"/>
                                  </p:stCondLst>
                                  <p:childTnLst>
                                    <p:set>
                                      <p:cBhvr>
                                        <p:cTn id="42" dur="1" fill="hold">
                                          <p:stCondLst>
                                            <p:cond delay="0"/>
                                          </p:stCondLst>
                                        </p:cTn>
                                        <p:tgtEl>
                                          <p:spTgt spid="10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110"/>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113"/>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116"/>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19"/>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122"/>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25"/>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128"/>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131"/>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34"/>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137"/>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140"/>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75"/>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2"/>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4"/>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6"/>
                                        </p:tgtEl>
                                        <p:attrNameLst>
                                          <p:attrName>style.visibility</p:attrName>
                                        </p:attrNameLst>
                                      </p:cBhvr>
                                      <p:to>
                                        <p:strVal val="visible"/>
                                      </p:to>
                                    </p:set>
                                  </p:childTnLst>
                                </p:cTn>
                              </p:par>
                              <p:par>
                                <p:cTn id="79" presetID="2" presetClass="entr" presetSubtype="8" fill="hold" grpId="0" nodeType="withEffect">
                                  <p:stCondLst>
                                    <p:cond delay="0"/>
                                  </p:stCondLst>
                                  <p:childTnLst>
                                    <p:set>
                                      <p:cBhvr>
                                        <p:cTn id="80" dur="1" fill="hold">
                                          <p:stCondLst>
                                            <p:cond delay="0"/>
                                          </p:stCondLst>
                                        </p:cTn>
                                        <p:tgtEl>
                                          <p:spTgt spid="70"/>
                                        </p:tgtEl>
                                        <p:attrNameLst>
                                          <p:attrName>style.visibility</p:attrName>
                                        </p:attrNameLst>
                                      </p:cBhvr>
                                      <p:to>
                                        <p:strVal val="visible"/>
                                      </p:to>
                                    </p:set>
                                    <p:anim calcmode="lin" valueType="num">
                                      <p:cBhvr additive="base">
                                        <p:cTn id="81" dur="500" fill="hold"/>
                                        <p:tgtEl>
                                          <p:spTgt spid="70"/>
                                        </p:tgtEl>
                                        <p:attrNameLst>
                                          <p:attrName>ppt_x</p:attrName>
                                        </p:attrNameLst>
                                      </p:cBhvr>
                                      <p:tavLst>
                                        <p:tav tm="0">
                                          <p:val>
                                            <p:strVal val="0-#ppt_w/2"/>
                                          </p:val>
                                        </p:tav>
                                        <p:tav tm="100000">
                                          <p:val>
                                            <p:strVal val="#ppt_x"/>
                                          </p:val>
                                        </p:tav>
                                      </p:tavLst>
                                    </p:anim>
                                    <p:anim calcmode="lin" valueType="num">
                                      <p:cBhvr additive="base">
                                        <p:cTn id="82"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p:bldP spid="76" grpId="0"/>
      <p:bldP spid="107" grpId="0"/>
      <p:bldP spid="108" grpId="0" animBg="1"/>
      <p:bldP spid="75" grpId="0" animBg="1"/>
      <p:bldP spid="75" grpId="1" animBg="1"/>
      <p:bldP spid="75" grpId="2" animBg="1"/>
      <p:bldP spid="7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dirty="0" smtClean="0"/>
              <a:t>Minimum Payment</a:t>
            </a:r>
          </a:p>
        </p:txBody>
      </p:sp>
      <p:graphicFrame>
        <p:nvGraphicFramePr>
          <p:cNvPr id="4" name="Table 3"/>
          <p:cNvGraphicFramePr>
            <a:graphicFrameLocks noGrp="1"/>
          </p:cNvGraphicFramePr>
          <p:nvPr>
            <p:extLst>
              <p:ext uri="{D42A27DB-BD31-4B8C-83A1-F6EECF244321}">
                <p14:modId xmlns:p14="http://schemas.microsoft.com/office/powerpoint/2010/main" val="128816774"/>
              </p:ext>
            </p:extLst>
          </p:nvPr>
        </p:nvGraphicFramePr>
        <p:xfrm>
          <a:off x="1141412" y="3962400"/>
          <a:ext cx="9954205" cy="2438400"/>
        </p:xfrm>
        <a:graphic>
          <a:graphicData uri="http://schemas.openxmlformats.org/drawingml/2006/table">
            <a:tbl>
              <a:tblPr>
                <a:tableStyleId>{C4B1156A-380E-4F78-BDF5-A606A8083BF9}</a:tableStyleId>
              </a:tblPr>
              <a:tblGrid>
                <a:gridCol w="1990841"/>
                <a:gridCol w="1990841"/>
                <a:gridCol w="1990841"/>
                <a:gridCol w="1990841"/>
                <a:gridCol w="1990841"/>
              </a:tblGrid>
              <a:tr h="762000">
                <a:tc>
                  <a:txBody>
                    <a:bodyPr/>
                    <a:lstStyle/>
                    <a:p>
                      <a:pPr marL="0" marR="0" algn="ctr">
                        <a:spcBef>
                          <a:spcPts val="0"/>
                        </a:spcBef>
                        <a:spcAft>
                          <a:spcPts val="0"/>
                        </a:spcAft>
                      </a:pPr>
                      <a:endParaRPr lang="en-US" sz="2000" b="1" dirty="0">
                        <a:latin typeface="+mj-lt"/>
                        <a:ea typeface="Times New Roman"/>
                        <a:cs typeface="Times New Roman"/>
                      </a:endParaRPr>
                    </a:p>
                  </a:txBody>
                  <a:tcPr marL="45616" marR="45616" marT="34221" marB="34221" anchor="ctr"/>
                </a:tc>
                <a:tc>
                  <a:txBody>
                    <a:bodyPr/>
                    <a:lstStyle/>
                    <a:p>
                      <a:pPr marL="0" marR="0" algn="ctr">
                        <a:spcBef>
                          <a:spcPts val="0"/>
                        </a:spcBef>
                        <a:spcAft>
                          <a:spcPts val="0"/>
                        </a:spcAft>
                      </a:pPr>
                      <a:r>
                        <a:rPr lang="en-US" sz="2000" b="1" dirty="0" smtClean="0">
                          <a:latin typeface="+mj-lt"/>
                        </a:rPr>
                        <a:t>Payment Made</a:t>
                      </a:r>
                      <a:endParaRPr lang="en-US" sz="2000" b="1" dirty="0">
                        <a:latin typeface="+mj-lt"/>
                        <a:ea typeface="Times New Roman"/>
                        <a:cs typeface="Times New Roman"/>
                      </a:endParaRPr>
                    </a:p>
                  </a:txBody>
                  <a:tcPr marL="45616" marR="45616" marT="34221" marB="34221" anchor="ctr"/>
                </a:tc>
                <a:tc>
                  <a:txBody>
                    <a:bodyPr/>
                    <a:lstStyle/>
                    <a:p>
                      <a:pPr marL="0" marR="0" algn="ctr">
                        <a:spcBef>
                          <a:spcPts val="0"/>
                        </a:spcBef>
                        <a:spcAft>
                          <a:spcPts val="0"/>
                        </a:spcAft>
                      </a:pPr>
                      <a:r>
                        <a:rPr lang="en-US" sz="2000" b="1" dirty="0" smtClean="0">
                          <a:latin typeface="+mj-lt"/>
                        </a:rPr>
                        <a:t> Time </a:t>
                      </a:r>
                      <a:r>
                        <a:rPr lang="en-US" sz="2000" b="1" dirty="0">
                          <a:latin typeface="+mj-lt"/>
                        </a:rPr>
                        <a:t>to pay off </a:t>
                      </a:r>
                      <a:r>
                        <a:rPr lang="en-US" sz="2000" b="1" dirty="0" smtClean="0">
                          <a:latin typeface="+mj-lt"/>
                        </a:rPr>
                        <a:t>card</a:t>
                      </a:r>
                      <a:endParaRPr lang="en-US" sz="2000" b="1" dirty="0">
                        <a:latin typeface="+mj-lt"/>
                        <a:ea typeface="Times New Roman"/>
                        <a:cs typeface="Times New Roman"/>
                      </a:endParaRPr>
                    </a:p>
                  </a:txBody>
                  <a:tcPr marL="45616" marR="45616" marT="34221" marB="34221" anchor="ctr"/>
                </a:tc>
                <a:tc>
                  <a:txBody>
                    <a:bodyPr/>
                    <a:lstStyle/>
                    <a:p>
                      <a:pPr marL="0" marR="0" algn="ctr">
                        <a:spcBef>
                          <a:spcPts val="0"/>
                        </a:spcBef>
                        <a:spcAft>
                          <a:spcPts val="0"/>
                        </a:spcAft>
                      </a:pPr>
                      <a:r>
                        <a:rPr lang="en-US" sz="2000" b="1" dirty="0" smtClean="0">
                          <a:latin typeface="+mj-lt"/>
                        </a:rPr>
                        <a:t> Total </a:t>
                      </a:r>
                      <a:r>
                        <a:rPr lang="en-US" sz="2000" b="1" dirty="0">
                          <a:latin typeface="+mj-lt"/>
                        </a:rPr>
                        <a:t>amount </a:t>
                      </a:r>
                      <a:r>
                        <a:rPr lang="en-US" sz="2000" b="1" dirty="0" smtClean="0">
                          <a:latin typeface="+mj-lt"/>
                        </a:rPr>
                        <a:t>of interest paid</a:t>
                      </a:r>
                      <a:endParaRPr lang="en-US" sz="2000" b="1" dirty="0">
                        <a:latin typeface="+mj-lt"/>
                        <a:ea typeface="Times New Roman"/>
                        <a:cs typeface="Times New Roman"/>
                      </a:endParaRPr>
                    </a:p>
                  </a:txBody>
                  <a:tcPr marL="45616" marR="45616" marT="34221" marB="34221" anchor="ctr"/>
                </a:tc>
                <a:tc>
                  <a:txBody>
                    <a:bodyPr/>
                    <a:lstStyle/>
                    <a:p>
                      <a:pPr marL="0" marR="0" algn="ctr">
                        <a:spcBef>
                          <a:spcPts val="0"/>
                        </a:spcBef>
                        <a:spcAft>
                          <a:spcPts val="0"/>
                        </a:spcAft>
                      </a:pPr>
                      <a:r>
                        <a:rPr lang="en-US" sz="2000" b="1" dirty="0" smtClean="0">
                          <a:latin typeface="+mj-lt"/>
                        </a:rPr>
                        <a:t>Total </a:t>
                      </a:r>
                      <a:r>
                        <a:rPr lang="en-US" sz="2000" b="1" dirty="0">
                          <a:latin typeface="+mj-lt"/>
                        </a:rPr>
                        <a:t>amount paid</a:t>
                      </a:r>
                      <a:endParaRPr lang="en-US" sz="2000" b="1" dirty="0">
                        <a:latin typeface="+mj-lt"/>
                        <a:ea typeface="Times New Roman"/>
                        <a:cs typeface="Times New Roman"/>
                      </a:endParaRPr>
                    </a:p>
                  </a:txBody>
                  <a:tcPr marL="45616" marR="45616" marT="34221" marB="34221" anchor="ctr"/>
                </a:tc>
              </a:tr>
              <a:tr h="464958">
                <a:tc>
                  <a:txBody>
                    <a:bodyPr/>
                    <a:lstStyle/>
                    <a:p>
                      <a:pPr marL="0" marR="0" algn="ctr">
                        <a:spcBef>
                          <a:spcPts val="0"/>
                        </a:spcBef>
                        <a:spcAft>
                          <a:spcPts val="0"/>
                        </a:spcAft>
                      </a:pPr>
                      <a:r>
                        <a:rPr lang="en-US" sz="2000" b="1" baseline="0" dirty="0" smtClean="0">
                          <a:latin typeface="+mj-lt"/>
                          <a:ea typeface="Times New Roman"/>
                          <a:cs typeface="Times New Roman"/>
                        </a:rPr>
                        <a:t>Full Payment</a:t>
                      </a:r>
                      <a:endParaRPr lang="en-US" sz="2000" b="1" dirty="0">
                        <a:latin typeface="+mj-lt"/>
                        <a:ea typeface="Times New Roman"/>
                        <a:cs typeface="Times New Roman"/>
                      </a:endParaRPr>
                    </a:p>
                  </a:txBody>
                  <a:tcPr marL="45616" marR="45616" marT="34221" marB="34221" anchor="ctr">
                    <a:solidFill>
                      <a:schemeClr val="accent3">
                        <a:lumMod val="20000"/>
                        <a:lumOff val="80000"/>
                      </a:schemeClr>
                    </a:solidFill>
                  </a:tcPr>
                </a:tc>
                <a:tc>
                  <a:txBody>
                    <a:bodyPr/>
                    <a:lstStyle/>
                    <a:p>
                      <a:pPr marL="0" marR="0" algn="ctr">
                        <a:spcBef>
                          <a:spcPts val="0"/>
                        </a:spcBef>
                        <a:spcAft>
                          <a:spcPts val="0"/>
                        </a:spcAft>
                      </a:pPr>
                      <a:r>
                        <a:rPr lang="en-US" sz="2000" dirty="0" smtClean="0">
                          <a:latin typeface="+mj-lt"/>
                          <a:ea typeface="Times New Roman"/>
                          <a:cs typeface="Times New Roman"/>
                        </a:rPr>
                        <a:t>$1,500</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 month</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$0</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$1,500</a:t>
                      </a:r>
                      <a:endParaRPr lang="en-US" sz="2000" dirty="0">
                        <a:latin typeface="+mj-lt"/>
                        <a:ea typeface="Times New Roman"/>
                        <a:cs typeface="Times New Roman"/>
                      </a:endParaRPr>
                    </a:p>
                  </a:txBody>
                  <a:tcPr marL="45616" marR="45616" marT="34221" marB="34221" anchor="ctr">
                    <a:noFill/>
                  </a:tcPr>
                </a:tc>
              </a:tr>
              <a:tr h="5334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baseline="0" dirty="0" smtClean="0">
                          <a:solidFill>
                            <a:schemeClr val="dk1"/>
                          </a:solidFill>
                          <a:latin typeface="+mn-lt"/>
                          <a:ea typeface="Times New Roman"/>
                          <a:cs typeface="Times New Roman"/>
                        </a:rPr>
                        <a:t>Partial Payment</a:t>
                      </a:r>
                      <a:endParaRPr lang="en-US" sz="2000" b="1" dirty="0">
                        <a:latin typeface="+mj-lt"/>
                        <a:ea typeface="Times New Roman"/>
                        <a:cs typeface="Times New Roman"/>
                      </a:endParaRPr>
                    </a:p>
                  </a:txBody>
                  <a:tcPr marL="45616" marR="45616" marT="34221" marB="34221" anchor="ctr">
                    <a:solidFill>
                      <a:schemeClr val="accent3">
                        <a:lumMod val="20000"/>
                        <a:lumOff val="80000"/>
                      </a:schemeClr>
                    </a:solidFill>
                  </a:tcPr>
                </a:tc>
                <a:tc>
                  <a:txBody>
                    <a:bodyPr/>
                    <a:lstStyle/>
                    <a:p>
                      <a:pPr marL="0" marR="0" algn="ctr">
                        <a:spcBef>
                          <a:spcPts val="0"/>
                        </a:spcBef>
                        <a:spcAft>
                          <a:spcPts val="0"/>
                        </a:spcAft>
                      </a:pPr>
                      <a:r>
                        <a:rPr lang="en-US" sz="2000" dirty="0" smtClean="0">
                          <a:latin typeface="+mj-lt"/>
                          <a:ea typeface="Times New Roman"/>
                          <a:cs typeface="Times New Roman"/>
                        </a:rPr>
                        <a:t>$135</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 year</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$125</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$1,625</a:t>
                      </a:r>
                      <a:endParaRPr lang="en-US" sz="2000" dirty="0">
                        <a:latin typeface="+mj-lt"/>
                        <a:ea typeface="Times New Roman"/>
                        <a:cs typeface="Times New Roman"/>
                      </a:endParaRPr>
                    </a:p>
                  </a:txBody>
                  <a:tcPr marL="45616" marR="45616" marT="34221" marB="34221" anchor="ctr">
                    <a:noFill/>
                  </a:tcPr>
                </a:tc>
              </a:tr>
              <a:tr h="66216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kern="1200" dirty="0" smtClean="0">
                          <a:solidFill>
                            <a:schemeClr val="dk1"/>
                          </a:solidFill>
                          <a:latin typeface="+mn-lt"/>
                          <a:ea typeface="Times New Roman"/>
                          <a:cs typeface="Times New Roman"/>
                        </a:rPr>
                        <a:t>Minimum Payment</a:t>
                      </a:r>
                      <a:endParaRPr lang="en-US" sz="2000" b="1" dirty="0">
                        <a:latin typeface="+mj-lt"/>
                        <a:ea typeface="Times New Roman"/>
                        <a:cs typeface="Times New Roman"/>
                      </a:endParaRPr>
                    </a:p>
                  </a:txBody>
                  <a:tcPr marL="45616" marR="45616" marT="34221" marB="34221" anchor="ctr">
                    <a:solidFill>
                      <a:schemeClr val="accent3">
                        <a:lumMod val="20000"/>
                        <a:lumOff val="80000"/>
                      </a:schemeClr>
                    </a:solidFill>
                  </a:tcPr>
                </a:tc>
                <a:tc>
                  <a:txBody>
                    <a:bodyPr/>
                    <a:lstStyle/>
                    <a:p>
                      <a:pPr marL="0" marR="0" algn="ctr">
                        <a:spcBef>
                          <a:spcPts val="0"/>
                        </a:spcBef>
                        <a:spcAft>
                          <a:spcPts val="0"/>
                        </a:spcAft>
                      </a:pPr>
                      <a:r>
                        <a:rPr lang="en-US" sz="2000" dirty="0" smtClean="0">
                          <a:latin typeface="+mj-lt"/>
                          <a:ea typeface="Times New Roman"/>
                          <a:cs typeface="Times New Roman"/>
                        </a:rPr>
                        <a:t>$30</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11 years</a:t>
                      </a:r>
                      <a:endParaRPr lang="en-US" sz="2000" dirty="0">
                        <a:latin typeface="+mj-lt"/>
                        <a:ea typeface="Times New Roman"/>
                        <a:cs typeface="Times New Roman"/>
                      </a:endParaRPr>
                    </a:p>
                  </a:txBody>
                  <a:tcPr marL="45616" marR="45616" marT="34221" marB="34221" anchor="ctr">
                    <a:noFill/>
                  </a:tcPr>
                </a:tc>
                <a:tc>
                  <a:txBody>
                    <a:bodyPr/>
                    <a:lstStyle/>
                    <a:p>
                      <a:pPr marL="0" marR="0" algn="ctr">
                        <a:spcBef>
                          <a:spcPts val="0"/>
                        </a:spcBef>
                        <a:spcAft>
                          <a:spcPts val="0"/>
                        </a:spcAft>
                      </a:pPr>
                      <a:r>
                        <a:rPr lang="en-US" sz="2000" dirty="0" smtClean="0">
                          <a:latin typeface="+mj-lt"/>
                          <a:ea typeface="Times New Roman"/>
                          <a:cs typeface="Times New Roman"/>
                        </a:rPr>
                        <a:t>$1,413</a:t>
                      </a:r>
                      <a:endParaRPr lang="en-US" sz="2000" dirty="0">
                        <a:latin typeface="+mj-lt"/>
                        <a:ea typeface="Times New Roman"/>
                        <a:cs typeface="Times New Roman"/>
                      </a:endParaRPr>
                    </a:p>
                  </a:txBody>
                  <a:tcPr marL="45616" marR="45616" marT="34221" marB="34221"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latin typeface="+mj-lt"/>
                          <a:ea typeface="Times New Roman"/>
                          <a:cs typeface="Times New Roman"/>
                        </a:rPr>
                        <a:t>$2,913</a:t>
                      </a:r>
                      <a:endParaRPr lang="en-US" sz="2000" dirty="0">
                        <a:latin typeface="+mj-lt"/>
                        <a:ea typeface="Times New Roman"/>
                        <a:cs typeface="Times New Roman"/>
                      </a:endParaRPr>
                    </a:p>
                  </a:txBody>
                  <a:tcPr marL="45616" marR="45616" marT="34221" marB="34221" anchor="ctr">
                    <a:noFill/>
                  </a:tcPr>
                </a:tc>
              </a:tr>
            </a:tbl>
          </a:graphicData>
        </a:graphic>
      </p:graphicFrame>
      <p:sp>
        <p:nvSpPr>
          <p:cNvPr id="2" name="Rectangle 1"/>
          <p:cNvSpPr/>
          <p:nvPr/>
        </p:nvSpPr>
        <p:spPr>
          <a:xfrm>
            <a:off x="684212" y="2362200"/>
            <a:ext cx="11217355" cy="1200329"/>
          </a:xfrm>
          <a:prstGeom prst="rect">
            <a:avLst/>
          </a:prstGeom>
        </p:spPr>
        <p:txBody>
          <a:bodyPr wrap="square">
            <a:spAutoFit/>
          </a:bodyPr>
          <a:lstStyle/>
          <a:p>
            <a:pPr algn="ctr"/>
            <a:r>
              <a:rPr lang="en-US" sz="2400" dirty="0" smtClean="0"/>
              <a:t>To prepare for her first semester of college, Miranda purchased a new computer for $1,000 and textbooks for $500, spending a total of $1,500 on her credit card charging 15% APR. How much would Miranda pay in interest if she makes the minimum payment?</a:t>
            </a:r>
            <a:endParaRPr lang="en-US" sz="2400" dirty="0"/>
          </a:p>
        </p:txBody>
      </p:sp>
      <p:sp>
        <p:nvSpPr>
          <p:cNvPr id="18" name="Rectangle 17"/>
          <p:cNvSpPr/>
          <p:nvPr/>
        </p:nvSpPr>
        <p:spPr>
          <a:xfrm>
            <a:off x="5865812" y="1112087"/>
            <a:ext cx="5758689" cy="95410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A minimum payment is due </a:t>
            </a:r>
            <a:r>
              <a:rPr lang="en-US" sz="2800" b="1" u="sng" dirty="0" smtClean="0"/>
              <a:t>each month</a:t>
            </a:r>
            <a:r>
              <a:rPr lang="en-US" sz="2800" dirty="0" smtClean="0"/>
              <a:t> the card has a balance</a:t>
            </a:r>
            <a:endParaRPr lang="en-US" sz="2800" dirty="0"/>
          </a:p>
        </p:txBody>
      </p:sp>
      <p:grpSp>
        <p:nvGrpSpPr>
          <p:cNvPr id="19" name="Group 10"/>
          <p:cNvGrpSpPr>
            <a:grpSpLocks noChangeAspect="1"/>
          </p:cNvGrpSpPr>
          <p:nvPr/>
        </p:nvGrpSpPr>
        <p:grpSpPr bwMode="auto">
          <a:xfrm>
            <a:off x="8468130" y="469107"/>
            <a:ext cx="906953" cy="616730"/>
            <a:chOff x="1620" y="1920"/>
            <a:chExt cx="342" cy="310"/>
          </a:xfrm>
        </p:grpSpPr>
        <p:sp>
          <p:nvSpPr>
            <p:cNvPr id="20"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1"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2"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3"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4"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5"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6"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7"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8"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29" name="Rounded Rectangle 28"/>
          <p:cNvSpPr/>
          <p:nvPr/>
        </p:nvSpPr>
        <p:spPr>
          <a:xfrm>
            <a:off x="5852294" y="350085"/>
            <a:ext cx="5821605" cy="1873014"/>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4505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500"/>
                                        <p:tgtEl>
                                          <p:spTgt spid="29"/>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animBg="1"/>
      <p:bldP spid="29"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2"/>
          <p:cNvSpPr>
            <a:spLocks noChangeArrowheads="1"/>
          </p:cNvSpPr>
          <p:nvPr/>
        </p:nvSpPr>
        <p:spPr bwMode="auto">
          <a:xfrm>
            <a:off x="455612" y="489466"/>
            <a:ext cx="4826212" cy="1569660"/>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Late Payment Warning</a:t>
            </a:r>
          </a:p>
          <a:p>
            <a:pPr lvl="0" algn="ctr"/>
            <a:r>
              <a:rPr lang="en-US" sz="2400" dirty="0" smtClean="0">
                <a:cs typeface="Calibri" pitchFamily="34" charset="0"/>
              </a:rPr>
              <a:t>What </a:t>
            </a:r>
            <a:r>
              <a:rPr lang="en-US" sz="2400" dirty="0">
                <a:cs typeface="Calibri" pitchFamily="34" charset="0"/>
              </a:rPr>
              <a:t>will happen if a payment is </a:t>
            </a:r>
            <a:r>
              <a:rPr lang="en-US" sz="2400" dirty="0" smtClean="0">
                <a:cs typeface="Calibri" pitchFamily="34" charset="0"/>
              </a:rPr>
              <a:t>late—usually </a:t>
            </a:r>
            <a:r>
              <a:rPr lang="en-US" sz="2400" dirty="0">
                <a:cs typeface="Calibri" pitchFamily="34" charset="0"/>
              </a:rPr>
              <a:t>additional fees and a higher interest rate</a:t>
            </a:r>
          </a:p>
        </p:txBody>
      </p:sp>
      <p:sp>
        <p:nvSpPr>
          <p:cNvPr id="53" name="Rounded Rectangle 52"/>
          <p:cNvSpPr/>
          <p:nvPr/>
        </p:nvSpPr>
        <p:spPr>
          <a:xfrm>
            <a:off x="455612" y="4572000"/>
            <a:ext cx="4826212" cy="18288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55" name="TextBox 54"/>
          <p:cNvSpPr txBox="1">
            <a:spLocks noChangeArrowheads="1"/>
          </p:cNvSpPr>
          <p:nvPr/>
        </p:nvSpPr>
        <p:spPr bwMode="auto">
          <a:xfrm>
            <a:off x="989012" y="4724401"/>
            <a:ext cx="431818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How long will it take Andrew to pay off the balance of his credit card if he only pays the minimum payment?</a:t>
            </a:r>
          </a:p>
        </p:txBody>
      </p:sp>
      <p:sp>
        <p:nvSpPr>
          <p:cNvPr id="56" name="TextBox 55"/>
          <p:cNvSpPr txBox="1">
            <a:spLocks noChangeArrowheads="1"/>
          </p:cNvSpPr>
          <p:nvPr/>
        </p:nvSpPr>
        <p:spPr bwMode="auto">
          <a:xfrm>
            <a:off x="366089" y="5943600"/>
            <a:ext cx="487553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8 years</a:t>
            </a:r>
          </a:p>
        </p:txBody>
      </p:sp>
      <p:sp>
        <p:nvSpPr>
          <p:cNvPr id="57" name="Rectangle 2"/>
          <p:cNvSpPr>
            <a:spLocks noChangeArrowheads="1"/>
          </p:cNvSpPr>
          <p:nvPr/>
        </p:nvSpPr>
        <p:spPr bwMode="auto">
          <a:xfrm>
            <a:off x="455612" y="2696203"/>
            <a:ext cx="4826212" cy="1569660"/>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smtClean="0">
                <a:latin typeface="+mj-lt"/>
                <a:ea typeface="Times New Roman" pitchFamily="18" charset="0"/>
              </a:rPr>
              <a:t>Minimum Payment </a:t>
            </a:r>
            <a:r>
              <a:rPr lang="en-US" sz="2400" b="1" u="sng" dirty="0">
                <a:latin typeface="+mj-lt"/>
                <a:ea typeface="Times New Roman" pitchFamily="18" charset="0"/>
              </a:rPr>
              <a:t>Warning</a:t>
            </a:r>
          </a:p>
          <a:p>
            <a:pPr algn="ctr"/>
            <a:r>
              <a:rPr lang="en-US" sz="2400" dirty="0">
                <a:cs typeface="Calibri" pitchFamily="34" charset="0"/>
              </a:rPr>
              <a:t>Estimate of how long it can take to pay </a:t>
            </a:r>
            <a:r>
              <a:rPr lang="en-US" sz="2400" dirty="0" smtClean="0">
                <a:cs typeface="Calibri" pitchFamily="34" charset="0"/>
              </a:rPr>
              <a:t>off balance </a:t>
            </a:r>
            <a:r>
              <a:rPr lang="en-US" sz="2400" dirty="0">
                <a:cs typeface="Calibri" pitchFamily="34" charset="0"/>
              </a:rPr>
              <a:t>if only </a:t>
            </a:r>
            <a:r>
              <a:rPr lang="en-US" sz="2400" dirty="0" smtClean="0">
                <a:cs typeface="Calibri" pitchFamily="34" charset="0"/>
              </a:rPr>
              <a:t>minimum </a:t>
            </a:r>
            <a:r>
              <a:rPr lang="en-US" sz="2400" dirty="0">
                <a:cs typeface="Calibri" pitchFamily="34" charset="0"/>
              </a:rPr>
              <a:t>payment is </a:t>
            </a:r>
            <a:r>
              <a:rPr lang="en-US" sz="2400" dirty="0" smtClean="0">
                <a:cs typeface="Calibri" pitchFamily="34" charset="0"/>
              </a:rPr>
              <a:t>made</a:t>
            </a:r>
            <a:endParaRPr lang="en-US" sz="2400" dirty="0">
              <a:cs typeface="Calibri" pitchFamily="34" charset="0"/>
            </a:endParaRPr>
          </a:p>
        </p:txBody>
      </p:sp>
      <p:pic>
        <p:nvPicPr>
          <p:cNvPr id="62"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2934" y="4800600"/>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3" name="Table 62"/>
          <p:cNvGraphicFramePr>
            <a:graphicFrameLocks noGrp="1"/>
          </p:cNvGraphicFramePr>
          <p:nvPr>
            <p:extLst>
              <p:ext uri="{D42A27DB-BD31-4B8C-83A1-F6EECF244321}">
                <p14:modId xmlns:p14="http://schemas.microsoft.com/office/powerpoint/2010/main" val="1984164653"/>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4" name="Table 63"/>
          <p:cNvGraphicFramePr>
            <a:graphicFrameLocks noGrp="1"/>
          </p:cNvGraphicFramePr>
          <p:nvPr>
            <p:extLst>
              <p:ext uri="{D42A27DB-BD31-4B8C-83A1-F6EECF244321}">
                <p14:modId xmlns:p14="http://schemas.microsoft.com/office/powerpoint/2010/main" val="3293815457"/>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5" name="Content Placeholder 66"/>
          <p:cNvGraphicFramePr>
            <a:graphicFrameLocks noGrp="1"/>
          </p:cNvGraphicFramePr>
          <p:nvPr>
            <p:ph idx="1"/>
            <p:extLst>
              <p:ext uri="{D42A27DB-BD31-4B8C-83A1-F6EECF244321}">
                <p14:modId xmlns:p14="http://schemas.microsoft.com/office/powerpoint/2010/main" val="3881265264"/>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6" name="Table 65"/>
          <p:cNvGraphicFramePr>
            <a:graphicFrameLocks noGrp="1"/>
          </p:cNvGraphicFramePr>
          <p:nvPr>
            <p:extLst>
              <p:ext uri="{D42A27DB-BD31-4B8C-83A1-F6EECF244321}">
                <p14:modId xmlns:p14="http://schemas.microsoft.com/office/powerpoint/2010/main" val="3170073186"/>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7" name="Table 66"/>
          <p:cNvGraphicFramePr>
            <a:graphicFrameLocks noGrp="1"/>
          </p:cNvGraphicFramePr>
          <p:nvPr>
            <p:extLst>
              <p:ext uri="{D42A27DB-BD31-4B8C-83A1-F6EECF244321}">
                <p14:modId xmlns:p14="http://schemas.microsoft.com/office/powerpoint/2010/main" val="690540316"/>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8" name="Table 67"/>
          <p:cNvGraphicFramePr>
            <a:graphicFrameLocks noGrp="1"/>
          </p:cNvGraphicFramePr>
          <p:nvPr>
            <p:extLst>
              <p:ext uri="{D42A27DB-BD31-4B8C-83A1-F6EECF244321}">
                <p14:modId xmlns:p14="http://schemas.microsoft.com/office/powerpoint/2010/main" val="1218883639"/>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9" name="Table 68"/>
          <p:cNvGraphicFramePr>
            <a:graphicFrameLocks noGrp="1"/>
          </p:cNvGraphicFramePr>
          <p:nvPr>
            <p:extLst>
              <p:ext uri="{D42A27DB-BD31-4B8C-83A1-F6EECF244321}">
                <p14:modId xmlns:p14="http://schemas.microsoft.com/office/powerpoint/2010/main" val="1413449439"/>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71" name="Table 70"/>
          <p:cNvGraphicFramePr>
            <a:graphicFrameLocks noGrp="1"/>
          </p:cNvGraphicFramePr>
          <p:nvPr>
            <p:extLst>
              <p:ext uri="{D42A27DB-BD31-4B8C-83A1-F6EECF244321}">
                <p14:modId xmlns:p14="http://schemas.microsoft.com/office/powerpoint/2010/main" val="1492291638"/>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72" name="TextBox 71"/>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74" name="Rectangle 73"/>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75" name="Group 51"/>
          <p:cNvGrpSpPr>
            <a:grpSpLocks/>
          </p:cNvGrpSpPr>
          <p:nvPr/>
        </p:nvGrpSpPr>
        <p:grpSpPr bwMode="auto">
          <a:xfrm>
            <a:off x="8125900" y="5773738"/>
            <a:ext cx="415280" cy="328612"/>
            <a:chOff x="6096000" y="5773401"/>
            <a:chExt cx="310930" cy="328949"/>
          </a:xfrm>
        </p:grpSpPr>
        <p:pic>
          <p:nvPicPr>
            <p:cNvPr id="7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7"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pSp>
        <p:nvGrpSpPr>
          <p:cNvPr id="78" name="Group 50"/>
          <p:cNvGrpSpPr>
            <a:grpSpLocks/>
          </p:cNvGrpSpPr>
          <p:nvPr/>
        </p:nvGrpSpPr>
        <p:grpSpPr bwMode="auto">
          <a:xfrm>
            <a:off x="10711777" y="5092700"/>
            <a:ext cx="404179" cy="317500"/>
            <a:chOff x="8079381" y="5108346"/>
            <a:chExt cx="302619" cy="317729"/>
          </a:xfrm>
        </p:grpSpPr>
        <p:pic>
          <p:nvPicPr>
            <p:cNvPr id="7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0"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81" name="Group 49"/>
          <p:cNvGrpSpPr>
            <a:grpSpLocks/>
          </p:cNvGrpSpPr>
          <p:nvPr/>
        </p:nvGrpSpPr>
        <p:grpSpPr bwMode="auto">
          <a:xfrm>
            <a:off x="9954208" y="4318000"/>
            <a:ext cx="404179" cy="330200"/>
            <a:chOff x="7467600" y="4248150"/>
            <a:chExt cx="302619" cy="330200"/>
          </a:xfrm>
        </p:grpSpPr>
        <p:pic>
          <p:nvPicPr>
            <p:cNvPr id="8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3"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sp>
        <p:nvSpPr>
          <p:cNvPr id="70" name="Right Arrow 69"/>
          <p:cNvSpPr/>
          <p:nvPr/>
        </p:nvSpPr>
        <p:spPr>
          <a:xfrm>
            <a:off x="5946148" y="865188"/>
            <a:ext cx="172675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84" name="Group 48"/>
          <p:cNvGrpSpPr>
            <a:grpSpLocks/>
          </p:cNvGrpSpPr>
          <p:nvPr/>
        </p:nvGrpSpPr>
        <p:grpSpPr bwMode="auto">
          <a:xfrm>
            <a:off x="9141619" y="3276600"/>
            <a:ext cx="404179" cy="320675"/>
            <a:chOff x="6858000" y="3190875"/>
            <a:chExt cx="302619" cy="320675"/>
          </a:xfrm>
        </p:grpSpPr>
        <p:pic>
          <p:nvPicPr>
            <p:cNvPr id="8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6"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87" name="Group 47"/>
          <p:cNvGrpSpPr>
            <a:grpSpLocks/>
          </p:cNvGrpSpPr>
          <p:nvPr/>
        </p:nvGrpSpPr>
        <p:grpSpPr bwMode="auto">
          <a:xfrm>
            <a:off x="11401631" y="2247901"/>
            <a:ext cx="404179" cy="320675"/>
            <a:chOff x="8553450" y="2247900"/>
            <a:chExt cx="302619" cy="320675"/>
          </a:xfrm>
        </p:grpSpPr>
        <p:pic>
          <p:nvPicPr>
            <p:cNvPr id="8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9"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90" name="Group 45"/>
          <p:cNvGrpSpPr>
            <a:grpSpLocks/>
          </p:cNvGrpSpPr>
          <p:nvPr/>
        </p:nvGrpSpPr>
        <p:grpSpPr bwMode="auto">
          <a:xfrm>
            <a:off x="10360502" y="595314"/>
            <a:ext cx="403052" cy="325437"/>
            <a:chOff x="7772400" y="594970"/>
            <a:chExt cx="302619" cy="325780"/>
          </a:xfrm>
        </p:grpSpPr>
        <p:pic>
          <p:nvPicPr>
            <p:cNvPr id="9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2"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93" name="Group 44"/>
          <p:cNvGrpSpPr>
            <a:grpSpLocks/>
          </p:cNvGrpSpPr>
          <p:nvPr/>
        </p:nvGrpSpPr>
        <p:grpSpPr bwMode="auto">
          <a:xfrm>
            <a:off x="7618016" y="1273175"/>
            <a:ext cx="543842" cy="325438"/>
            <a:chOff x="5715000" y="1273455"/>
            <a:chExt cx="408455" cy="325135"/>
          </a:xfrm>
        </p:grpSpPr>
        <p:pic>
          <p:nvPicPr>
            <p:cNvPr id="94"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5"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96" name="Group 46"/>
          <p:cNvGrpSpPr>
            <a:grpSpLocks/>
          </p:cNvGrpSpPr>
          <p:nvPr/>
        </p:nvGrpSpPr>
        <p:grpSpPr bwMode="auto">
          <a:xfrm>
            <a:off x="7421218" y="2409032"/>
            <a:ext cx="550190" cy="319087"/>
            <a:chOff x="6248400" y="2278685"/>
            <a:chExt cx="412720" cy="318465"/>
          </a:xfrm>
        </p:grpSpPr>
        <p:pic>
          <p:nvPicPr>
            <p:cNvPr id="97"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8"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99" name="Group 52"/>
          <p:cNvGrpSpPr>
            <a:grpSpLocks/>
          </p:cNvGrpSpPr>
          <p:nvPr/>
        </p:nvGrpSpPr>
        <p:grpSpPr bwMode="auto">
          <a:xfrm>
            <a:off x="6602281" y="1131888"/>
            <a:ext cx="404179" cy="322262"/>
            <a:chOff x="4953000" y="1132367"/>
            <a:chExt cx="302619" cy="321783"/>
          </a:xfrm>
        </p:grpSpPr>
        <p:pic>
          <p:nvPicPr>
            <p:cNvPr id="100"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1"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02" name="Group 43"/>
          <p:cNvGrpSpPr>
            <a:grpSpLocks/>
          </p:cNvGrpSpPr>
          <p:nvPr/>
        </p:nvGrpSpPr>
        <p:grpSpPr bwMode="auto">
          <a:xfrm>
            <a:off x="7618016" y="995364"/>
            <a:ext cx="554422" cy="333375"/>
            <a:chOff x="5715000" y="994865"/>
            <a:chExt cx="415770" cy="334181"/>
          </a:xfrm>
        </p:grpSpPr>
        <p:pic>
          <p:nvPicPr>
            <p:cNvPr id="10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4"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05" name="Table 104"/>
          <p:cNvGraphicFramePr>
            <a:graphicFrameLocks noGrp="1"/>
          </p:cNvGraphicFramePr>
          <p:nvPr>
            <p:extLst>
              <p:ext uri="{D42A27DB-BD31-4B8C-83A1-F6EECF244321}">
                <p14:modId xmlns:p14="http://schemas.microsoft.com/office/powerpoint/2010/main" val="1052850118"/>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graphicFrame>
        <p:nvGraphicFramePr>
          <p:cNvPr id="58" name="Table 57"/>
          <p:cNvGraphicFramePr>
            <a:graphicFrameLocks noGrp="1"/>
          </p:cNvGraphicFramePr>
          <p:nvPr>
            <p:extLst>
              <p:ext uri="{D42A27DB-BD31-4B8C-83A1-F6EECF244321}">
                <p14:modId xmlns:p14="http://schemas.microsoft.com/office/powerpoint/2010/main" val="661558016"/>
              </p:ext>
            </p:extLst>
          </p:nvPr>
        </p:nvGraphicFramePr>
        <p:xfrm>
          <a:off x="5727617" y="1102360"/>
          <a:ext cx="5776995" cy="3317240"/>
        </p:xfrm>
        <a:graphic>
          <a:graphicData uri="http://schemas.openxmlformats.org/drawingml/2006/table">
            <a:tbl>
              <a:tblPr/>
              <a:tblGrid>
                <a:gridCol w="3801402"/>
                <a:gridCol w="1975593"/>
              </a:tblGrid>
              <a:tr h="193774">
                <a:tc gridSpan="2">
                  <a:txBody>
                    <a:bodyPr/>
                    <a:lstStyle/>
                    <a:p>
                      <a:pPr marR="0" indent="0" algn="ctr" rtl="0">
                        <a:spcBef>
                          <a:spcPts val="0"/>
                        </a:spcBef>
                        <a:spcAft>
                          <a:spcPts val="0"/>
                        </a:spcAft>
                      </a:pPr>
                      <a:r>
                        <a:rPr lang="en-US" sz="1400" b="1" kern="1400" dirty="0">
                          <a:solidFill>
                            <a:srgbClr val="000000"/>
                          </a:solidFill>
                          <a:latin typeface="+mj-lt"/>
                        </a:rPr>
                        <a:t>Payment Information</a:t>
                      </a:r>
                      <a:endParaRPr lang="en-US" sz="14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9744">
                <a:tc>
                  <a:txBody>
                    <a:bodyPr/>
                    <a:lstStyle/>
                    <a:p>
                      <a:pPr marR="0" indent="0" algn="l" rtl="0">
                        <a:spcBef>
                          <a:spcPts val="0"/>
                        </a:spcBef>
                        <a:spcAft>
                          <a:spcPts val="0"/>
                        </a:spcAft>
                      </a:pPr>
                      <a:r>
                        <a:rPr lang="en-US" sz="11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1,786.00</a:t>
                      </a:r>
                      <a:endParaRPr lang="en-US" sz="11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solidFill>
                      <a:schemeClr val="bg1"/>
                    </a:solidFill>
                  </a:tcPr>
                </a:tc>
              </a:tr>
              <a:tr h="109744">
                <a:tc>
                  <a:txBody>
                    <a:bodyPr/>
                    <a:lstStyle/>
                    <a:p>
                      <a:pPr marR="0" indent="0" algn="l" rtl="0">
                        <a:spcBef>
                          <a:spcPts val="0"/>
                        </a:spcBef>
                        <a:spcAft>
                          <a:spcPts val="0"/>
                        </a:spcAft>
                      </a:pPr>
                      <a:r>
                        <a:rPr lang="en-US" sz="11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109744">
                <a:tc>
                  <a:txBody>
                    <a:bodyPr/>
                    <a:lstStyle/>
                    <a:p>
                      <a:pPr marR="0" indent="0" algn="l" rtl="0">
                        <a:spcBef>
                          <a:spcPts val="0"/>
                        </a:spcBef>
                        <a:spcAft>
                          <a:spcPts val="0"/>
                        </a:spcAft>
                      </a:pPr>
                      <a:r>
                        <a:rPr lang="en-US" sz="11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solidFill>
                      <a:schemeClr val="bg1"/>
                    </a:solidFill>
                  </a:tcPr>
                </a:tc>
              </a:tr>
              <a:tr h="274252">
                <a:tc gridSpan="2">
                  <a:txBody>
                    <a:bodyPr/>
                    <a:lstStyle/>
                    <a:p>
                      <a:pPr marR="0" indent="0" algn="just" rtl="0">
                        <a:spcBef>
                          <a:spcPts val="0"/>
                        </a:spcBef>
                        <a:spcAft>
                          <a:spcPts val="0"/>
                        </a:spcAft>
                      </a:pPr>
                      <a:r>
                        <a:rPr lang="en-US" sz="1100" b="1" kern="1400" dirty="0">
                          <a:solidFill>
                            <a:srgbClr val="000000"/>
                          </a:solidFill>
                          <a:latin typeface="+mj-lt"/>
                        </a:rPr>
                        <a:t>Late Payment Warning</a:t>
                      </a:r>
                      <a:r>
                        <a:rPr lang="en-US" sz="11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c hMerge="1">
                  <a:txBody>
                    <a:bodyPr/>
                    <a:lstStyle/>
                    <a:p>
                      <a:endParaRPr lang="en-US"/>
                    </a:p>
                  </a:txBody>
                  <a:tcPr/>
                </a:tc>
              </a:tr>
              <a:tr h="286256">
                <a:tc gridSpan="2">
                  <a:txBody>
                    <a:bodyPr/>
                    <a:lstStyle/>
                    <a:p>
                      <a:pPr marR="0" indent="0" algn="l" rtl="0">
                        <a:spcBef>
                          <a:spcPts val="0"/>
                        </a:spcBef>
                        <a:spcAft>
                          <a:spcPts val="0"/>
                        </a:spcAft>
                      </a:pPr>
                      <a:r>
                        <a:rPr lang="en-US" sz="1100" b="1" kern="1400" dirty="0">
                          <a:solidFill>
                            <a:srgbClr val="000000"/>
                          </a:solidFill>
                          <a:latin typeface="+mj-lt"/>
                        </a:rPr>
                        <a:t>Minimum Payment Warning</a:t>
                      </a:r>
                      <a:r>
                        <a:rPr lang="en-US" sz="11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c hMerge="1">
                  <a:txBody>
                    <a:bodyPr/>
                    <a:lstStyle/>
                    <a:p>
                      <a:endParaRPr lang="en-US"/>
                    </a:p>
                  </a:txBody>
                  <a:tcPr/>
                </a:tc>
              </a:tr>
              <a:tr h="691759">
                <a:tc gridSpan="2">
                  <a:txBody>
                    <a:bodyPr/>
                    <a:lstStyle/>
                    <a:p>
                      <a:pPr marR="0" indent="0" algn="l" rtl="0">
                        <a:spcBef>
                          <a:spcPts val="0"/>
                        </a:spcBef>
                        <a:spcAft>
                          <a:spcPts val="1400"/>
                        </a:spcAft>
                      </a:pPr>
                      <a:r>
                        <a:rPr lang="en-US" sz="1600" kern="1400" dirty="0">
                          <a:solidFill>
                            <a:srgbClr val="000000"/>
                          </a:solidFill>
                          <a:latin typeface="+mj-lt"/>
                        </a:rPr>
                        <a:t> </a:t>
                      </a: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smtClean="0">
                        <a:solidFill>
                          <a:srgbClr val="000000"/>
                        </a:solidFill>
                        <a:latin typeface="+mj-lt"/>
                      </a:endParaRPr>
                    </a:p>
                    <a:p>
                      <a:pPr marR="0" indent="0" algn="l" rtl="0">
                        <a:spcBef>
                          <a:spcPts val="0"/>
                        </a:spcBef>
                        <a:spcAft>
                          <a:spcPts val="1400"/>
                        </a:spcAft>
                      </a:pPr>
                      <a:endParaRPr lang="en-US" sz="16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solidFill>
                      <a:schemeClr val="bg1"/>
                    </a:solidFill>
                  </a:tcPr>
                </a:tc>
                <a:tc hMerge="1">
                  <a:txBody>
                    <a:bodyPr/>
                    <a:lstStyle/>
                    <a:p>
                      <a:endParaRPr lang="en-US"/>
                    </a:p>
                  </a:txBody>
                  <a:tcPr/>
                </a:tc>
              </a:tr>
            </a:tbl>
          </a:graphicData>
        </a:graphic>
      </p:graphicFrame>
      <p:sp>
        <p:nvSpPr>
          <p:cNvPr id="59" name="Right Arrow 58"/>
          <p:cNvSpPr/>
          <p:nvPr/>
        </p:nvSpPr>
        <p:spPr>
          <a:xfrm>
            <a:off x="5016957" y="2146615"/>
            <a:ext cx="86337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aphicFrame>
        <p:nvGraphicFramePr>
          <p:cNvPr id="60" name="Table 59"/>
          <p:cNvGraphicFramePr>
            <a:graphicFrameLocks noGrp="1"/>
          </p:cNvGraphicFramePr>
          <p:nvPr>
            <p:extLst>
              <p:ext uri="{D42A27DB-BD31-4B8C-83A1-F6EECF244321}">
                <p14:modId xmlns:p14="http://schemas.microsoft.com/office/powerpoint/2010/main" val="3473667814"/>
              </p:ext>
            </p:extLst>
          </p:nvPr>
        </p:nvGraphicFramePr>
        <p:xfrm>
          <a:off x="6222788" y="2989817"/>
          <a:ext cx="4890344" cy="1173480"/>
        </p:xfrm>
        <a:graphic>
          <a:graphicData uri="http://schemas.openxmlformats.org/drawingml/2006/table">
            <a:tbl>
              <a:tblPr/>
              <a:tblGrid>
                <a:gridCol w="1586058"/>
                <a:gridCol w="1718228"/>
                <a:gridCol w="1586058"/>
              </a:tblGrid>
              <a:tr h="394105">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smtClean="0">
                          <a:solidFill>
                            <a:srgbClr val="000000"/>
                          </a:solidFill>
                          <a:latin typeface="Calibri" pitchFamily="34" charset="0"/>
                          <a:cs typeface="Calibri" pitchFamily="34" charset="0"/>
                        </a:rPr>
                        <a:t>8 </a:t>
                      </a:r>
                      <a:r>
                        <a:rPr lang="en-US" sz="1100" kern="1400" dirty="0">
                          <a:solidFill>
                            <a:srgbClr val="000000"/>
                          </a:solidFill>
                          <a:latin typeface="Calibri" pitchFamily="34" charset="0"/>
                          <a:cs typeface="Calibri" pitchFamily="34" charset="0"/>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smtClean="0">
                          <a:solidFill>
                            <a:srgbClr val="000000"/>
                          </a:solidFill>
                          <a:latin typeface="Calibri" pitchFamily="34" charset="0"/>
                          <a:cs typeface="Calibri" pitchFamily="34" charset="0"/>
                        </a:rPr>
                        <a:t>$2,785</a:t>
                      </a:r>
                      <a:endParaRPr lang="en-US" sz="1100" kern="1400" dirty="0">
                        <a:solidFill>
                          <a:srgbClr val="000000"/>
                        </a:solidFill>
                        <a:latin typeface="Calibri" pitchFamily="34" charset="0"/>
                        <a:cs typeface="Calibri" pitchFamily="34" charset="0"/>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a:solidFill>
                            <a:srgbClr val="000000"/>
                          </a:solidFill>
                          <a:latin typeface="Calibri" pitchFamily="34" charset="0"/>
                          <a:cs typeface="Calibri" pitchFamily="34" charset="0"/>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1100" kern="1400" dirty="0">
                          <a:solidFill>
                            <a:srgbClr val="000000"/>
                          </a:solidFill>
                          <a:latin typeface="Calibri" pitchFamily="34" charset="0"/>
                          <a:cs typeface="Calibri" pitchFamily="34" charset="0"/>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sp>
        <p:nvSpPr>
          <p:cNvPr id="61" name="Right Arrow 60"/>
          <p:cNvSpPr/>
          <p:nvPr/>
        </p:nvSpPr>
        <p:spPr>
          <a:xfrm>
            <a:off x="7647682" y="3586421"/>
            <a:ext cx="732729"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1161487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70"/>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3"/>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6"/>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8"/>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71"/>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72"/>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74"/>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75"/>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1"/>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4"/>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87"/>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90"/>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93"/>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96"/>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99"/>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102"/>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5"/>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7">
                                            <p:bg/>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7">
                                            <p:txEl>
                                              <p:pRg st="0" end="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7">
                                            <p:txEl>
                                              <p:pRg st="1" end="1"/>
                                            </p:txEl>
                                          </p:spTgt>
                                        </p:tgtEl>
                                        <p:attrNameLst>
                                          <p:attrName>style.visibility</p:attrName>
                                        </p:attrNameLst>
                                      </p:cBhvr>
                                      <p:to>
                                        <p:strVal val="visible"/>
                                      </p:to>
                                    </p:set>
                                  </p:childTnLst>
                                </p:cTn>
                              </p:par>
                              <p:par>
                                <p:cTn id="71" presetID="2" presetClass="entr" presetSubtype="8" fill="hold" grpId="0" nodeType="with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0-#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5"/>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grpId="0" nodeType="clickEffect">
                                  <p:stCondLst>
                                    <p:cond delay="0"/>
                                  </p:stCondLst>
                                  <p:childTnLst>
                                    <p:set>
                                      <p:cBhvr>
                                        <p:cTn id="86" dur="1" fill="hold">
                                          <p:stCondLst>
                                            <p:cond delay="0"/>
                                          </p:stCondLst>
                                        </p:cTn>
                                        <p:tgtEl>
                                          <p:spTgt spid="61"/>
                                        </p:tgtEl>
                                        <p:attrNameLst>
                                          <p:attrName>style.visibility</p:attrName>
                                        </p:attrNameLst>
                                      </p:cBhvr>
                                      <p:to>
                                        <p:strVal val="visible"/>
                                      </p:to>
                                    </p:set>
                                    <p:anim calcmode="lin" valueType="num">
                                      <p:cBhvr additive="base">
                                        <p:cTn id="87" dur="500" fill="hold"/>
                                        <p:tgtEl>
                                          <p:spTgt spid="61"/>
                                        </p:tgtEl>
                                        <p:attrNameLst>
                                          <p:attrName>ppt_x</p:attrName>
                                        </p:attrNameLst>
                                      </p:cBhvr>
                                      <p:tavLst>
                                        <p:tav tm="0">
                                          <p:val>
                                            <p:strVal val="0-#ppt_w/2"/>
                                          </p:val>
                                        </p:tav>
                                        <p:tav tm="100000">
                                          <p:val>
                                            <p:strVal val="#ppt_x"/>
                                          </p:val>
                                        </p:tav>
                                      </p:tavLst>
                                    </p:anim>
                                    <p:anim calcmode="lin" valueType="num">
                                      <p:cBhvr additive="base">
                                        <p:cTn id="88" dur="500" fill="hold"/>
                                        <p:tgtEl>
                                          <p:spTgt spid="61"/>
                                        </p:tgtEl>
                                        <p:attrNameLst>
                                          <p:attrName>ppt_y</p:attrName>
                                        </p:attrNameLst>
                                      </p:cBhvr>
                                      <p:tavLst>
                                        <p:tav tm="0">
                                          <p:val>
                                            <p:strVal val="#ppt_y"/>
                                          </p:val>
                                        </p:tav>
                                        <p:tav tm="100000">
                                          <p:val>
                                            <p:strVal val="#ppt_y"/>
                                          </p:val>
                                        </p:tav>
                                      </p:tavLst>
                                    </p:anim>
                                  </p:childTnLst>
                                </p:cTn>
                              </p:par>
                              <p:par>
                                <p:cTn id="89" presetID="1" presetClass="entr" presetSubtype="0" fill="hold" grpId="0" nodeType="withEffect">
                                  <p:stCondLst>
                                    <p:cond delay="0"/>
                                  </p:stCondLst>
                                  <p:childTnLst>
                                    <p:set>
                                      <p:cBhvr>
                                        <p:cTn id="9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p:bldP spid="56" grpId="0"/>
      <p:bldP spid="57" grpId="0" uiExpand="1" build="p" animBg="1"/>
      <p:bldP spid="72" grpId="0"/>
      <p:bldP spid="74" grpId="0" animBg="1"/>
      <p:bldP spid="70" grpId="0" animBg="1"/>
      <p:bldP spid="70" grpId="1" animBg="1"/>
      <p:bldP spid="59" grpId="0" animBg="1"/>
      <p:bldP spid="6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a:xfrm>
            <a:off x="455611" y="4114800"/>
            <a:ext cx="4684433" cy="15240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3" name="Rectangle 2"/>
          <p:cNvSpPr>
            <a:spLocks noChangeArrowheads="1"/>
          </p:cNvSpPr>
          <p:nvPr/>
        </p:nvSpPr>
        <p:spPr bwMode="auto">
          <a:xfrm>
            <a:off x="455612" y="1349048"/>
            <a:ext cx="4724639" cy="1938992"/>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Notice of Changes to Your Interest Rates</a:t>
            </a:r>
          </a:p>
          <a:p>
            <a:pPr lvl="0" algn="ctr"/>
            <a:r>
              <a:rPr lang="en-US" sz="2400" dirty="0" smtClean="0">
                <a:cs typeface="Calibri" pitchFamily="34" charset="0"/>
              </a:rPr>
              <a:t>Notifies card holder if rates are changing (typically a result of the Penalty APR being triggered)</a:t>
            </a:r>
            <a:endParaRPr lang="en-US" sz="2400" dirty="0">
              <a:cs typeface="Calibri" pitchFamily="34" charset="0"/>
            </a:endParaRPr>
          </a:p>
        </p:txBody>
      </p:sp>
      <p:graphicFrame>
        <p:nvGraphicFramePr>
          <p:cNvPr id="60" name="Table 59"/>
          <p:cNvGraphicFramePr>
            <a:graphicFrameLocks noGrp="1"/>
          </p:cNvGraphicFramePr>
          <p:nvPr>
            <p:extLst>
              <p:ext uri="{D42A27DB-BD31-4B8C-83A1-F6EECF244321}">
                <p14:modId xmlns:p14="http://schemas.microsoft.com/office/powerpoint/2010/main" val="4210857216"/>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74" name="TextBox 73"/>
          <p:cNvSpPr txBox="1">
            <a:spLocks noChangeArrowheads="1"/>
          </p:cNvSpPr>
          <p:nvPr/>
        </p:nvSpPr>
        <p:spPr bwMode="auto">
          <a:xfrm>
            <a:off x="518235" y="4191001"/>
            <a:ext cx="4723384"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smtClean="0">
                <a:latin typeface="+mj-lt"/>
              </a:rPr>
              <a:t>Has Andrew triggered</a:t>
            </a:r>
          </a:p>
          <a:p>
            <a:pPr algn="ctr">
              <a:defRPr/>
            </a:pPr>
            <a:r>
              <a:rPr lang="en-US" sz="2000" smtClean="0">
                <a:latin typeface="+mj-lt"/>
              </a:rPr>
              <a:t> the Penalty APR?</a:t>
            </a:r>
          </a:p>
        </p:txBody>
      </p:sp>
      <p:sp>
        <p:nvSpPr>
          <p:cNvPr id="76" name="TextBox 75"/>
          <p:cNvSpPr txBox="1">
            <a:spLocks noChangeArrowheads="1"/>
          </p:cNvSpPr>
          <p:nvPr/>
        </p:nvSpPr>
        <p:spPr bwMode="auto">
          <a:xfrm>
            <a:off x="518235" y="4851401"/>
            <a:ext cx="4723384"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Yes, he will pay 28.99% on all transactions made after 4/9/12</a:t>
            </a:r>
          </a:p>
        </p:txBody>
      </p:sp>
      <p:sp>
        <p:nvSpPr>
          <p:cNvPr id="17" name="Right Arrow 16"/>
          <p:cNvSpPr/>
          <p:nvPr/>
        </p:nvSpPr>
        <p:spPr>
          <a:xfrm rot="5400000">
            <a:off x="6569575" y="1639980"/>
            <a:ext cx="4953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pic>
        <p:nvPicPr>
          <p:cNvPr id="56"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9441" y="4248150"/>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7" name="Table 56"/>
          <p:cNvGraphicFramePr>
            <a:graphicFrameLocks noGrp="1"/>
          </p:cNvGraphicFramePr>
          <p:nvPr>
            <p:extLst>
              <p:ext uri="{D42A27DB-BD31-4B8C-83A1-F6EECF244321}">
                <p14:modId xmlns:p14="http://schemas.microsoft.com/office/powerpoint/2010/main" val="1069268844"/>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58" name="Table 57"/>
          <p:cNvGraphicFramePr>
            <a:graphicFrameLocks noGrp="1"/>
          </p:cNvGraphicFramePr>
          <p:nvPr>
            <p:extLst>
              <p:ext uri="{D42A27DB-BD31-4B8C-83A1-F6EECF244321}">
                <p14:modId xmlns:p14="http://schemas.microsoft.com/office/powerpoint/2010/main" val="3698865517"/>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59" name="Content Placeholder 66"/>
          <p:cNvGraphicFramePr>
            <a:graphicFrameLocks noGrp="1"/>
          </p:cNvGraphicFramePr>
          <p:nvPr>
            <p:ph idx="1"/>
            <p:extLst>
              <p:ext uri="{D42A27DB-BD31-4B8C-83A1-F6EECF244321}">
                <p14:modId xmlns:p14="http://schemas.microsoft.com/office/powerpoint/2010/main" val="4075478599"/>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1" name="Table 60"/>
          <p:cNvGraphicFramePr>
            <a:graphicFrameLocks noGrp="1"/>
          </p:cNvGraphicFramePr>
          <p:nvPr>
            <p:extLst>
              <p:ext uri="{D42A27DB-BD31-4B8C-83A1-F6EECF244321}">
                <p14:modId xmlns:p14="http://schemas.microsoft.com/office/powerpoint/2010/main" val="1953048807"/>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2" name="Table 61"/>
          <p:cNvGraphicFramePr>
            <a:graphicFrameLocks noGrp="1"/>
          </p:cNvGraphicFramePr>
          <p:nvPr>
            <p:extLst>
              <p:ext uri="{D42A27DB-BD31-4B8C-83A1-F6EECF244321}">
                <p14:modId xmlns:p14="http://schemas.microsoft.com/office/powerpoint/2010/main" val="926636141"/>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3" name="Table 62"/>
          <p:cNvGraphicFramePr>
            <a:graphicFrameLocks noGrp="1"/>
          </p:cNvGraphicFramePr>
          <p:nvPr>
            <p:extLst>
              <p:ext uri="{D42A27DB-BD31-4B8C-83A1-F6EECF244321}">
                <p14:modId xmlns:p14="http://schemas.microsoft.com/office/powerpoint/2010/main" val="1916978371"/>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4" name="Table 63"/>
          <p:cNvGraphicFramePr>
            <a:graphicFrameLocks noGrp="1"/>
          </p:cNvGraphicFramePr>
          <p:nvPr>
            <p:extLst>
              <p:ext uri="{D42A27DB-BD31-4B8C-83A1-F6EECF244321}">
                <p14:modId xmlns:p14="http://schemas.microsoft.com/office/powerpoint/2010/main" val="485499164"/>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65" name="TextBox 64"/>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66" name="Rectangle 65"/>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67" name="Group 51"/>
          <p:cNvGrpSpPr>
            <a:grpSpLocks/>
          </p:cNvGrpSpPr>
          <p:nvPr/>
        </p:nvGrpSpPr>
        <p:grpSpPr bwMode="auto">
          <a:xfrm>
            <a:off x="8125900" y="5773738"/>
            <a:ext cx="415280" cy="328612"/>
            <a:chOff x="6096000" y="5773401"/>
            <a:chExt cx="310930" cy="328949"/>
          </a:xfrm>
        </p:grpSpPr>
        <p:pic>
          <p:nvPicPr>
            <p:cNvPr id="68" name="Picture 6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9"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aphicFrame>
        <p:nvGraphicFramePr>
          <p:cNvPr id="54" name="Table 53"/>
          <p:cNvGraphicFramePr>
            <a:graphicFrameLocks noGrp="1"/>
          </p:cNvGraphicFramePr>
          <p:nvPr>
            <p:extLst>
              <p:ext uri="{D42A27DB-BD31-4B8C-83A1-F6EECF244321}">
                <p14:modId xmlns:p14="http://schemas.microsoft.com/office/powerpoint/2010/main" val="4105479613"/>
              </p:ext>
            </p:extLst>
          </p:nvPr>
        </p:nvGraphicFramePr>
        <p:xfrm>
          <a:off x="5670504" y="1349048"/>
          <a:ext cx="6116632" cy="1828800"/>
        </p:xfrm>
        <a:graphic>
          <a:graphicData uri="http://schemas.openxmlformats.org/drawingml/2006/table">
            <a:tbl>
              <a:tblPr/>
              <a:tblGrid>
                <a:gridCol w="6116632"/>
              </a:tblGrid>
              <a:tr h="285050">
                <a:tc>
                  <a:txBody>
                    <a:bodyPr/>
                    <a:lstStyle/>
                    <a:p>
                      <a:pPr marR="0" indent="0" algn="l" rtl="0">
                        <a:spcBef>
                          <a:spcPts val="0"/>
                        </a:spcBef>
                        <a:spcAft>
                          <a:spcPts val="0"/>
                        </a:spcAft>
                      </a:pPr>
                      <a:r>
                        <a:rPr lang="en-US" sz="1600" b="1" kern="1400" dirty="0">
                          <a:solidFill>
                            <a:srgbClr val="000000"/>
                          </a:solidFill>
                          <a:latin typeface="+mj-lt"/>
                        </a:rPr>
                        <a:t>Notice of Changes to Your Interest Rates</a:t>
                      </a:r>
                      <a:endParaRPr lang="en-US" sz="16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427574">
                <a:tc>
                  <a:txBody>
                    <a:bodyPr/>
                    <a:lstStyle/>
                    <a:p>
                      <a:pPr marR="0" indent="0" algn="l" rtl="0">
                        <a:spcBef>
                          <a:spcPts val="0"/>
                        </a:spcBef>
                        <a:spcAft>
                          <a:spcPts val="0"/>
                        </a:spcAft>
                      </a:pPr>
                      <a:r>
                        <a:rPr lang="en-US" sz="12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solidFill>
                      <a:schemeClr val="bg1"/>
                    </a:solidFill>
                  </a:tcPr>
                </a:tc>
              </a:tr>
              <a:tr h="474814">
                <a:tc>
                  <a:txBody>
                    <a:bodyPr/>
                    <a:lstStyle/>
                    <a:p>
                      <a:pPr marR="0" indent="0" algn="l" rtl="0">
                        <a:spcBef>
                          <a:spcPts val="0"/>
                        </a:spcBef>
                        <a:spcAft>
                          <a:spcPts val="0"/>
                        </a:spcAft>
                      </a:pPr>
                      <a:r>
                        <a:rPr lang="en-US" sz="1200" u="sng" kern="1400" dirty="0">
                          <a:solidFill>
                            <a:srgbClr val="000000"/>
                          </a:solidFill>
                          <a:latin typeface="+mj-lt"/>
                        </a:rPr>
                        <a:t>Transactions made on or after 4/9/12: </a:t>
                      </a:r>
                      <a:r>
                        <a:rPr lang="en-US" sz="12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r>
              <a:tr h="641362">
                <a:tc>
                  <a:txBody>
                    <a:bodyPr/>
                    <a:lstStyle/>
                    <a:p>
                      <a:pPr marR="0" indent="0" algn="l" rtl="0">
                        <a:spcBef>
                          <a:spcPts val="0"/>
                        </a:spcBef>
                        <a:spcAft>
                          <a:spcPts val="0"/>
                        </a:spcAft>
                      </a:pPr>
                      <a:r>
                        <a:rPr lang="en-US" sz="1200" u="sng" kern="1400" dirty="0">
                          <a:solidFill>
                            <a:srgbClr val="000000"/>
                          </a:solidFill>
                          <a:latin typeface="+mj-lt"/>
                        </a:rPr>
                        <a:t>Transactions made before 4/9/12: </a:t>
                      </a:r>
                      <a:r>
                        <a:rPr lang="en-US" sz="1200" kern="1400" dirty="0">
                          <a:solidFill>
                            <a:srgbClr val="000000"/>
                          </a:solidFill>
                          <a:latin typeface="+mj-lt"/>
                        </a:rPr>
                        <a:t>Current rates will continue to apply to these transactions. If you become more than 60 days late on your account, the Penalty APR will apply to </a:t>
                      </a:r>
                      <a:r>
                        <a:rPr lang="en-US" sz="1200" kern="1400" dirty="0" smtClean="0">
                          <a:solidFill>
                            <a:srgbClr val="000000"/>
                          </a:solidFill>
                          <a:latin typeface="+mj-lt"/>
                        </a:rPr>
                        <a:t>those </a:t>
                      </a:r>
                      <a:r>
                        <a:rPr lang="en-US" sz="12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solidFill>
                      <a:schemeClr val="bg1"/>
                    </a:solidFill>
                  </a:tcPr>
                </a:tc>
              </a:tr>
            </a:tbl>
          </a:graphicData>
        </a:graphic>
      </p:graphicFrame>
      <p:sp>
        <p:nvSpPr>
          <p:cNvPr id="70" name="Right Arrow 69"/>
          <p:cNvSpPr/>
          <p:nvPr/>
        </p:nvSpPr>
        <p:spPr>
          <a:xfrm>
            <a:off x="5072172" y="1537003"/>
            <a:ext cx="711015"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71" name="Group 50"/>
          <p:cNvGrpSpPr>
            <a:grpSpLocks/>
          </p:cNvGrpSpPr>
          <p:nvPr/>
        </p:nvGrpSpPr>
        <p:grpSpPr bwMode="auto">
          <a:xfrm>
            <a:off x="10711777" y="5092700"/>
            <a:ext cx="404179" cy="317500"/>
            <a:chOff x="8079381" y="5108346"/>
            <a:chExt cx="302619" cy="317729"/>
          </a:xfrm>
        </p:grpSpPr>
        <p:pic>
          <p:nvPicPr>
            <p:cNvPr id="7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7"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78" name="Group 49"/>
          <p:cNvGrpSpPr>
            <a:grpSpLocks/>
          </p:cNvGrpSpPr>
          <p:nvPr/>
        </p:nvGrpSpPr>
        <p:grpSpPr bwMode="auto">
          <a:xfrm>
            <a:off x="9954208" y="4318000"/>
            <a:ext cx="404179" cy="330200"/>
            <a:chOff x="7467600" y="4248150"/>
            <a:chExt cx="302619" cy="330200"/>
          </a:xfrm>
        </p:grpSpPr>
        <p:pic>
          <p:nvPicPr>
            <p:cNvPr id="7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0"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82" name="Group 48"/>
          <p:cNvGrpSpPr>
            <a:grpSpLocks/>
          </p:cNvGrpSpPr>
          <p:nvPr/>
        </p:nvGrpSpPr>
        <p:grpSpPr bwMode="auto">
          <a:xfrm>
            <a:off x="9141619" y="3276600"/>
            <a:ext cx="404179" cy="320675"/>
            <a:chOff x="6858000" y="3190875"/>
            <a:chExt cx="302619" cy="320675"/>
          </a:xfrm>
        </p:grpSpPr>
        <p:pic>
          <p:nvPicPr>
            <p:cNvPr id="8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4"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85" name="Group 47"/>
          <p:cNvGrpSpPr>
            <a:grpSpLocks/>
          </p:cNvGrpSpPr>
          <p:nvPr/>
        </p:nvGrpSpPr>
        <p:grpSpPr bwMode="auto">
          <a:xfrm>
            <a:off x="11401631" y="2247901"/>
            <a:ext cx="404179" cy="320675"/>
            <a:chOff x="8553450" y="2247900"/>
            <a:chExt cx="302619" cy="320675"/>
          </a:xfrm>
        </p:grpSpPr>
        <p:pic>
          <p:nvPicPr>
            <p:cNvPr id="8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7"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88" name="Group 45"/>
          <p:cNvGrpSpPr>
            <a:grpSpLocks/>
          </p:cNvGrpSpPr>
          <p:nvPr/>
        </p:nvGrpSpPr>
        <p:grpSpPr bwMode="auto">
          <a:xfrm>
            <a:off x="10360502" y="595314"/>
            <a:ext cx="403052" cy="325437"/>
            <a:chOff x="7772400" y="594970"/>
            <a:chExt cx="302619" cy="325780"/>
          </a:xfrm>
        </p:grpSpPr>
        <p:pic>
          <p:nvPicPr>
            <p:cNvPr id="8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0"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91" name="Group 44"/>
          <p:cNvGrpSpPr>
            <a:grpSpLocks/>
          </p:cNvGrpSpPr>
          <p:nvPr/>
        </p:nvGrpSpPr>
        <p:grpSpPr bwMode="auto">
          <a:xfrm>
            <a:off x="7618016" y="1273175"/>
            <a:ext cx="543842" cy="325438"/>
            <a:chOff x="5715000" y="1273455"/>
            <a:chExt cx="408455" cy="325135"/>
          </a:xfrm>
        </p:grpSpPr>
        <p:pic>
          <p:nvPicPr>
            <p:cNvPr id="9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3"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94" name="Group 46"/>
          <p:cNvGrpSpPr>
            <a:grpSpLocks/>
          </p:cNvGrpSpPr>
          <p:nvPr/>
        </p:nvGrpSpPr>
        <p:grpSpPr bwMode="auto">
          <a:xfrm>
            <a:off x="7421218" y="2409032"/>
            <a:ext cx="550190" cy="319087"/>
            <a:chOff x="6248400" y="2278685"/>
            <a:chExt cx="412720" cy="318465"/>
          </a:xfrm>
        </p:grpSpPr>
        <p:pic>
          <p:nvPicPr>
            <p:cNvPr id="9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6"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97" name="Group 52"/>
          <p:cNvGrpSpPr>
            <a:grpSpLocks/>
          </p:cNvGrpSpPr>
          <p:nvPr/>
        </p:nvGrpSpPr>
        <p:grpSpPr bwMode="auto">
          <a:xfrm>
            <a:off x="6602281" y="1131888"/>
            <a:ext cx="404179" cy="322262"/>
            <a:chOff x="4953000" y="1132367"/>
            <a:chExt cx="302619" cy="321783"/>
          </a:xfrm>
        </p:grpSpPr>
        <p:pic>
          <p:nvPicPr>
            <p:cNvPr id="9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9"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00" name="Group 43"/>
          <p:cNvGrpSpPr>
            <a:grpSpLocks/>
          </p:cNvGrpSpPr>
          <p:nvPr/>
        </p:nvGrpSpPr>
        <p:grpSpPr bwMode="auto">
          <a:xfrm>
            <a:off x="7618016" y="995364"/>
            <a:ext cx="554422" cy="333375"/>
            <a:chOff x="5715000" y="994865"/>
            <a:chExt cx="415770" cy="334181"/>
          </a:xfrm>
        </p:grpSpPr>
        <p:pic>
          <p:nvPicPr>
            <p:cNvPr id="10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2"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03" name="Table 102"/>
          <p:cNvGraphicFramePr>
            <a:graphicFrameLocks noGrp="1"/>
          </p:cNvGraphicFramePr>
          <p:nvPr>
            <p:extLst>
              <p:ext uri="{D42A27DB-BD31-4B8C-83A1-F6EECF244321}">
                <p14:modId xmlns:p14="http://schemas.microsoft.com/office/powerpoint/2010/main" val="3947607186"/>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379176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57"/>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58"/>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59"/>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60"/>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1"/>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3"/>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4"/>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65"/>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7"/>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71"/>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78"/>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82"/>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85"/>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88"/>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91"/>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94"/>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97"/>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0"/>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103"/>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73">
                                            <p:txEl>
                                              <p:pRg st="1" end="1"/>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childTnLst>
                                </p:cTn>
                              </p:par>
                              <p:par>
                                <p:cTn id="57" presetID="1" presetClass="exit" presetSubtype="0" fill="hold" grpId="1" nodeType="withEffect">
                                  <p:stCondLst>
                                    <p:cond delay="0"/>
                                  </p:stCondLst>
                                  <p:childTnLst>
                                    <p:set>
                                      <p:cBhvr>
                                        <p:cTn id="58" dur="1" fill="hold">
                                          <p:stCondLst>
                                            <p:cond delay="0"/>
                                          </p:stCondLst>
                                        </p:cTn>
                                        <p:tgtEl>
                                          <p:spTgt spid="1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7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2"/>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76"/>
                                        </p:tgtEl>
                                        <p:attrNameLst>
                                          <p:attrName>style.visibility</p:attrName>
                                        </p:attrNameLst>
                                      </p:cBhvr>
                                      <p:to>
                                        <p:strVal val="visible"/>
                                      </p:to>
                                    </p:set>
                                  </p:childTnLst>
                                </p:cTn>
                              </p:par>
                              <p:par>
                                <p:cTn id="71" presetID="2" presetClass="entr" presetSubtype="8" fill="hold" grpId="0" nodeType="with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additive="base">
                                        <p:cTn id="73" dur="500" fill="hold"/>
                                        <p:tgtEl>
                                          <p:spTgt spid="70"/>
                                        </p:tgtEl>
                                        <p:attrNameLst>
                                          <p:attrName>ppt_x</p:attrName>
                                        </p:attrNameLst>
                                      </p:cBhvr>
                                      <p:tavLst>
                                        <p:tav tm="0">
                                          <p:val>
                                            <p:strVal val="0-#ppt_w/2"/>
                                          </p:val>
                                        </p:tav>
                                        <p:tav tm="100000">
                                          <p:val>
                                            <p:strVal val="#ppt_x"/>
                                          </p:val>
                                        </p:tav>
                                      </p:tavLst>
                                    </p:anim>
                                    <p:anim calcmode="lin" valueType="num">
                                      <p:cBhvr additive="base">
                                        <p:cTn id="74"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p:bldP spid="76" grpId="0"/>
      <p:bldP spid="17" grpId="0" animBg="1"/>
      <p:bldP spid="17" grpId="1" animBg="1"/>
      <p:bldP spid="65" grpId="0"/>
      <p:bldP spid="66" grpId="0" animBg="1"/>
      <p:bldP spid="70"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a:xfrm>
            <a:off x="455611" y="4568666"/>
            <a:ext cx="4814027" cy="18288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3" name="Rectangle 2"/>
          <p:cNvSpPr>
            <a:spLocks noChangeArrowheads="1"/>
          </p:cNvSpPr>
          <p:nvPr/>
        </p:nvSpPr>
        <p:spPr bwMode="auto">
          <a:xfrm>
            <a:off x="379412" y="894814"/>
            <a:ext cx="4890227" cy="3046988"/>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Important Changes to Your Account Terms</a:t>
            </a:r>
          </a:p>
          <a:p>
            <a:pPr marL="342900" indent="-342900">
              <a:buFont typeface="Arial" pitchFamily="34" charset="0"/>
              <a:buChar char="•"/>
            </a:pPr>
            <a:r>
              <a:rPr lang="en-US" sz="2400" dirty="0" smtClean="0">
                <a:cs typeface="Calibri" pitchFamily="34" charset="0"/>
              </a:rPr>
              <a:t>Must </a:t>
            </a:r>
            <a:r>
              <a:rPr lang="en-US" sz="2400" dirty="0">
                <a:cs typeface="Calibri" pitchFamily="34" charset="0"/>
              </a:rPr>
              <a:t>be notified of any significant changes </a:t>
            </a:r>
            <a:endParaRPr lang="en-US" sz="2400" dirty="0" smtClean="0">
              <a:cs typeface="Calibri" pitchFamily="34" charset="0"/>
            </a:endParaRPr>
          </a:p>
          <a:p>
            <a:pPr marL="342900" indent="-342900">
              <a:buFont typeface="Arial" pitchFamily="34" charset="0"/>
              <a:buChar char="•"/>
            </a:pPr>
            <a:r>
              <a:rPr lang="en-US" sz="2400" dirty="0" smtClean="0">
                <a:cs typeface="Calibri" pitchFamily="34" charset="0"/>
              </a:rPr>
              <a:t>Any </a:t>
            </a:r>
            <a:r>
              <a:rPr lang="en-US" sz="2400" dirty="0">
                <a:cs typeface="Calibri" pitchFamily="34" charset="0"/>
              </a:rPr>
              <a:t>changes can only apply to new charges</a:t>
            </a:r>
          </a:p>
          <a:p>
            <a:pPr marL="342900" lvl="0" indent="-342900">
              <a:buFont typeface="Arial" pitchFamily="34" charset="0"/>
              <a:buChar char="•"/>
            </a:pPr>
            <a:r>
              <a:rPr lang="en-US" sz="2400" dirty="0">
                <a:cs typeface="Calibri" pitchFamily="34" charset="0"/>
              </a:rPr>
              <a:t>Account can be closed before the changes go into effect</a:t>
            </a:r>
          </a:p>
        </p:txBody>
      </p:sp>
      <p:sp>
        <p:nvSpPr>
          <p:cNvPr id="74" name="TextBox 73"/>
          <p:cNvSpPr txBox="1">
            <a:spLocks noChangeArrowheads="1"/>
          </p:cNvSpPr>
          <p:nvPr/>
        </p:nvSpPr>
        <p:spPr bwMode="auto">
          <a:xfrm>
            <a:off x="1065212" y="4543426"/>
            <a:ext cx="405025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dirty="0" smtClean="0">
                <a:latin typeface="+mj-lt"/>
              </a:rPr>
              <a:t>Other than implementation of the Penalty APR, will there be any other changes to Andrew’s account terms?</a:t>
            </a:r>
          </a:p>
        </p:txBody>
      </p:sp>
      <p:sp>
        <p:nvSpPr>
          <p:cNvPr id="76" name="TextBox 75"/>
          <p:cNvSpPr txBox="1">
            <a:spLocks noChangeArrowheads="1"/>
          </p:cNvSpPr>
          <p:nvPr/>
        </p:nvSpPr>
        <p:spPr bwMode="auto">
          <a:xfrm>
            <a:off x="436931" y="5715000"/>
            <a:ext cx="4854056"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Yes, his APR for Purchases is increasing to 16.99%</a:t>
            </a:r>
          </a:p>
        </p:txBody>
      </p:sp>
      <p:pic>
        <p:nvPicPr>
          <p:cNvPr id="56"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09287" y="4767951"/>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9" name="Table 58"/>
          <p:cNvGraphicFramePr>
            <a:graphicFrameLocks noGrp="1"/>
          </p:cNvGraphicFramePr>
          <p:nvPr>
            <p:extLst>
              <p:ext uri="{D42A27DB-BD31-4B8C-83A1-F6EECF244321}">
                <p14:modId xmlns:p14="http://schemas.microsoft.com/office/powerpoint/2010/main" val="4000890080"/>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1" name="Table 60"/>
          <p:cNvGraphicFramePr>
            <a:graphicFrameLocks noGrp="1"/>
          </p:cNvGraphicFramePr>
          <p:nvPr>
            <p:extLst>
              <p:ext uri="{D42A27DB-BD31-4B8C-83A1-F6EECF244321}">
                <p14:modId xmlns:p14="http://schemas.microsoft.com/office/powerpoint/2010/main" val="4163031263"/>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2" name="Table 61"/>
          <p:cNvGraphicFramePr>
            <a:graphicFrameLocks noGrp="1"/>
          </p:cNvGraphicFramePr>
          <p:nvPr>
            <p:extLst>
              <p:ext uri="{D42A27DB-BD31-4B8C-83A1-F6EECF244321}">
                <p14:modId xmlns:p14="http://schemas.microsoft.com/office/powerpoint/2010/main" val="3025517060"/>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3" name="Content Placeholder 66"/>
          <p:cNvGraphicFramePr>
            <a:graphicFrameLocks noGrp="1"/>
          </p:cNvGraphicFramePr>
          <p:nvPr>
            <p:ph idx="1"/>
            <p:extLst>
              <p:ext uri="{D42A27DB-BD31-4B8C-83A1-F6EECF244321}">
                <p14:modId xmlns:p14="http://schemas.microsoft.com/office/powerpoint/2010/main" val="2202587377"/>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4" name="Table 63"/>
          <p:cNvGraphicFramePr>
            <a:graphicFrameLocks noGrp="1"/>
          </p:cNvGraphicFramePr>
          <p:nvPr>
            <p:extLst>
              <p:ext uri="{D42A27DB-BD31-4B8C-83A1-F6EECF244321}">
                <p14:modId xmlns:p14="http://schemas.microsoft.com/office/powerpoint/2010/main" val="636614122"/>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5" name="Table 64"/>
          <p:cNvGraphicFramePr>
            <a:graphicFrameLocks noGrp="1"/>
          </p:cNvGraphicFramePr>
          <p:nvPr>
            <p:extLst>
              <p:ext uri="{D42A27DB-BD31-4B8C-83A1-F6EECF244321}">
                <p14:modId xmlns:p14="http://schemas.microsoft.com/office/powerpoint/2010/main" val="502110112"/>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6" name="Table 65"/>
          <p:cNvGraphicFramePr>
            <a:graphicFrameLocks noGrp="1"/>
          </p:cNvGraphicFramePr>
          <p:nvPr>
            <p:extLst>
              <p:ext uri="{D42A27DB-BD31-4B8C-83A1-F6EECF244321}">
                <p14:modId xmlns:p14="http://schemas.microsoft.com/office/powerpoint/2010/main" val="2948646705"/>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7" name="Table 66"/>
          <p:cNvGraphicFramePr>
            <a:graphicFrameLocks noGrp="1"/>
          </p:cNvGraphicFramePr>
          <p:nvPr>
            <p:extLst>
              <p:ext uri="{D42A27DB-BD31-4B8C-83A1-F6EECF244321}">
                <p14:modId xmlns:p14="http://schemas.microsoft.com/office/powerpoint/2010/main" val="4155575506"/>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68" name="TextBox 67"/>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69" name="Rectangle 68"/>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71" name="Group 51"/>
          <p:cNvGrpSpPr>
            <a:grpSpLocks/>
          </p:cNvGrpSpPr>
          <p:nvPr/>
        </p:nvGrpSpPr>
        <p:grpSpPr bwMode="auto">
          <a:xfrm>
            <a:off x="8125900" y="5773738"/>
            <a:ext cx="415280" cy="328612"/>
            <a:chOff x="6096000" y="5773401"/>
            <a:chExt cx="310930" cy="328949"/>
          </a:xfrm>
        </p:grpSpPr>
        <p:pic>
          <p:nvPicPr>
            <p:cNvPr id="75" name="Picture 7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7"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pSp>
        <p:nvGrpSpPr>
          <p:cNvPr id="79" name="Group 50"/>
          <p:cNvGrpSpPr>
            <a:grpSpLocks/>
          </p:cNvGrpSpPr>
          <p:nvPr/>
        </p:nvGrpSpPr>
        <p:grpSpPr bwMode="auto">
          <a:xfrm>
            <a:off x="10711777" y="5092700"/>
            <a:ext cx="404179" cy="317500"/>
            <a:chOff x="8079381" y="5108346"/>
            <a:chExt cx="302619" cy="317729"/>
          </a:xfrm>
        </p:grpSpPr>
        <p:pic>
          <p:nvPicPr>
            <p:cNvPr id="80"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1"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82" name="Group 49"/>
          <p:cNvGrpSpPr>
            <a:grpSpLocks/>
          </p:cNvGrpSpPr>
          <p:nvPr/>
        </p:nvGrpSpPr>
        <p:grpSpPr bwMode="auto">
          <a:xfrm>
            <a:off x="9954208" y="4318000"/>
            <a:ext cx="404179" cy="330200"/>
            <a:chOff x="7467600" y="4248150"/>
            <a:chExt cx="302619" cy="330200"/>
          </a:xfrm>
        </p:grpSpPr>
        <p:pic>
          <p:nvPicPr>
            <p:cNvPr id="8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4"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85" name="Group 48"/>
          <p:cNvGrpSpPr>
            <a:grpSpLocks/>
          </p:cNvGrpSpPr>
          <p:nvPr/>
        </p:nvGrpSpPr>
        <p:grpSpPr bwMode="auto">
          <a:xfrm>
            <a:off x="9141619" y="3276600"/>
            <a:ext cx="404179" cy="320675"/>
            <a:chOff x="6858000" y="3190875"/>
            <a:chExt cx="302619" cy="320675"/>
          </a:xfrm>
        </p:grpSpPr>
        <p:pic>
          <p:nvPicPr>
            <p:cNvPr id="8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7"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88" name="Group 47"/>
          <p:cNvGrpSpPr>
            <a:grpSpLocks/>
          </p:cNvGrpSpPr>
          <p:nvPr/>
        </p:nvGrpSpPr>
        <p:grpSpPr bwMode="auto">
          <a:xfrm>
            <a:off x="11401631" y="2247901"/>
            <a:ext cx="404179" cy="320675"/>
            <a:chOff x="8553450" y="2247900"/>
            <a:chExt cx="302619" cy="320675"/>
          </a:xfrm>
        </p:grpSpPr>
        <p:pic>
          <p:nvPicPr>
            <p:cNvPr id="8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0"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91" name="Group 45"/>
          <p:cNvGrpSpPr>
            <a:grpSpLocks/>
          </p:cNvGrpSpPr>
          <p:nvPr/>
        </p:nvGrpSpPr>
        <p:grpSpPr bwMode="auto">
          <a:xfrm>
            <a:off x="10360502" y="595314"/>
            <a:ext cx="403052" cy="325437"/>
            <a:chOff x="7772400" y="594970"/>
            <a:chExt cx="302619" cy="325780"/>
          </a:xfrm>
        </p:grpSpPr>
        <p:pic>
          <p:nvPicPr>
            <p:cNvPr id="9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3"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94" name="Group 44"/>
          <p:cNvGrpSpPr>
            <a:grpSpLocks/>
          </p:cNvGrpSpPr>
          <p:nvPr/>
        </p:nvGrpSpPr>
        <p:grpSpPr bwMode="auto">
          <a:xfrm>
            <a:off x="7618016" y="1273175"/>
            <a:ext cx="543842" cy="325438"/>
            <a:chOff x="5715000" y="1273455"/>
            <a:chExt cx="408455" cy="325135"/>
          </a:xfrm>
        </p:grpSpPr>
        <p:pic>
          <p:nvPicPr>
            <p:cNvPr id="9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6"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97" name="Group 46"/>
          <p:cNvGrpSpPr>
            <a:grpSpLocks/>
          </p:cNvGrpSpPr>
          <p:nvPr/>
        </p:nvGrpSpPr>
        <p:grpSpPr bwMode="auto">
          <a:xfrm>
            <a:off x="7421218" y="2409032"/>
            <a:ext cx="550190" cy="319087"/>
            <a:chOff x="6248400" y="2278685"/>
            <a:chExt cx="412720" cy="318465"/>
          </a:xfrm>
        </p:grpSpPr>
        <p:pic>
          <p:nvPicPr>
            <p:cNvPr id="9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9"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100" name="Group 52"/>
          <p:cNvGrpSpPr>
            <a:grpSpLocks/>
          </p:cNvGrpSpPr>
          <p:nvPr/>
        </p:nvGrpSpPr>
        <p:grpSpPr bwMode="auto">
          <a:xfrm>
            <a:off x="6602281" y="1131888"/>
            <a:ext cx="404179" cy="322262"/>
            <a:chOff x="4953000" y="1132367"/>
            <a:chExt cx="302619" cy="321783"/>
          </a:xfrm>
        </p:grpSpPr>
        <p:pic>
          <p:nvPicPr>
            <p:cNvPr id="10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2"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03" name="Group 43"/>
          <p:cNvGrpSpPr>
            <a:grpSpLocks/>
          </p:cNvGrpSpPr>
          <p:nvPr/>
        </p:nvGrpSpPr>
        <p:grpSpPr bwMode="auto">
          <a:xfrm>
            <a:off x="7618016" y="995364"/>
            <a:ext cx="554422" cy="333375"/>
            <a:chOff x="5715000" y="994865"/>
            <a:chExt cx="415770" cy="334181"/>
          </a:xfrm>
        </p:grpSpPr>
        <p:pic>
          <p:nvPicPr>
            <p:cNvPr id="104"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5"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06" name="Table 105"/>
          <p:cNvGraphicFramePr>
            <a:graphicFrameLocks noGrp="1"/>
          </p:cNvGraphicFramePr>
          <p:nvPr>
            <p:extLst>
              <p:ext uri="{D42A27DB-BD31-4B8C-83A1-F6EECF244321}">
                <p14:modId xmlns:p14="http://schemas.microsoft.com/office/powerpoint/2010/main" val="1317601232"/>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sp>
        <p:nvSpPr>
          <p:cNvPr id="17" name="Right Arrow 16"/>
          <p:cNvSpPr/>
          <p:nvPr/>
        </p:nvSpPr>
        <p:spPr>
          <a:xfrm rot="5400000">
            <a:off x="8829358" y="1492342"/>
            <a:ext cx="10287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aphicFrame>
        <p:nvGraphicFramePr>
          <p:cNvPr id="57" name="Table 56"/>
          <p:cNvGraphicFramePr>
            <a:graphicFrameLocks noGrp="1"/>
          </p:cNvGraphicFramePr>
          <p:nvPr>
            <p:extLst>
              <p:ext uri="{D42A27DB-BD31-4B8C-83A1-F6EECF244321}">
                <p14:modId xmlns:p14="http://schemas.microsoft.com/office/powerpoint/2010/main" val="3545733458"/>
              </p:ext>
            </p:extLst>
          </p:nvPr>
        </p:nvGraphicFramePr>
        <p:xfrm>
          <a:off x="5637212" y="2387155"/>
          <a:ext cx="6204345" cy="2712119"/>
        </p:xfrm>
        <a:graphic>
          <a:graphicData uri="http://schemas.openxmlformats.org/drawingml/2006/table">
            <a:tbl>
              <a:tblPr/>
              <a:tblGrid>
                <a:gridCol w="6204345"/>
              </a:tblGrid>
              <a:tr h="310480">
                <a:tc>
                  <a:txBody>
                    <a:bodyPr/>
                    <a:lstStyle/>
                    <a:p>
                      <a:pPr marR="0" indent="0" algn="l" rtl="0">
                        <a:spcBef>
                          <a:spcPts val="0"/>
                        </a:spcBef>
                        <a:spcAft>
                          <a:spcPts val="0"/>
                        </a:spcAft>
                      </a:pPr>
                      <a:r>
                        <a:rPr lang="en-US" sz="1600" b="1" kern="1400" dirty="0" smtClean="0">
                          <a:solidFill>
                            <a:srgbClr val="000000"/>
                          </a:solidFill>
                          <a:latin typeface="+mj-lt"/>
                        </a:rPr>
                        <a:t>Important Changes to Your Account Terms</a:t>
                      </a:r>
                      <a:endParaRPr lang="en-US" sz="1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602876">
                <a:tc>
                  <a:txBody>
                    <a:bodyPr/>
                    <a:lstStyle/>
                    <a:p>
                      <a:pPr marR="0" indent="0" algn="l" rtl="0">
                        <a:spcBef>
                          <a:spcPts val="0"/>
                        </a:spcBef>
                        <a:spcAft>
                          <a:spcPts val="0"/>
                        </a:spcAft>
                      </a:pPr>
                      <a:r>
                        <a:rPr lang="en-US" sz="1200" kern="1400" dirty="0" smtClean="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endParaRPr lang="en-US" sz="12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solidFill>
                      <a:schemeClr val="bg1"/>
                    </a:solidFill>
                  </a:tcPr>
                </a:tc>
              </a:tr>
              <a:tr h="413147">
                <a:tc>
                  <a:txBody>
                    <a:bodyPr/>
                    <a:lstStyle/>
                    <a:p>
                      <a:pPr marR="0" indent="0" algn="l" rtl="0">
                        <a:spcBef>
                          <a:spcPts val="0"/>
                        </a:spcBef>
                        <a:spcAft>
                          <a:spcPts val="0"/>
                        </a:spcAft>
                      </a:pPr>
                      <a:r>
                        <a:rPr lang="en-US" sz="1200" u="sng" kern="1400" dirty="0" smtClean="0">
                          <a:solidFill>
                            <a:srgbClr val="000000"/>
                          </a:solidFill>
                          <a:latin typeface="+mn-lt"/>
                          <a:ea typeface="+mn-ea"/>
                          <a:cs typeface="+mn-cs"/>
                        </a:rPr>
                        <a:t>Transactions made on or after 4/9/12: </a:t>
                      </a:r>
                      <a:r>
                        <a:rPr lang="en-US" sz="1200" kern="1400" dirty="0" smtClean="0">
                          <a:solidFill>
                            <a:srgbClr val="000000"/>
                          </a:solidFill>
                          <a:latin typeface="+mn-lt"/>
                          <a:ea typeface="+mn-ea"/>
                          <a:cs typeface="+mn-cs"/>
                        </a:rPr>
                        <a:t>As of 5/10/12, any changes to APR’s described</a:t>
                      </a:r>
                      <a:r>
                        <a:rPr lang="en-US" sz="1200" kern="1400" baseline="0" dirty="0" smtClean="0">
                          <a:solidFill>
                            <a:srgbClr val="000000"/>
                          </a:solidFill>
                          <a:latin typeface="+mn-lt"/>
                          <a:ea typeface="+mn-ea"/>
                          <a:cs typeface="+mn-cs"/>
                        </a:rPr>
                        <a:t> below will apply to these transactions.</a:t>
                      </a:r>
                      <a:endParaRPr lang="en-US" sz="12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r>
              <a:tr h="251198">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1200" u="sng" kern="1400" dirty="0" smtClean="0">
                          <a:solidFill>
                            <a:srgbClr val="000000"/>
                          </a:solidFill>
                          <a:latin typeface="+mj-lt"/>
                        </a:rPr>
                        <a:t>Transactions made before 4/9/12: </a:t>
                      </a:r>
                      <a:r>
                        <a:rPr lang="en-US" sz="12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r>
              <a:tr h="931442">
                <a:tc>
                  <a:txBody>
                    <a:bodyPr/>
                    <a:lstStyle/>
                    <a:p>
                      <a:pPr marR="0" indent="0" algn="l" rtl="0">
                        <a:spcBef>
                          <a:spcPts val="0"/>
                        </a:spcBef>
                        <a:spcAft>
                          <a:spcPts val="0"/>
                        </a:spcAft>
                      </a:pPr>
                      <a:r>
                        <a:rPr lang="en-US" sz="1200" u="sng" kern="1400" smtClean="0">
                          <a:solidFill>
                            <a:srgbClr val="000000"/>
                          </a:solidFill>
                          <a:latin typeface="+mj-lt"/>
                        </a:rPr>
                        <a:t>If you are already being charged a higher Penalty for purchases: </a:t>
                      </a:r>
                      <a:r>
                        <a:rPr lang="en-US" sz="1200" kern="1400" smtClean="0">
                          <a:solidFill>
                            <a:srgbClr val="000000"/>
                          </a:solidFill>
                          <a:latin typeface="+mj-lt"/>
                        </a:rPr>
                        <a:t>In this case, any changes to APR’s described below will not go into affect at this time. These changes will go into effect</a:t>
                      </a:r>
                      <a:r>
                        <a:rPr lang="en-US" sz="1200" kern="1400" baseline="0" smtClean="0">
                          <a:solidFill>
                            <a:srgbClr val="000000"/>
                          </a:solidFill>
                          <a:latin typeface="+mj-lt"/>
                        </a:rPr>
                        <a:t> when the Penalty APR no longer applies to your account.</a:t>
                      </a:r>
                      <a:endParaRPr lang="en-US" sz="12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solidFill>
                      <a:schemeClr val="bg1"/>
                    </a:solidFill>
                  </a:tcPr>
                </a:tc>
              </a:tr>
              <a:tr h="202976">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solidFill>
                      <a:schemeClr val="bg1"/>
                    </a:solidFill>
                  </a:tcPr>
                </a:tc>
              </a:tr>
            </a:tbl>
          </a:graphicData>
        </a:graphic>
      </p:graphicFrame>
      <p:graphicFrame>
        <p:nvGraphicFramePr>
          <p:cNvPr id="58" name="Table 57"/>
          <p:cNvGraphicFramePr>
            <a:graphicFrameLocks noGrp="1"/>
          </p:cNvGraphicFramePr>
          <p:nvPr>
            <p:extLst>
              <p:ext uri="{D42A27DB-BD31-4B8C-83A1-F6EECF244321}">
                <p14:modId xmlns:p14="http://schemas.microsoft.com/office/powerpoint/2010/main" val="1781078214"/>
              </p:ext>
            </p:extLst>
          </p:nvPr>
        </p:nvGraphicFramePr>
        <p:xfrm>
          <a:off x="7166518" y="4590529"/>
          <a:ext cx="3161544" cy="502395"/>
        </p:xfrm>
        <a:graphic>
          <a:graphicData uri="http://schemas.openxmlformats.org/drawingml/2006/table">
            <a:tbl>
              <a:tblPr/>
              <a:tblGrid>
                <a:gridCol w="1800093"/>
                <a:gridCol w="1361451"/>
              </a:tblGrid>
              <a:tr h="267945">
                <a:tc gridSpan="2">
                  <a:txBody>
                    <a:bodyPr/>
                    <a:lstStyle/>
                    <a:p>
                      <a:pPr marR="0" indent="0" algn="ctr" rtl="0">
                        <a:spcBef>
                          <a:spcPts val="0"/>
                        </a:spcBef>
                        <a:spcAft>
                          <a:spcPts val="0"/>
                        </a:spcAft>
                      </a:pPr>
                      <a:r>
                        <a:rPr lang="en-US" sz="1600" b="1" kern="1400" dirty="0" smtClean="0">
                          <a:solidFill>
                            <a:srgbClr val="000000"/>
                          </a:solidFill>
                          <a:latin typeface="Calibri" pitchFamily="34" charset="0"/>
                          <a:cs typeface="Calibri" pitchFamily="34" charset="0"/>
                        </a:rPr>
                        <a:t>Revised Terms, as</a:t>
                      </a:r>
                      <a:r>
                        <a:rPr lang="en-US" sz="1600" b="1" kern="1400" baseline="0" dirty="0" smtClean="0">
                          <a:solidFill>
                            <a:srgbClr val="000000"/>
                          </a:solidFill>
                          <a:latin typeface="Calibri" pitchFamily="34" charset="0"/>
                          <a:cs typeface="Calibri" pitchFamily="34" charset="0"/>
                        </a:rPr>
                        <a:t> of 5/10/12</a:t>
                      </a:r>
                      <a:endParaRPr lang="en-US" sz="1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234450">
                <a:tc>
                  <a:txBody>
                    <a:bodyPr/>
                    <a:lstStyle/>
                    <a:p>
                      <a:pPr marR="0" indent="0" algn="l" rtl="0">
                        <a:spcBef>
                          <a:spcPts val="0"/>
                        </a:spcBef>
                        <a:spcAft>
                          <a:spcPts val="0"/>
                        </a:spcAft>
                      </a:pPr>
                      <a:r>
                        <a:rPr lang="en-US" sz="1200" kern="1400" dirty="0" smtClean="0">
                          <a:solidFill>
                            <a:srgbClr val="000000"/>
                          </a:solidFill>
                          <a:latin typeface="Calibri" pitchFamily="34" charset="0"/>
                          <a:cs typeface="Calibri" pitchFamily="34" charset="0"/>
                        </a:rPr>
                        <a:t>APR</a:t>
                      </a:r>
                      <a:r>
                        <a:rPr lang="en-US" sz="1200" kern="1400" baseline="0" dirty="0" smtClean="0">
                          <a:solidFill>
                            <a:srgbClr val="000000"/>
                          </a:solidFill>
                          <a:latin typeface="Calibri" pitchFamily="34" charset="0"/>
                          <a:cs typeface="Calibri" pitchFamily="34" charset="0"/>
                        </a:rPr>
                        <a:t> for purchases</a:t>
                      </a:r>
                      <a:endParaRPr lang="en-US" sz="12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1200" kern="1400" dirty="0" smtClean="0">
                          <a:solidFill>
                            <a:srgbClr val="000000"/>
                          </a:solidFill>
                          <a:latin typeface="Calibri" pitchFamily="34" charset="0"/>
                          <a:cs typeface="Calibri" pitchFamily="34" charset="0"/>
                        </a:rPr>
                        <a:t>16.99%</a:t>
                      </a:r>
                      <a:endParaRPr lang="en-US" sz="12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sp>
        <p:nvSpPr>
          <p:cNvPr id="70" name="Right Arrow 69"/>
          <p:cNvSpPr/>
          <p:nvPr/>
        </p:nvSpPr>
        <p:spPr>
          <a:xfrm>
            <a:off x="6331890" y="4767951"/>
            <a:ext cx="863375" cy="3621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423887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3">
                                            <p:txEl>
                                              <p:pRg st="3" end="3"/>
                                            </p:txEl>
                                          </p:spTgt>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17"/>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1"/>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3"/>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5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5"/>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67"/>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69"/>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71"/>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9"/>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82"/>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5"/>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88"/>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91"/>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94"/>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97"/>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100"/>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103"/>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6"/>
                                        </p:tgtEl>
                                        <p:attrNameLst>
                                          <p:attrName>style.visibility</p:attrName>
                                        </p:attrNameLst>
                                      </p:cBhvr>
                                      <p:to>
                                        <p:strVal val="hidden"/>
                                      </p:to>
                                    </p:set>
                                  </p:childTnLst>
                                </p:cTn>
                              </p:par>
                              <p:par>
                                <p:cTn id="61" presetID="1" presetClass="entr" presetSubtype="0" fill="hold" nodeType="withEffect">
                                  <p:stCondLst>
                                    <p:cond delay="0"/>
                                  </p:stCondLst>
                                  <p:childTnLst>
                                    <p:set>
                                      <p:cBhvr>
                                        <p:cTn id="62" dur="1" fill="hold">
                                          <p:stCondLst>
                                            <p:cond delay="0"/>
                                          </p:stCondLst>
                                        </p:cTn>
                                        <p:tgtEl>
                                          <p:spTgt spid="5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7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4"/>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6"/>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76"/>
                                        </p:tgtEl>
                                        <p:attrNameLst>
                                          <p:attrName>style.visibility</p:attrName>
                                        </p:attrNameLst>
                                      </p:cBhvr>
                                      <p:to>
                                        <p:strVal val="visible"/>
                                      </p:to>
                                    </p:set>
                                  </p:childTnLst>
                                </p:cTn>
                              </p:par>
                              <p:par>
                                <p:cTn id="77" presetID="2" presetClass="entr" presetSubtype="8" fill="hold" grpId="0" nodeType="withEffect">
                                  <p:stCondLst>
                                    <p:cond delay="0"/>
                                  </p:stCondLst>
                                  <p:childTnLst>
                                    <p:set>
                                      <p:cBhvr>
                                        <p:cTn id="78" dur="1" fill="hold">
                                          <p:stCondLst>
                                            <p:cond delay="0"/>
                                          </p:stCondLst>
                                        </p:cTn>
                                        <p:tgtEl>
                                          <p:spTgt spid="70"/>
                                        </p:tgtEl>
                                        <p:attrNameLst>
                                          <p:attrName>style.visibility</p:attrName>
                                        </p:attrNameLst>
                                      </p:cBhvr>
                                      <p:to>
                                        <p:strVal val="visible"/>
                                      </p:to>
                                    </p:set>
                                    <p:anim calcmode="lin" valueType="num">
                                      <p:cBhvr additive="base">
                                        <p:cTn id="79" dur="500" fill="hold"/>
                                        <p:tgtEl>
                                          <p:spTgt spid="70"/>
                                        </p:tgtEl>
                                        <p:attrNameLst>
                                          <p:attrName>ppt_x</p:attrName>
                                        </p:attrNameLst>
                                      </p:cBhvr>
                                      <p:tavLst>
                                        <p:tav tm="0">
                                          <p:val>
                                            <p:strVal val="0-#ppt_w/2"/>
                                          </p:val>
                                        </p:tav>
                                        <p:tav tm="100000">
                                          <p:val>
                                            <p:strVal val="#ppt_x"/>
                                          </p:val>
                                        </p:tav>
                                      </p:tavLst>
                                    </p:anim>
                                    <p:anim calcmode="lin" valueType="num">
                                      <p:cBhvr additive="base">
                                        <p:cTn id="80"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p:bldP spid="76" grpId="0"/>
      <p:bldP spid="68" grpId="0"/>
      <p:bldP spid="69" grpId="0" animBg="1"/>
      <p:bldP spid="17" grpId="0" animBg="1"/>
      <p:bldP spid="17" grpId="1" animBg="1"/>
      <p:bldP spid="7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2"/>
          <p:cNvSpPr>
            <a:spLocks noChangeArrowheads="1"/>
          </p:cNvSpPr>
          <p:nvPr/>
        </p:nvSpPr>
        <p:spPr bwMode="auto">
          <a:xfrm>
            <a:off x="455612" y="870466"/>
            <a:ext cx="4826212" cy="1569660"/>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Transactions</a:t>
            </a:r>
          </a:p>
          <a:p>
            <a:pPr marL="342900" indent="-342900">
              <a:buFont typeface="Arial" pitchFamily="34" charset="0"/>
              <a:buChar char="•"/>
            </a:pPr>
            <a:r>
              <a:rPr lang="en-US" sz="2400" dirty="0" smtClean="0">
                <a:cs typeface="Calibri" pitchFamily="34" charset="0"/>
              </a:rPr>
              <a:t>List of all transactions since the last statement</a:t>
            </a:r>
          </a:p>
          <a:p>
            <a:pPr marL="342900" indent="-342900">
              <a:buFont typeface="Arial" pitchFamily="34" charset="0"/>
              <a:buChar char="•"/>
            </a:pPr>
            <a:r>
              <a:rPr lang="en-US" sz="2400" dirty="0" smtClean="0">
                <a:cs typeface="Calibri" pitchFamily="34" charset="0"/>
              </a:rPr>
              <a:t>Should be reviewed for errors</a:t>
            </a:r>
            <a:endParaRPr lang="en-US" sz="2400" dirty="0">
              <a:cs typeface="Calibri" pitchFamily="34" charset="0"/>
            </a:endParaRPr>
          </a:p>
        </p:txBody>
      </p:sp>
      <p:sp>
        <p:nvSpPr>
          <p:cNvPr id="54" name="Rounded Rectangle 53"/>
          <p:cNvSpPr/>
          <p:nvPr/>
        </p:nvSpPr>
        <p:spPr>
          <a:xfrm>
            <a:off x="475593" y="4876800"/>
            <a:ext cx="4771711" cy="10668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56" name="Rectangle 2"/>
          <p:cNvSpPr>
            <a:spLocks noChangeArrowheads="1"/>
          </p:cNvSpPr>
          <p:nvPr/>
        </p:nvSpPr>
        <p:spPr bwMode="auto">
          <a:xfrm>
            <a:off x="438683" y="3190876"/>
            <a:ext cx="4826212" cy="1200329"/>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Fees and Interest Charged</a:t>
            </a:r>
          </a:p>
          <a:p>
            <a:pPr marL="342900" lvl="0" indent="-342900">
              <a:buFont typeface="Arial" pitchFamily="34" charset="0"/>
              <a:buChar char="•"/>
            </a:pPr>
            <a:r>
              <a:rPr lang="en-US" sz="2400" dirty="0" smtClean="0">
                <a:cs typeface="Calibri" pitchFamily="34" charset="0"/>
              </a:rPr>
              <a:t>Fees </a:t>
            </a:r>
            <a:r>
              <a:rPr lang="en-US" sz="2400" dirty="0">
                <a:cs typeface="Calibri" pitchFamily="34" charset="0"/>
              </a:rPr>
              <a:t>and interest charges </a:t>
            </a:r>
            <a:r>
              <a:rPr lang="en-US" sz="2400" dirty="0" smtClean="0">
                <a:cs typeface="Calibri" pitchFamily="34" charset="0"/>
              </a:rPr>
              <a:t>must be listed separately</a:t>
            </a:r>
            <a:endParaRPr lang="en-US" sz="2400" dirty="0">
              <a:cs typeface="Calibri" pitchFamily="34" charset="0"/>
            </a:endParaRPr>
          </a:p>
        </p:txBody>
      </p:sp>
      <p:sp>
        <p:nvSpPr>
          <p:cNvPr id="57" name="TextBox 56"/>
          <p:cNvSpPr txBox="1">
            <a:spLocks noChangeArrowheads="1"/>
          </p:cNvSpPr>
          <p:nvPr/>
        </p:nvSpPr>
        <p:spPr bwMode="auto">
          <a:xfrm>
            <a:off x="534492" y="4953001"/>
            <a:ext cx="462559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200" dirty="0" smtClean="0">
                <a:latin typeface="+mj-lt"/>
              </a:rPr>
              <a:t>Does Andrew owe a late fee?</a:t>
            </a:r>
          </a:p>
        </p:txBody>
      </p:sp>
      <p:sp>
        <p:nvSpPr>
          <p:cNvPr id="58" name="TextBox 57"/>
          <p:cNvSpPr txBox="1">
            <a:spLocks noChangeArrowheads="1"/>
          </p:cNvSpPr>
          <p:nvPr/>
        </p:nvSpPr>
        <p:spPr bwMode="auto">
          <a:xfrm>
            <a:off x="455611" y="5410200"/>
            <a:ext cx="48092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2000" b="1" dirty="0" smtClean="0">
                <a:latin typeface="+mj-lt"/>
              </a:rPr>
              <a:t>Yes, he owes a $35.00 late fee</a:t>
            </a:r>
          </a:p>
        </p:txBody>
      </p:sp>
      <p:pic>
        <p:nvPicPr>
          <p:cNvPr id="63"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16977" y="5105626"/>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3" name="Table 52"/>
          <p:cNvGraphicFramePr>
            <a:graphicFrameLocks noGrp="1"/>
          </p:cNvGraphicFramePr>
          <p:nvPr>
            <p:extLst>
              <p:ext uri="{D42A27DB-BD31-4B8C-83A1-F6EECF244321}">
                <p14:modId xmlns:p14="http://schemas.microsoft.com/office/powerpoint/2010/main" val="3013876631"/>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4" name="Table 63"/>
          <p:cNvGraphicFramePr>
            <a:graphicFrameLocks noGrp="1"/>
          </p:cNvGraphicFramePr>
          <p:nvPr>
            <p:extLst>
              <p:ext uri="{D42A27DB-BD31-4B8C-83A1-F6EECF244321}">
                <p14:modId xmlns:p14="http://schemas.microsoft.com/office/powerpoint/2010/main" val="161380289"/>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5" name="Table 64"/>
          <p:cNvGraphicFramePr>
            <a:graphicFrameLocks noGrp="1"/>
          </p:cNvGraphicFramePr>
          <p:nvPr>
            <p:extLst>
              <p:ext uri="{D42A27DB-BD31-4B8C-83A1-F6EECF244321}">
                <p14:modId xmlns:p14="http://schemas.microsoft.com/office/powerpoint/2010/main" val="704060126"/>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6" name="Content Placeholder 66"/>
          <p:cNvGraphicFramePr>
            <a:graphicFrameLocks noGrp="1"/>
          </p:cNvGraphicFramePr>
          <p:nvPr>
            <p:ph idx="1"/>
            <p:extLst>
              <p:ext uri="{D42A27DB-BD31-4B8C-83A1-F6EECF244321}">
                <p14:modId xmlns:p14="http://schemas.microsoft.com/office/powerpoint/2010/main" val="3209546617"/>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7" name="Table 66"/>
          <p:cNvGraphicFramePr>
            <a:graphicFrameLocks noGrp="1"/>
          </p:cNvGraphicFramePr>
          <p:nvPr>
            <p:extLst>
              <p:ext uri="{D42A27DB-BD31-4B8C-83A1-F6EECF244321}">
                <p14:modId xmlns:p14="http://schemas.microsoft.com/office/powerpoint/2010/main" val="511819245"/>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8" name="Table 67"/>
          <p:cNvGraphicFramePr>
            <a:graphicFrameLocks noGrp="1"/>
          </p:cNvGraphicFramePr>
          <p:nvPr>
            <p:extLst>
              <p:ext uri="{D42A27DB-BD31-4B8C-83A1-F6EECF244321}">
                <p14:modId xmlns:p14="http://schemas.microsoft.com/office/powerpoint/2010/main" val="1386808059"/>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9" name="Table 68"/>
          <p:cNvGraphicFramePr>
            <a:graphicFrameLocks noGrp="1"/>
          </p:cNvGraphicFramePr>
          <p:nvPr>
            <p:extLst>
              <p:ext uri="{D42A27DB-BD31-4B8C-83A1-F6EECF244321}">
                <p14:modId xmlns:p14="http://schemas.microsoft.com/office/powerpoint/2010/main" val="2054509510"/>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71" name="Table 70"/>
          <p:cNvGraphicFramePr>
            <a:graphicFrameLocks noGrp="1"/>
          </p:cNvGraphicFramePr>
          <p:nvPr>
            <p:extLst>
              <p:ext uri="{D42A27DB-BD31-4B8C-83A1-F6EECF244321}">
                <p14:modId xmlns:p14="http://schemas.microsoft.com/office/powerpoint/2010/main" val="1910671120"/>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72" name="TextBox 71"/>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74" name="Rectangle 73"/>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75" name="Group 51"/>
          <p:cNvGrpSpPr>
            <a:grpSpLocks/>
          </p:cNvGrpSpPr>
          <p:nvPr/>
        </p:nvGrpSpPr>
        <p:grpSpPr bwMode="auto">
          <a:xfrm>
            <a:off x="8125900" y="5773738"/>
            <a:ext cx="415280" cy="328612"/>
            <a:chOff x="6096000" y="5773401"/>
            <a:chExt cx="310930" cy="328949"/>
          </a:xfrm>
        </p:grpSpPr>
        <p:pic>
          <p:nvPicPr>
            <p:cNvPr id="7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7"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pSp>
        <p:nvGrpSpPr>
          <p:cNvPr id="78" name="Group 50"/>
          <p:cNvGrpSpPr>
            <a:grpSpLocks/>
          </p:cNvGrpSpPr>
          <p:nvPr/>
        </p:nvGrpSpPr>
        <p:grpSpPr bwMode="auto">
          <a:xfrm>
            <a:off x="10711777" y="5092700"/>
            <a:ext cx="404179" cy="317500"/>
            <a:chOff x="8079381" y="5108346"/>
            <a:chExt cx="302619" cy="317729"/>
          </a:xfrm>
        </p:grpSpPr>
        <p:pic>
          <p:nvPicPr>
            <p:cNvPr id="79"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0"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81" name="Group 49"/>
          <p:cNvGrpSpPr>
            <a:grpSpLocks/>
          </p:cNvGrpSpPr>
          <p:nvPr/>
        </p:nvGrpSpPr>
        <p:grpSpPr bwMode="auto">
          <a:xfrm>
            <a:off x="9954208" y="4318000"/>
            <a:ext cx="404179" cy="330200"/>
            <a:chOff x="7467600" y="4248150"/>
            <a:chExt cx="302619" cy="330200"/>
          </a:xfrm>
        </p:grpSpPr>
        <p:pic>
          <p:nvPicPr>
            <p:cNvPr id="8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3"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84" name="Group 48"/>
          <p:cNvGrpSpPr>
            <a:grpSpLocks/>
          </p:cNvGrpSpPr>
          <p:nvPr/>
        </p:nvGrpSpPr>
        <p:grpSpPr bwMode="auto">
          <a:xfrm>
            <a:off x="9141619" y="3276600"/>
            <a:ext cx="404179" cy="320675"/>
            <a:chOff x="6858000" y="3190875"/>
            <a:chExt cx="302619" cy="320675"/>
          </a:xfrm>
        </p:grpSpPr>
        <p:pic>
          <p:nvPicPr>
            <p:cNvPr id="8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6"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87" name="Group 47"/>
          <p:cNvGrpSpPr>
            <a:grpSpLocks/>
          </p:cNvGrpSpPr>
          <p:nvPr/>
        </p:nvGrpSpPr>
        <p:grpSpPr bwMode="auto">
          <a:xfrm>
            <a:off x="11401631" y="2247901"/>
            <a:ext cx="404179" cy="320675"/>
            <a:chOff x="8553450" y="2247900"/>
            <a:chExt cx="302619" cy="320675"/>
          </a:xfrm>
        </p:grpSpPr>
        <p:pic>
          <p:nvPicPr>
            <p:cNvPr id="8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9"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90" name="Group 45"/>
          <p:cNvGrpSpPr>
            <a:grpSpLocks/>
          </p:cNvGrpSpPr>
          <p:nvPr/>
        </p:nvGrpSpPr>
        <p:grpSpPr bwMode="auto">
          <a:xfrm>
            <a:off x="10360502" y="595314"/>
            <a:ext cx="403052" cy="325437"/>
            <a:chOff x="7772400" y="594970"/>
            <a:chExt cx="302619" cy="325780"/>
          </a:xfrm>
        </p:grpSpPr>
        <p:pic>
          <p:nvPicPr>
            <p:cNvPr id="9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2"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93" name="Group 44"/>
          <p:cNvGrpSpPr>
            <a:grpSpLocks/>
          </p:cNvGrpSpPr>
          <p:nvPr/>
        </p:nvGrpSpPr>
        <p:grpSpPr bwMode="auto">
          <a:xfrm>
            <a:off x="7618016" y="1273175"/>
            <a:ext cx="543842" cy="325438"/>
            <a:chOff x="5715000" y="1273455"/>
            <a:chExt cx="408455" cy="325135"/>
          </a:xfrm>
        </p:grpSpPr>
        <p:pic>
          <p:nvPicPr>
            <p:cNvPr id="94"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5"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96" name="Group 46"/>
          <p:cNvGrpSpPr>
            <a:grpSpLocks/>
          </p:cNvGrpSpPr>
          <p:nvPr/>
        </p:nvGrpSpPr>
        <p:grpSpPr bwMode="auto">
          <a:xfrm>
            <a:off x="7421218" y="2409032"/>
            <a:ext cx="550190" cy="319087"/>
            <a:chOff x="6248400" y="2278685"/>
            <a:chExt cx="412720" cy="318465"/>
          </a:xfrm>
        </p:grpSpPr>
        <p:pic>
          <p:nvPicPr>
            <p:cNvPr id="97"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8"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99" name="Group 52"/>
          <p:cNvGrpSpPr>
            <a:grpSpLocks/>
          </p:cNvGrpSpPr>
          <p:nvPr/>
        </p:nvGrpSpPr>
        <p:grpSpPr bwMode="auto">
          <a:xfrm>
            <a:off x="6602281" y="1131888"/>
            <a:ext cx="404179" cy="322262"/>
            <a:chOff x="4953000" y="1132367"/>
            <a:chExt cx="302619" cy="321783"/>
          </a:xfrm>
        </p:grpSpPr>
        <p:pic>
          <p:nvPicPr>
            <p:cNvPr id="100"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1"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02" name="Group 43"/>
          <p:cNvGrpSpPr>
            <a:grpSpLocks/>
          </p:cNvGrpSpPr>
          <p:nvPr/>
        </p:nvGrpSpPr>
        <p:grpSpPr bwMode="auto">
          <a:xfrm>
            <a:off x="7618016" y="995364"/>
            <a:ext cx="554422" cy="333375"/>
            <a:chOff x="5715000" y="994865"/>
            <a:chExt cx="415770" cy="334181"/>
          </a:xfrm>
        </p:grpSpPr>
        <p:pic>
          <p:nvPicPr>
            <p:cNvPr id="10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4"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05" name="Table 104"/>
          <p:cNvGraphicFramePr>
            <a:graphicFrameLocks noGrp="1"/>
          </p:cNvGraphicFramePr>
          <p:nvPr>
            <p:extLst>
              <p:ext uri="{D42A27DB-BD31-4B8C-83A1-F6EECF244321}">
                <p14:modId xmlns:p14="http://schemas.microsoft.com/office/powerpoint/2010/main" val="1141013758"/>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sp>
        <p:nvSpPr>
          <p:cNvPr id="17" name="Right Arrow 16"/>
          <p:cNvSpPr/>
          <p:nvPr/>
        </p:nvSpPr>
        <p:spPr>
          <a:xfrm rot="5400000">
            <a:off x="8015730" y="2457542"/>
            <a:ext cx="1028700" cy="711015"/>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graphicFrame>
        <p:nvGraphicFramePr>
          <p:cNvPr id="59" name="Table 58"/>
          <p:cNvGraphicFramePr>
            <a:graphicFrameLocks noGrp="1"/>
          </p:cNvGraphicFramePr>
          <p:nvPr>
            <p:extLst>
              <p:ext uri="{D42A27DB-BD31-4B8C-83A1-F6EECF244321}">
                <p14:modId xmlns:p14="http://schemas.microsoft.com/office/powerpoint/2010/main" val="3222592919"/>
              </p:ext>
            </p:extLst>
          </p:nvPr>
        </p:nvGraphicFramePr>
        <p:xfrm>
          <a:off x="5384827" y="1743075"/>
          <a:ext cx="6195985" cy="3708400"/>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1100" b="1" kern="1400" dirty="0">
                          <a:solidFill>
                            <a:srgbClr val="000000"/>
                          </a:solidFill>
                          <a:latin typeface="+mj-lt"/>
                        </a:rPr>
                        <a:t>Transactions</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1100" b="1" kern="1400" dirty="0" smtClean="0">
                          <a:solidFill>
                            <a:srgbClr val="000000"/>
                          </a:solidFill>
                          <a:latin typeface="+mj-lt"/>
                        </a:rPr>
                        <a:t>Reference Number</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Trans Date</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smtClean="0">
                          <a:solidFill>
                            <a:srgbClr val="000000"/>
                          </a:solidFill>
                          <a:latin typeface="+mj-lt"/>
                        </a:rPr>
                        <a:t>Post Date</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Description of Transaction or Credit</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Amount</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535.07</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3/15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3/17</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23941">
                <a:tc gridSpan="5">
                  <a:txBody>
                    <a:bodyPr/>
                    <a:lstStyle/>
                    <a:p>
                      <a:pPr marR="0" indent="0" algn="ctr" rtl="0">
                        <a:spcBef>
                          <a:spcPts val="0"/>
                        </a:spcBef>
                        <a:spcAft>
                          <a:spcPts val="0"/>
                        </a:spcAft>
                      </a:pPr>
                      <a:r>
                        <a:rPr lang="en-US" sz="1100" b="1" kern="1400" dirty="0">
                          <a:solidFill>
                            <a:srgbClr val="000000"/>
                          </a:solidFill>
                          <a:latin typeface="+mj-lt"/>
                        </a:rPr>
                        <a:t>Fees</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1100" kern="1400" dirty="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b="1" kern="1400" dirty="0">
                          <a:solidFill>
                            <a:srgbClr val="000000"/>
                          </a:solidFill>
                          <a:latin typeface="+mj-lt"/>
                        </a:rPr>
                        <a:t>Total Fees for this Period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b="1" kern="1400" dirty="0">
                          <a:solidFill>
                            <a:srgbClr val="000000"/>
                          </a:solidFill>
                          <a:latin typeface="+mj-lt"/>
                        </a:rPr>
                        <a:t>$69.45</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23941">
                <a:tc gridSpan="5">
                  <a:txBody>
                    <a:bodyPr/>
                    <a:lstStyle/>
                    <a:p>
                      <a:pPr marR="0" indent="0" algn="ctr" rtl="0">
                        <a:spcBef>
                          <a:spcPts val="0"/>
                        </a:spcBef>
                        <a:spcAft>
                          <a:spcPts val="0"/>
                        </a:spcAft>
                      </a:pPr>
                      <a:r>
                        <a:rPr lang="en-US" sz="1100" b="1" kern="1400" dirty="0">
                          <a:solidFill>
                            <a:srgbClr val="000000"/>
                          </a:solidFill>
                          <a:latin typeface="+mj-lt"/>
                        </a:rPr>
                        <a:t>Interest Charged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6.59</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4.79</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b="1" kern="1400" dirty="0">
                          <a:solidFill>
                            <a:srgbClr val="000000"/>
                          </a:solidFill>
                          <a:latin typeface="+mj-lt"/>
                        </a:rPr>
                        <a:t>Total Interest for this Period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b="1" kern="1400" dirty="0">
                          <a:solidFill>
                            <a:srgbClr val="000000"/>
                          </a:solidFill>
                          <a:latin typeface="+mj-lt"/>
                        </a:rPr>
                        <a:t>$</a:t>
                      </a:r>
                      <a:r>
                        <a:rPr lang="en-US" sz="1100" b="1" kern="1400" dirty="0" smtClean="0">
                          <a:solidFill>
                            <a:srgbClr val="000000"/>
                          </a:solidFill>
                          <a:latin typeface="+mj-lt"/>
                        </a:rPr>
                        <a:t>11.36</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431713">
                <a:tc gridSpan="5">
                  <a:txBody>
                    <a:bodyPr/>
                    <a:lstStyle/>
                    <a:p>
                      <a:pPr marR="0" indent="0" algn="l" rtl="0">
                        <a:spcBef>
                          <a:spcPts val="0"/>
                        </a:spcBef>
                        <a:spcAft>
                          <a:spcPts val="1400"/>
                        </a:spcAft>
                      </a:pPr>
                      <a:r>
                        <a:rPr lang="en-US" sz="1100" kern="1400" dirty="0">
                          <a:solidFill>
                            <a:srgbClr val="000000"/>
                          </a:solidFill>
                          <a:latin typeface="+mj-lt"/>
                        </a:rPr>
                        <a:t>                                        </a:t>
                      </a:r>
                      <a:endParaRPr lang="en-US" sz="1100" kern="1400" dirty="0" smtClean="0">
                        <a:solidFill>
                          <a:srgbClr val="000000"/>
                        </a:solidFill>
                        <a:latin typeface="+mj-lt"/>
                      </a:endParaRPr>
                    </a:p>
                    <a:p>
                      <a:pPr marR="0" indent="0" algn="l" rtl="0">
                        <a:spcBef>
                          <a:spcPts val="0"/>
                        </a:spcBef>
                        <a:spcAft>
                          <a:spcPts val="1400"/>
                        </a:spcAft>
                      </a:pPr>
                      <a:endParaRPr lang="en-US" sz="1100" kern="1400" dirty="0" smtClean="0">
                        <a:solidFill>
                          <a:srgbClr val="000000"/>
                        </a:solidFill>
                        <a:latin typeface="+mj-lt"/>
                      </a:endParaRPr>
                    </a:p>
                    <a:p>
                      <a:pPr marR="0" indent="0" algn="l" rtl="0">
                        <a:spcBef>
                          <a:spcPts val="0"/>
                        </a:spcBef>
                        <a:spcAft>
                          <a:spcPts val="1400"/>
                        </a:spcAft>
                      </a:pP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3676120788"/>
              </p:ext>
            </p:extLst>
          </p:nvPr>
        </p:nvGraphicFramePr>
        <p:xfrm>
          <a:off x="6300229" y="4739006"/>
          <a:ext cx="4723170" cy="502920"/>
        </p:xfrm>
        <a:graphic>
          <a:graphicData uri="http://schemas.openxmlformats.org/drawingml/2006/table">
            <a:tbl>
              <a:tblPr/>
              <a:tblGrid>
                <a:gridCol w="2640567"/>
                <a:gridCol w="2082603"/>
              </a:tblGrid>
              <a:tr h="76200">
                <a:tc gridSpan="2">
                  <a:txBody>
                    <a:bodyPr/>
                    <a:lstStyle/>
                    <a:p>
                      <a:pPr marR="0" indent="0" algn="ctr" rtl="0">
                        <a:spcBef>
                          <a:spcPts val="0"/>
                        </a:spcBef>
                        <a:spcAft>
                          <a:spcPts val="0"/>
                        </a:spcAft>
                      </a:pPr>
                      <a:r>
                        <a:rPr lang="en-US" sz="1100" b="1" kern="1400" dirty="0">
                          <a:solidFill>
                            <a:srgbClr val="000000"/>
                          </a:solidFill>
                          <a:latin typeface="Calibri" pitchFamily="34" charset="0"/>
                          <a:cs typeface="Calibri" pitchFamily="34" charset="0"/>
                        </a:rPr>
                        <a:t>2012 Totals Year-to-Date</a:t>
                      </a:r>
                      <a:endParaRPr lang="en-US" sz="11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11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11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11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1100" kern="1400" dirty="0">
                          <a:solidFill>
                            <a:srgbClr val="000000"/>
                          </a:solidFill>
                          <a:latin typeface="Calibri" pitchFamily="34" charset="0"/>
                          <a:cs typeface="Calibri" pitchFamily="34" charset="0"/>
                        </a:rPr>
                        <a:t>$</a:t>
                      </a:r>
                      <a:r>
                        <a:rPr lang="en-US" sz="1100" kern="1400" dirty="0" smtClean="0">
                          <a:solidFill>
                            <a:srgbClr val="000000"/>
                          </a:solidFill>
                          <a:latin typeface="Calibri" pitchFamily="34" charset="0"/>
                          <a:cs typeface="Calibri" pitchFamily="34" charset="0"/>
                        </a:rPr>
                        <a:t>18.74</a:t>
                      </a:r>
                      <a:endParaRPr lang="en-US" sz="11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61" name="Right Arrow 60"/>
          <p:cNvSpPr/>
          <p:nvPr/>
        </p:nvSpPr>
        <p:spPr>
          <a:xfrm rot="5400000">
            <a:off x="7982989" y="2046381"/>
            <a:ext cx="10287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70" name="Right Arrow 69"/>
          <p:cNvSpPr/>
          <p:nvPr/>
        </p:nvSpPr>
        <p:spPr>
          <a:xfrm>
            <a:off x="6300229" y="2913717"/>
            <a:ext cx="1726750"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spTree>
    <p:extLst>
      <p:ext uri="{BB962C8B-B14F-4D97-AF65-F5344CB8AC3E}">
        <p14:creationId xmlns:p14="http://schemas.microsoft.com/office/powerpoint/2010/main" val="1614717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7"/>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4"/>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5"/>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6"/>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53"/>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7"/>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68"/>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6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71"/>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72"/>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74"/>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75"/>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78"/>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1"/>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84"/>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87"/>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90"/>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93"/>
                                        </p:tgtEl>
                                        <p:attrNameLst>
                                          <p:attrName>style.visibility</p:attrName>
                                        </p:attrNameLst>
                                      </p:cBhvr>
                                      <p:to>
                                        <p:strVal val="hidden"/>
                                      </p:to>
                                    </p:set>
                                  </p:childTnLst>
                                </p:cTn>
                              </p:par>
                              <p:par>
                                <p:cTn id="55" presetID="1" presetClass="exit" presetSubtype="0" fill="hold" nodeType="withEffect">
                                  <p:stCondLst>
                                    <p:cond delay="0"/>
                                  </p:stCondLst>
                                  <p:childTnLst>
                                    <p:set>
                                      <p:cBhvr>
                                        <p:cTn id="56" dur="1" fill="hold">
                                          <p:stCondLst>
                                            <p:cond delay="0"/>
                                          </p:stCondLst>
                                        </p:cTn>
                                        <p:tgtEl>
                                          <p:spTgt spid="96"/>
                                        </p:tgtEl>
                                        <p:attrNameLst>
                                          <p:attrName>style.visibility</p:attrName>
                                        </p:attrNameLst>
                                      </p:cBhvr>
                                      <p:to>
                                        <p:strVal val="hidden"/>
                                      </p:to>
                                    </p:set>
                                  </p:childTnLst>
                                </p:cTn>
                              </p:par>
                              <p:par>
                                <p:cTn id="57" presetID="1" presetClass="exit" presetSubtype="0" fill="hold" nodeType="withEffect">
                                  <p:stCondLst>
                                    <p:cond delay="0"/>
                                  </p:stCondLst>
                                  <p:childTnLst>
                                    <p:set>
                                      <p:cBhvr>
                                        <p:cTn id="58" dur="1" fill="hold">
                                          <p:stCondLst>
                                            <p:cond delay="0"/>
                                          </p:stCondLst>
                                        </p:cTn>
                                        <p:tgtEl>
                                          <p:spTgt spid="99"/>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102"/>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105"/>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6">
                                            <p:bg/>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6">
                                            <p:txEl>
                                              <p:pRg st="0" end="0"/>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6">
                                            <p:txEl>
                                              <p:pRg st="1" end="1"/>
                                            </p:txEl>
                                          </p:spTgt>
                                        </p:tgtEl>
                                        <p:attrNameLst>
                                          <p:attrName>style.visibility</p:attrName>
                                        </p:attrNameLst>
                                      </p:cBhvr>
                                      <p:to>
                                        <p:strVal val="visible"/>
                                      </p:to>
                                    </p:set>
                                  </p:childTnLst>
                                </p:cTn>
                              </p:par>
                              <p:par>
                                <p:cTn id="73" presetID="2" presetClass="entr" presetSubtype="1" fill="hold" grpId="0" nodeType="withEffect">
                                  <p:stCondLst>
                                    <p:cond delay="0"/>
                                  </p:stCondLst>
                                  <p:childTnLst>
                                    <p:set>
                                      <p:cBhvr>
                                        <p:cTn id="74" dur="1" fill="hold">
                                          <p:stCondLst>
                                            <p:cond delay="0"/>
                                          </p:stCondLst>
                                        </p:cTn>
                                        <p:tgtEl>
                                          <p:spTgt spid="61"/>
                                        </p:tgtEl>
                                        <p:attrNameLst>
                                          <p:attrName>style.visibility</p:attrName>
                                        </p:attrNameLst>
                                      </p:cBhvr>
                                      <p:to>
                                        <p:strVal val="visible"/>
                                      </p:to>
                                    </p:set>
                                    <p:anim calcmode="lin" valueType="num">
                                      <p:cBhvr additive="base">
                                        <p:cTn id="75" dur="500" fill="hold"/>
                                        <p:tgtEl>
                                          <p:spTgt spid="61"/>
                                        </p:tgtEl>
                                        <p:attrNameLst>
                                          <p:attrName>ppt_x</p:attrName>
                                        </p:attrNameLst>
                                      </p:cBhvr>
                                      <p:tavLst>
                                        <p:tav tm="0">
                                          <p:val>
                                            <p:strVal val="#ppt_x"/>
                                          </p:val>
                                        </p:tav>
                                        <p:tav tm="100000">
                                          <p:val>
                                            <p:strVal val="#ppt_x"/>
                                          </p:val>
                                        </p:tav>
                                      </p:tavLst>
                                    </p:anim>
                                    <p:anim calcmode="lin" valueType="num">
                                      <p:cBhvr additive="base">
                                        <p:cTn id="76" dur="500" fill="hold"/>
                                        <p:tgtEl>
                                          <p:spTgt spid="61"/>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54"/>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2" presetClass="entr" presetSubtype="8" fill="hold" grpId="0" nodeType="clickEffect">
                                  <p:stCondLst>
                                    <p:cond delay="0"/>
                                  </p:stCondLst>
                                  <p:childTnLst>
                                    <p:set>
                                      <p:cBhvr>
                                        <p:cTn id="88" dur="1" fill="hold">
                                          <p:stCondLst>
                                            <p:cond delay="0"/>
                                          </p:stCondLst>
                                        </p:cTn>
                                        <p:tgtEl>
                                          <p:spTgt spid="70"/>
                                        </p:tgtEl>
                                        <p:attrNameLst>
                                          <p:attrName>style.visibility</p:attrName>
                                        </p:attrNameLst>
                                      </p:cBhvr>
                                      <p:to>
                                        <p:strVal val="visible"/>
                                      </p:to>
                                    </p:set>
                                    <p:anim calcmode="lin" valueType="num">
                                      <p:cBhvr additive="base">
                                        <p:cTn id="89" dur="500" fill="hold"/>
                                        <p:tgtEl>
                                          <p:spTgt spid="70"/>
                                        </p:tgtEl>
                                        <p:attrNameLst>
                                          <p:attrName>ppt_x</p:attrName>
                                        </p:attrNameLst>
                                      </p:cBhvr>
                                      <p:tavLst>
                                        <p:tav tm="0">
                                          <p:val>
                                            <p:strVal val="0-#ppt_w/2"/>
                                          </p:val>
                                        </p:tav>
                                        <p:tav tm="100000">
                                          <p:val>
                                            <p:strVal val="#ppt_x"/>
                                          </p:val>
                                        </p:tav>
                                      </p:tavLst>
                                    </p:anim>
                                    <p:anim calcmode="lin" valueType="num">
                                      <p:cBhvr additive="base">
                                        <p:cTn id="90" dur="500" fill="hold"/>
                                        <p:tgtEl>
                                          <p:spTgt spid="70"/>
                                        </p:tgtEl>
                                        <p:attrNameLst>
                                          <p:attrName>ppt_y</p:attrName>
                                        </p:attrNameLst>
                                      </p:cBhvr>
                                      <p:tavLst>
                                        <p:tav tm="0">
                                          <p:val>
                                            <p:strVal val="#ppt_y"/>
                                          </p:val>
                                        </p:tav>
                                        <p:tav tm="100000">
                                          <p:val>
                                            <p:strVal val="#ppt_y"/>
                                          </p:val>
                                        </p:tav>
                                      </p:tavLst>
                                    </p:anim>
                                  </p:childTnLst>
                                </p:cTn>
                              </p:par>
                              <p:par>
                                <p:cTn id="91" presetID="1" presetClass="entr" presetSubtype="0"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uiExpand="1" build="p" animBg="1"/>
      <p:bldP spid="57" grpId="0"/>
      <p:bldP spid="58" grpId="0"/>
      <p:bldP spid="72" grpId="0"/>
      <p:bldP spid="74" grpId="0" animBg="1"/>
      <p:bldP spid="17" grpId="0" animBg="1"/>
      <p:bldP spid="17" grpId="1" animBg="1"/>
      <p:bldP spid="61" grpId="0" animBg="1"/>
      <p:bldP spid="7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ounded Rectangle 71"/>
          <p:cNvSpPr/>
          <p:nvPr/>
        </p:nvSpPr>
        <p:spPr>
          <a:xfrm>
            <a:off x="402790" y="2063750"/>
            <a:ext cx="4838829" cy="159385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73" name="Rectangle 2"/>
          <p:cNvSpPr>
            <a:spLocks noChangeArrowheads="1"/>
          </p:cNvSpPr>
          <p:nvPr/>
        </p:nvSpPr>
        <p:spPr bwMode="auto">
          <a:xfrm>
            <a:off x="402791" y="611700"/>
            <a:ext cx="4838828" cy="1200329"/>
          </a:xfrm>
          <a:prstGeom prst="rect">
            <a:avLst/>
          </a:prstGeom>
          <a:ln/>
          <a:extLst/>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defRPr/>
            </a:pPr>
            <a:r>
              <a:rPr lang="en-US" sz="2400" b="1" u="sng" dirty="0">
                <a:latin typeface="+mj-lt"/>
                <a:ea typeface="Times New Roman" pitchFamily="18" charset="0"/>
              </a:rPr>
              <a:t>Year-to-Date </a:t>
            </a:r>
            <a:r>
              <a:rPr lang="en-US" sz="2400" b="1" u="sng" dirty="0" smtClean="0">
                <a:latin typeface="+mj-lt"/>
                <a:ea typeface="Times New Roman" pitchFamily="18" charset="0"/>
              </a:rPr>
              <a:t>Totals</a:t>
            </a:r>
          </a:p>
          <a:p>
            <a:pPr algn="ctr">
              <a:defRPr/>
            </a:pPr>
            <a:r>
              <a:rPr lang="en-US" sz="2400" dirty="0" smtClean="0">
                <a:cs typeface="Calibri" pitchFamily="34" charset="0"/>
              </a:rPr>
              <a:t>Total </a:t>
            </a:r>
            <a:r>
              <a:rPr lang="en-US" sz="2400" dirty="0">
                <a:cs typeface="Calibri" pitchFamily="34" charset="0"/>
              </a:rPr>
              <a:t>amount paid in fees and interest charges for the current </a:t>
            </a:r>
            <a:r>
              <a:rPr lang="en-US" sz="2400" dirty="0" smtClean="0">
                <a:cs typeface="Calibri" pitchFamily="34" charset="0"/>
              </a:rPr>
              <a:t>year</a:t>
            </a:r>
            <a:endParaRPr lang="en-US" sz="2400" dirty="0">
              <a:ea typeface="Times New Roman" pitchFamily="18" charset="0"/>
              <a:cs typeface="Calibri" pitchFamily="34" charset="0"/>
            </a:endParaRPr>
          </a:p>
        </p:txBody>
      </p:sp>
      <p:sp>
        <p:nvSpPr>
          <p:cNvPr id="74" name="TextBox 73"/>
          <p:cNvSpPr txBox="1">
            <a:spLocks noChangeArrowheads="1"/>
          </p:cNvSpPr>
          <p:nvPr/>
        </p:nvSpPr>
        <p:spPr bwMode="auto">
          <a:xfrm>
            <a:off x="834044" y="2057400"/>
            <a:ext cx="451034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dirty="0" smtClean="0">
                <a:latin typeface="+mj-lt"/>
              </a:rPr>
              <a:t>What is the total amount of interest Andrew has paid in the year 2012?</a:t>
            </a:r>
          </a:p>
        </p:txBody>
      </p:sp>
      <p:sp>
        <p:nvSpPr>
          <p:cNvPr id="76" name="TextBox 75"/>
          <p:cNvSpPr txBox="1">
            <a:spLocks noChangeArrowheads="1"/>
          </p:cNvSpPr>
          <p:nvPr/>
        </p:nvSpPr>
        <p:spPr bwMode="auto">
          <a:xfrm>
            <a:off x="363751" y="3195935"/>
            <a:ext cx="487906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b="1" dirty="0" smtClean="0">
                <a:latin typeface="+mj-lt"/>
              </a:rPr>
              <a:t>$18.74</a:t>
            </a:r>
          </a:p>
        </p:txBody>
      </p:sp>
      <p:sp>
        <p:nvSpPr>
          <p:cNvPr id="54" name="Rectangle 2"/>
          <p:cNvSpPr>
            <a:spLocks noChangeArrowheads="1"/>
          </p:cNvSpPr>
          <p:nvPr/>
        </p:nvSpPr>
        <p:spPr bwMode="auto">
          <a:xfrm>
            <a:off x="442996" y="3872806"/>
            <a:ext cx="4838828" cy="120032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lang="en-US" sz="2400" b="1" u="sng" dirty="0" smtClean="0">
                <a:ea typeface="Times New Roman" pitchFamily="18" charset="0"/>
                <a:cs typeface="Calibri" pitchFamily="34" charset="0"/>
              </a:rPr>
              <a:t>Interest Charge Calculation</a:t>
            </a:r>
            <a:endParaRPr kumimoji="0" lang="en-US" sz="2400" b="1" i="0" u="sng" strike="noStrike" cap="none" normalizeH="0" baseline="0" dirty="0" smtClean="0">
              <a:ln>
                <a:noFill/>
              </a:ln>
              <a:solidFill>
                <a:schemeClr val="tx1"/>
              </a:solidFill>
              <a:effectLst/>
              <a:ea typeface="Times New Roman" pitchFamily="18" charset="0"/>
              <a:cs typeface="Calibri" pitchFamily="34" charset="0"/>
            </a:endParaRPr>
          </a:p>
          <a:p>
            <a:pPr lvl="0" algn="ctr" fontAlgn="base">
              <a:spcBef>
                <a:spcPct val="0"/>
              </a:spcBef>
              <a:spcAft>
                <a:spcPct val="0"/>
              </a:spcAft>
            </a:pPr>
            <a:r>
              <a:rPr lang="en-US" sz="2400" dirty="0">
                <a:cs typeface="Calibri" pitchFamily="34" charset="0"/>
              </a:rPr>
              <a:t>S</a:t>
            </a:r>
            <a:r>
              <a:rPr lang="en-US" sz="2400" dirty="0" smtClean="0">
                <a:cs typeface="Calibri" pitchFamily="34" charset="0"/>
              </a:rPr>
              <a:t>ummary </a:t>
            </a:r>
            <a:r>
              <a:rPr lang="en-US" sz="2400" dirty="0">
                <a:cs typeface="Calibri" pitchFamily="34" charset="0"/>
              </a:rPr>
              <a:t>of the </a:t>
            </a:r>
            <a:r>
              <a:rPr lang="en-US" sz="2400" dirty="0" smtClean="0">
                <a:cs typeface="Calibri" pitchFamily="34" charset="0"/>
              </a:rPr>
              <a:t>different </a:t>
            </a:r>
            <a:r>
              <a:rPr lang="en-US" sz="2400" dirty="0">
                <a:cs typeface="Calibri" pitchFamily="34" charset="0"/>
              </a:rPr>
              <a:t>types of </a:t>
            </a:r>
            <a:r>
              <a:rPr lang="en-US" sz="2400" dirty="0" smtClean="0">
                <a:cs typeface="Calibri" pitchFamily="34" charset="0"/>
              </a:rPr>
              <a:t>transactions</a:t>
            </a:r>
            <a:endParaRPr kumimoji="0" lang="en-US" sz="2400" b="0" i="0" u="none" strike="noStrike" cap="none" normalizeH="0" baseline="0" dirty="0" smtClean="0">
              <a:ln>
                <a:noFill/>
              </a:ln>
              <a:solidFill>
                <a:schemeClr val="tx1"/>
              </a:solidFill>
              <a:effectLst/>
              <a:ea typeface="Times New Roman" pitchFamily="18" charset="0"/>
              <a:cs typeface="Calibri" pitchFamily="34" charset="0"/>
            </a:endParaRPr>
          </a:p>
        </p:txBody>
      </p:sp>
      <p:sp>
        <p:nvSpPr>
          <p:cNvPr id="56" name="Rounded Rectangle 55"/>
          <p:cNvSpPr/>
          <p:nvPr/>
        </p:nvSpPr>
        <p:spPr>
          <a:xfrm>
            <a:off x="465323" y="5181600"/>
            <a:ext cx="4816501" cy="1229232"/>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en-US">
              <a:latin typeface="+mj-lt"/>
            </a:endParaRPr>
          </a:p>
        </p:txBody>
      </p:sp>
      <p:sp>
        <p:nvSpPr>
          <p:cNvPr id="57" name="TextBox 56"/>
          <p:cNvSpPr txBox="1">
            <a:spLocks noChangeArrowheads="1"/>
          </p:cNvSpPr>
          <p:nvPr/>
        </p:nvSpPr>
        <p:spPr bwMode="auto">
          <a:xfrm>
            <a:off x="1021847" y="5261303"/>
            <a:ext cx="436242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dirty="0" smtClean="0">
                <a:latin typeface="+mj-lt"/>
              </a:rPr>
              <a:t>Why is it important to understand how to read a credit card statement?</a:t>
            </a:r>
          </a:p>
        </p:txBody>
      </p:sp>
      <p:pic>
        <p:nvPicPr>
          <p:cNvPr id="58"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7721" y="2163010"/>
            <a:ext cx="556524" cy="556524"/>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http://t1.gstatic.com/images?q=tbn:ANd9GcR6OqCwtbsro6LpcdkDVaOkt2Mblx9YmRBbdkDmlPRbIw1VMt-9rg"/>
          <p:cNvPicPr>
            <a:picLocks noChangeAspect="1" noChangeArrowheads="1"/>
          </p:cNvPicPr>
          <p:nvPr/>
        </p:nvPicPr>
        <p:blipFill>
          <a:blip r:embed="rId2"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55782" y="5232973"/>
            <a:ext cx="556524" cy="5565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3" name="Table 62"/>
          <p:cNvGraphicFramePr>
            <a:graphicFrameLocks noGrp="1"/>
          </p:cNvGraphicFramePr>
          <p:nvPr>
            <p:extLst>
              <p:ext uri="{D42A27DB-BD31-4B8C-83A1-F6EECF244321}">
                <p14:modId xmlns:p14="http://schemas.microsoft.com/office/powerpoint/2010/main" val="2277330175"/>
              </p:ext>
            </p:extLst>
          </p:nvPr>
        </p:nvGraphicFramePr>
        <p:xfrm>
          <a:off x="5586545" y="649289"/>
          <a:ext cx="2133044" cy="1574813"/>
        </p:xfrm>
        <a:graphic>
          <a:graphicData uri="http://schemas.openxmlformats.org/drawingml/2006/table">
            <a:tbl>
              <a:tblPr/>
              <a:tblGrid>
                <a:gridCol w="1291053"/>
                <a:gridCol w="841991"/>
              </a:tblGrid>
              <a:tr h="121915">
                <a:tc gridSpan="2">
                  <a:txBody>
                    <a:bodyPr/>
                    <a:lstStyle/>
                    <a:p>
                      <a:pPr marR="0" indent="0" algn="ctr" rtl="0">
                        <a:spcBef>
                          <a:spcPts val="0"/>
                        </a:spcBef>
                        <a:spcAft>
                          <a:spcPts val="0"/>
                        </a:spcAft>
                      </a:pPr>
                      <a:r>
                        <a:rPr lang="en-US" sz="800" b="1" kern="1400" dirty="0">
                          <a:solidFill>
                            <a:srgbClr val="000000"/>
                          </a:solidFill>
                          <a:latin typeface="+mj-lt"/>
                        </a:rPr>
                        <a:t>Summary of Account Activity</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105760">
                <a:tc>
                  <a:txBody>
                    <a:bodyPr/>
                    <a:lstStyle/>
                    <a:p>
                      <a:pPr marR="0" indent="0" algn="l" rtl="0">
                        <a:spcBef>
                          <a:spcPts val="0"/>
                        </a:spcBef>
                        <a:spcAft>
                          <a:spcPts val="0"/>
                        </a:spcAft>
                      </a:pPr>
                      <a:r>
                        <a:rPr lang="en-US" sz="600" kern="1400" dirty="0">
                          <a:solidFill>
                            <a:srgbClr val="000000"/>
                          </a:solidFill>
                          <a:latin typeface="+mj-lt"/>
                        </a:rPr>
                        <a:t>Previous Balance</a:t>
                      </a:r>
                    </a:p>
                  </a:txBody>
                  <a:tcPr marL="97375" marR="97375" marT="0" marB="0">
                    <a:lnL w="12700" cap="flat" cmpd="sng" algn="ctr">
                      <a:solidFill>
                        <a:srgbClr val="3366FF"/>
                      </a:solidFill>
                      <a:prstDash val="solid"/>
                      <a:round/>
                      <a:headEnd type="none" w="med" len="med"/>
                      <a:tailEnd type="none" w="med" len="med"/>
                    </a:lnL>
                    <a:lnR>
                      <a:noFill/>
                    </a:lnR>
                    <a:lnT w="1270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535.07</a:t>
                      </a:r>
                    </a:p>
                  </a:txBody>
                  <a:tcPr marL="97375" marR="97375" marT="0" marB="0">
                    <a:lnL>
                      <a:noFill/>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Payments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-450.00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Purchases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Balance Transfers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+785.00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Cash Advances</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+318.00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Past Due Amount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Fees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+69.45</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Interest Charged</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+11.36</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dirty="0">
                          <a:solidFill>
                            <a:srgbClr val="000000"/>
                          </a:solidFill>
                          <a:latin typeface="+mj-lt"/>
                        </a:rPr>
                        <a:t> </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 </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a:solidFill>
                            <a:srgbClr val="000000"/>
                          </a:solidFill>
                          <a:latin typeface="+mj-lt"/>
                        </a:rPr>
                        <a:t>Credit Limit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$2,000.00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5760">
                <a:tc>
                  <a:txBody>
                    <a:bodyPr/>
                    <a:lstStyle/>
                    <a:p>
                      <a:pPr marR="0" indent="0" algn="l" rtl="0">
                        <a:spcBef>
                          <a:spcPts val="0"/>
                        </a:spcBef>
                        <a:spcAft>
                          <a:spcPts val="0"/>
                        </a:spcAft>
                      </a:pPr>
                      <a:r>
                        <a:rPr lang="en-US" sz="600" kern="1400" dirty="0">
                          <a:solidFill>
                            <a:srgbClr val="000000"/>
                          </a:solidFill>
                          <a:latin typeface="+mj-lt"/>
                        </a:rPr>
                        <a:t>Available credit</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smtClean="0">
                          <a:solidFill>
                            <a:srgbClr val="000000"/>
                          </a:solidFill>
                          <a:latin typeface="+mj-lt"/>
                        </a:rPr>
                        <a:t>$214.00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106653">
                <a:tc>
                  <a:txBody>
                    <a:bodyPr/>
                    <a:lstStyle/>
                    <a:p>
                      <a:pPr marR="0" indent="0" algn="l" rtl="0">
                        <a:spcBef>
                          <a:spcPts val="0"/>
                        </a:spcBef>
                        <a:spcAft>
                          <a:spcPts val="0"/>
                        </a:spcAft>
                      </a:pPr>
                      <a:r>
                        <a:rPr lang="en-US" sz="600" kern="1400" dirty="0">
                          <a:solidFill>
                            <a:srgbClr val="000000"/>
                          </a:solidFill>
                          <a:latin typeface="+mj-lt"/>
                        </a:rPr>
                        <a:t>Statement closing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3/22/2012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91436">
                <a:tc>
                  <a:txBody>
                    <a:bodyPr/>
                    <a:lstStyle/>
                    <a:p>
                      <a:pPr marR="0" indent="0" algn="l" rtl="0">
                        <a:spcBef>
                          <a:spcPts val="0"/>
                        </a:spcBef>
                        <a:spcAft>
                          <a:spcPts val="0"/>
                        </a:spcAft>
                      </a:pPr>
                      <a:r>
                        <a:rPr lang="en-US" sz="600" kern="1400">
                          <a:solidFill>
                            <a:srgbClr val="000000"/>
                          </a:solidFill>
                          <a:latin typeface="+mj-lt"/>
                        </a:rPr>
                        <a:t>Days in billing cycle</a:t>
                      </a:r>
                    </a:p>
                  </a:txBody>
                  <a:tcPr marL="97375" marR="97375"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30</a:t>
                      </a:r>
                    </a:p>
                  </a:txBody>
                  <a:tcPr marL="97375" marR="97375"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4" name="Table 63"/>
          <p:cNvGraphicFramePr>
            <a:graphicFrameLocks noGrp="1"/>
          </p:cNvGraphicFramePr>
          <p:nvPr>
            <p:extLst>
              <p:ext uri="{D42A27DB-BD31-4B8C-83A1-F6EECF244321}">
                <p14:modId xmlns:p14="http://schemas.microsoft.com/office/powerpoint/2010/main" val="1602266406"/>
              </p:ext>
            </p:extLst>
          </p:nvPr>
        </p:nvGraphicFramePr>
        <p:xfrm>
          <a:off x="5586545" y="3352800"/>
          <a:ext cx="6195985" cy="2209795"/>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800" b="1" kern="1400" dirty="0">
                          <a:solidFill>
                            <a:srgbClr val="000000"/>
                          </a:solidFill>
                          <a:latin typeface="+mj-lt"/>
                        </a:rPr>
                        <a:t>Transactions</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700" b="1" kern="1400" dirty="0">
                          <a:solidFill>
                            <a:srgbClr val="000000"/>
                          </a:solidFill>
                          <a:latin typeface="+mj-lt"/>
                        </a:rPr>
                        <a:t>Reference Number</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dirty="0">
                          <a:solidFill>
                            <a:srgbClr val="000000"/>
                          </a:solidFill>
                          <a:latin typeface="+mj-lt"/>
                        </a:rPr>
                        <a:t>Trans Date</a:t>
                      </a:r>
                      <a:endParaRPr lang="en-US" sz="7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700" b="1" kern="1400">
                          <a:solidFill>
                            <a:srgbClr val="000000"/>
                          </a:solidFill>
                          <a:latin typeface="+mj-lt"/>
                        </a:rPr>
                        <a:t>Post Date</a:t>
                      </a:r>
                      <a:endParaRPr lang="en-US" sz="700" kern="140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Description of Transaction or Credit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Amount</a:t>
                      </a:r>
                      <a:endParaRPr lang="en-US" sz="6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smtClean="0">
                          <a:solidFill>
                            <a:srgbClr val="000000"/>
                          </a:solidFill>
                          <a:latin typeface="+mj-lt"/>
                        </a:rPr>
                        <a:t>$517.12</a:t>
                      </a:r>
                      <a:endParaRPr lang="en-US" sz="6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2/25</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2/27</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dirty="0" smtClean="0">
                          <a:solidFill>
                            <a:srgbClr val="000000"/>
                          </a:solidFill>
                          <a:latin typeface="+mj-lt"/>
                        </a:rPr>
                        <a:t>3/1</a:t>
                      </a:r>
                      <a:endParaRPr lang="en-US" sz="7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Fees</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Fees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$69.45</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23941">
                <a:tc gridSpan="5">
                  <a:txBody>
                    <a:bodyPr/>
                    <a:lstStyle/>
                    <a:p>
                      <a:pPr marR="0" indent="0" algn="ctr" rtl="0">
                        <a:spcBef>
                          <a:spcPts val="0"/>
                        </a:spcBef>
                        <a:spcAft>
                          <a:spcPts val="0"/>
                        </a:spcAft>
                      </a:pPr>
                      <a:r>
                        <a:rPr lang="en-US" sz="800" b="1" kern="1400" dirty="0">
                          <a:solidFill>
                            <a:srgbClr val="000000"/>
                          </a:solidFill>
                          <a:latin typeface="+mj-lt"/>
                        </a:rPr>
                        <a:t>Interest Charged</a:t>
                      </a:r>
                      <a:endParaRPr lang="en-US" sz="8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kern="140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8448">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7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l" rtl="0">
                        <a:spcBef>
                          <a:spcPts val="0"/>
                        </a:spcBef>
                        <a:spcAft>
                          <a:spcPts val="0"/>
                        </a:spcAft>
                      </a:pPr>
                      <a:r>
                        <a:rPr lang="en-US" sz="600" b="1" kern="1400">
                          <a:solidFill>
                            <a:srgbClr val="000000"/>
                          </a:solidFill>
                          <a:latin typeface="+mj-lt"/>
                        </a:rPr>
                        <a:t>Total Interest for this Period</a:t>
                      </a:r>
                      <a:endParaRPr lang="en-US" sz="600" kern="140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b="1" kern="1400" dirty="0">
                          <a:solidFill>
                            <a:srgbClr val="000000"/>
                          </a:solidFill>
                          <a:latin typeface="+mj-lt"/>
                        </a:rPr>
                        <a:t>$</a:t>
                      </a:r>
                      <a:r>
                        <a:rPr lang="en-US" sz="600" b="1" kern="1400" dirty="0" smtClean="0">
                          <a:solidFill>
                            <a:srgbClr val="000000"/>
                          </a:solidFill>
                          <a:latin typeface="+mj-lt"/>
                        </a:rPr>
                        <a:t>11.36</a:t>
                      </a:r>
                      <a:endParaRPr lang="en-US" sz="6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431713">
                <a:tc gridSpan="5">
                  <a:txBody>
                    <a:bodyPr/>
                    <a:lstStyle/>
                    <a:p>
                      <a:pPr marR="0" indent="0" algn="l" rtl="0">
                        <a:spcBef>
                          <a:spcPts val="0"/>
                        </a:spcBef>
                        <a:spcAft>
                          <a:spcPts val="1400"/>
                        </a:spcAft>
                      </a:pPr>
                      <a:r>
                        <a:rPr lang="en-US" sz="6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5" name="Table 64"/>
          <p:cNvGraphicFramePr>
            <a:graphicFrameLocks noGrp="1"/>
          </p:cNvGraphicFramePr>
          <p:nvPr>
            <p:extLst>
              <p:ext uri="{D42A27DB-BD31-4B8C-83A1-F6EECF244321}">
                <p14:modId xmlns:p14="http://schemas.microsoft.com/office/powerpoint/2010/main" val="597945993"/>
              </p:ext>
            </p:extLst>
          </p:nvPr>
        </p:nvGraphicFramePr>
        <p:xfrm>
          <a:off x="7821163" y="654053"/>
          <a:ext cx="3961368" cy="1611149"/>
        </p:xfrm>
        <a:graphic>
          <a:graphicData uri="http://schemas.openxmlformats.org/drawingml/2006/table">
            <a:tbl>
              <a:tblPr/>
              <a:tblGrid>
                <a:gridCol w="2865672"/>
                <a:gridCol w="1095696"/>
              </a:tblGrid>
              <a:tr h="119528">
                <a:tc gridSpan="2">
                  <a:txBody>
                    <a:bodyPr/>
                    <a:lstStyle/>
                    <a:p>
                      <a:pPr marR="0" indent="0" algn="ctr" rtl="0">
                        <a:spcBef>
                          <a:spcPts val="0"/>
                        </a:spcBef>
                        <a:spcAft>
                          <a:spcPts val="0"/>
                        </a:spcAft>
                      </a:pPr>
                      <a:r>
                        <a:rPr lang="en-US" sz="800" b="1" kern="1400" dirty="0">
                          <a:solidFill>
                            <a:srgbClr val="000000"/>
                          </a:solidFill>
                          <a:latin typeface="+mj-lt"/>
                        </a:rPr>
                        <a:t>Payment Information</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89646">
                <a:tc>
                  <a:txBody>
                    <a:bodyPr/>
                    <a:lstStyle/>
                    <a:p>
                      <a:pPr marR="0" indent="0" algn="l" rtl="0">
                        <a:spcBef>
                          <a:spcPts val="0"/>
                        </a:spcBef>
                        <a:spcAft>
                          <a:spcPts val="0"/>
                        </a:spcAft>
                      </a:pPr>
                      <a:r>
                        <a:rPr lang="en-US" sz="600" kern="1400" dirty="0">
                          <a:solidFill>
                            <a:srgbClr val="000000"/>
                          </a:solidFill>
                          <a:latin typeface="+mj-lt"/>
                        </a:rPr>
                        <a:t>New Balance</a:t>
                      </a:r>
                    </a:p>
                  </a:txBody>
                  <a:tcPr marL="97375" marR="97375"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1786.00</a:t>
                      </a:r>
                      <a:endParaRPr lang="en-US" sz="600" kern="1400" dirty="0">
                        <a:solidFill>
                          <a:srgbClr val="000000"/>
                        </a:solidFill>
                        <a:latin typeface="+mj-lt"/>
                      </a:endParaRPr>
                    </a:p>
                  </a:txBody>
                  <a:tcPr marL="97375" marR="97375"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Minimum Payment Due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$53.00</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89646">
                <a:tc>
                  <a:txBody>
                    <a:bodyPr/>
                    <a:lstStyle/>
                    <a:p>
                      <a:pPr marR="0" indent="0" algn="l" rtl="0">
                        <a:spcBef>
                          <a:spcPts val="0"/>
                        </a:spcBef>
                        <a:spcAft>
                          <a:spcPts val="0"/>
                        </a:spcAft>
                      </a:pPr>
                      <a:r>
                        <a:rPr lang="en-US" sz="600" kern="1400" dirty="0">
                          <a:solidFill>
                            <a:srgbClr val="000000"/>
                          </a:solidFill>
                          <a:latin typeface="+mj-lt"/>
                        </a:rPr>
                        <a:t>Payment Due Date</a:t>
                      </a:r>
                    </a:p>
                  </a:txBody>
                  <a:tcPr marL="97375" marR="97375" marT="0" marB="0">
                    <a:lnL w="12700" cap="flat" cmpd="sng" algn="ctr">
                      <a:solidFill>
                        <a:srgbClr val="3366FF"/>
                      </a:solidFill>
                      <a:prstDash val="solid"/>
                      <a:round/>
                      <a:headEnd type="none" w="med" len="med"/>
                      <a:tailEnd type="none" w="med" len="med"/>
                    </a:lnL>
                    <a:lnR>
                      <a:noFill/>
                    </a:lnR>
                    <a:lnT>
                      <a:noFill/>
                    </a:lnT>
                    <a:lnB>
                      <a:noFill/>
                    </a:lnB>
                  </a:tcPr>
                </a:tc>
                <a:tc>
                  <a:txBody>
                    <a:bodyPr/>
                    <a:lstStyle/>
                    <a:p>
                      <a:pPr marR="0" indent="0" algn="r" rtl="0">
                        <a:spcBef>
                          <a:spcPts val="0"/>
                        </a:spcBef>
                        <a:spcAft>
                          <a:spcPts val="0"/>
                        </a:spcAft>
                      </a:pPr>
                      <a:r>
                        <a:rPr lang="en-US" sz="600" kern="1400" dirty="0">
                          <a:solidFill>
                            <a:srgbClr val="000000"/>
                          </a:solidFill>
                          <a:latin typeface="+mj-lt"/>
                        </a:rPr>
                        <a:t>4/20/12</a:t>
                      </a:r>
                    </a:p>
                  </a:txBody>
                  <a:tcPr marL="97375" marR="97375" marT="0" marB="0">
                    <a:lnL>
                      <a:noFill/>
                    </a:lnL>
                    <a:lnR w="12700" cap="flat" cmpd="sng" algn="ctr">
                      <a:solidFill>
                        <a:srgbClr val="3366FF"/>
                      </a:solidFill>
                      <a:prstDash val="solid"/>
                      <a:round/>
                      <a:headEnd type="none" w="med" len="med"/>
                      <a:tailEnd type="none" w="med" len="med"/>
                    </a:lnR>
                    <a:lnT>
                      <a:noFill/>
                    </a:lnT>
                    <a:lnB>
                      <a:noFill/>
                    </a:lnB>
                  </a:tcPr>
                </a:tc>
              </a:tr>
              <a:tr h="266070">
                <a:tc gridSpan="2">
                  <a:txBody>
                    <a:bodyPr/>
                    <a:lstStyle/>
                    <a:p>
                      <a:pPr marR="0" indent="0" algn="just" rtl="0">
                        <a:spcBef>
                          <a:spcPts val="0"/>
                        </a:spcBef>
                        <a:spcAft>
                          <a:spcPts val="0"/>
                        </a:spcAft>
                      </a:pPr>
                      <a:r>
                        <a:rPr lang="en-US" sz="600" b="1" kern="1400" dirty="0">
                          <a:solidFill>
                            <a:srgbClr val="000000"/>
                          </a:solidFill>
                          <a:latin typeface="+mj-lt"/>
                        </a:rPr>
                        <a:t>Late Payment Warning</a:t>
                      </a:r>
                      <a:r>
                        <a:rPr lang="en-US" sz="600" kern="1400" dirty="0">
                          <a:solidFill>
                            <a:srgbClr val="000000"/>
                          </a:solidFill>
                          <a:latin typeface="+mj-lt"/>
                        </a:rPr>
                        <a:t>: If we do not receive your minimum payment by the date listed above, you may have to pay a $35 fee and your APR’s may be increased up to the Penalty rate of 28.99%</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277716">
                <a:tc gridSpan="2">
                  <a:txBody>
                    <a:bodyPr/>
                    <a:lstStyle/>
                    <a:p>
                      <a:pPr marR="0" indent="0" algn="l" rtl="0">
                        <a:spcBef>
                          <a:spcPts val="0"/>
                        </a:spcBef>
                        <a:spcAft>
                          <a:spcPts val="0"/>
                        </a:spcAft>
                      </a:pPr>
                      <a:r>
                        <a:rPr lang="en-US" sz="600" b="1" kern="1400" dirty="0">
                          <a:solidFill>
                            <a:srgbClr val="000000"/>
                          </a:solidFill>
                          <a:latin typeface="+mj-lt"/>
                        </a:rPr>
                        <a:t>Minimum Payment Warning</a:t>
                      </a:r>
                      <a:r>
                        <a:rPr lang="en-US" sz="600" kern="1400" dirty="0">
                          <a:solidFill>
                            <a:srgbClr val="000000"/>
                          </a:solidFill>
                          <a:latin typeface="+mj-lt"/>
                        </a:rPr>
                        <a:t>: If you make only the minimum payment each period, you will pay more in interest and it will take you longer to pay off your balance. For example… </a:t>
                      </a:r>
                    </a:p>
                  </a:txBody>
                  <a:tcPr marL="97375" marR="97375"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c hMerge="1">
                  <a:txBody>
                    <a:bodyPr/>
                    <a:lstStyle/>
                    <a:p>
                      <a:endParaRPr lang="en-US"/>
                    </a:p>
                  </a:txBody>
                  <a:tcPr/>
                </a:tc>
              </a:tr>
              <a:tr h="671123">
                <a:tc gridSpan="2">
                  <a:txBody>
                    <a:bodyPr/>
                    <a:lstStyle/>
                    <a:p>
                      <a:pPr marR="0" indent="0" algn="l" rtl="0">
                        <a:spcBef>
                          <a:spcPts val="0"/>
                        </a:spcBef>
                        <a:spcAft>
                          <a:spcPts val="1400"/>
                        </a:spcAft>
                      </a:pPr>
                      <a:r>
                        <a:rPr lang="en-US" sz="1000" kern="1400" dirty="0">
                          <a:solidFill>
                            <a:srgbClr val="000000"/>
                          </a:solidFill>
                          <a:latin typeface="+mj-lt"/>
                        </a:rPr>
                        <a:t> </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c hMerge="1">
                  <a:txBody>
                    <a:bodyPr/>
                    <a:lstStyle/>
                    <a:p>
                      <a:endParaRPr lang="en-US"/>
                    </a:p>
                  </a:txBody>
                  <a:tcPr/>
                </a:tc>
              </a:tr>
            </a:tbl>
          </a:graphicData>
        </a:graphic>
      </p:graphicFrame>
      <p:graphicFrame>
        <p:nvGraphicFramePr>
          <p:cNvPr id="66" name="Content Placeholder 66"/>
          <p:cNvGraphicFramePr>
            <a:graphicFrameLocks noGrp="1"/>
          </p:cNvGraphicFramePr>
          <p:nvPr>
            <p:ph idx="1"/>
            <p:extLst>
              <p:ext uri="{D42A27DB-BD31-4B8C-83A1-F6EECF244321}">
                <p14:modId xmlns:p14="http://schemas.microsoft.com/office/powerpoint/2010/main" val="1596249215"/>
              </p:ext>
            </p:extLst>
          </p:nvPr>
        </p:nvGraphicFramePr>
        <p:xfrm>
          <a:off x="5586545" y="5638800"/>
          <a:ext cx="6195985" cy="53340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800" b="1" kern="1400" dirty="0">
                          <a:solidFill>
                            <a:srgbClr val="000000"/>
                          </a:solidFill>
                          <a:latin typeface="+mj-lt"/>
                        </a:rPr>
                        <a:t>Interest Charge </a:t>
                      </a:r>
                      <a:r>
                        <a:rPr lang="en-US" sz="800" b="1" kern="1400" dirty="0" smtClean="0">
                          <a:solidFill>
                            <a:srgbClr val="000000"/>
                          </a:solidFill>
                          <a:latin typeface="+mj-lt"/>
                        </a:rPr>
                        <a:t>Calculation </a:t>
                      </a:r>
                      <a:r>
                        <a:rPr lang="en-US" sz="700" b="1" kern="1400" dirty="0" smtClean="0">
                          <a:solidFill>
                            <a:srgbClr val="000000"/>
                          </a:solidFill>
                          <a:latin typeface="+mj-lt"/>
                        </a:rPr>
                        <a:t>*Your Annual Percentage Rate (APR)</a:t>
                      </a:r>
                      <a:r>
                        <a:rPr lang="en-US" sz="700" b="1" kern="1400" baseline="0" dirty="0" smtClean="0">
                          <a:solidFill>
                            <a:srgbClr val="000000"/>
                          </a:solidFill>
                          <a:latin typeface="+mj-lt"/>
                        </a:rPr>
                        <a:t> is the annual interest rate on your account.</a:t>
                      </a:r>
                      <a:endParaRPr lang="en-US" sz="7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600" b="1" kern="1400" dirty="0">
                          <a:solidFill>
                            <a:srgbClr val="000000"/>
                          </a:solidFill>
                          <a:latin typeface="+mj-lt"/>
                        </a:rPr>
                        <a:t>Type of Balance</a:t>
                      </a:r>
                      <a:endParaRPr lang="en-US" sz="6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Annual Percentage Rate (APR)</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Balance Subject to Interest Rate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b="1" kern="1400" dirty="0">
                          <a:solidFill>
                            <a:srgbClr val="000000"/>
                          </a:solidFill>
                          <a:latin typeface="+mj-lt"/>
                        </a:rPr>
                        <a:t>Interest Charge</a:t>
                      </a:r>
                      <a:endParaRPr lang="en-US" sz="6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1400"/>
                        </a:spcAft>
                      </a:pPr>
                      <a:r>
                        <a:rPr lang="en-US" sz="6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$533.32</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6.57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99578">
                <a:tc>
                  <a:txBody>
                    <a:bodyPr/>
                    <a:lstStyle/>
                    <a:p>
                      <a:pPr marR="0" indent="0" algn="l" rtl="0">
                        <a:spcBef>
                          <a:spcPts val="0"/>
                        </a:spcBef>
                        <a:spcAft>
                          <a:spcPts val="0"/>
                        </a:spcAft>
                      </a:pPr>
                      <a:r>
                        <a:rPr lang="en-US" sz="6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265.00</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a:t>
                      </a:r>
                      <a:r>
                        <a:rPr lang="en-US" sz="600" kern="1400" dirty="0" smtClean="0">
                          <a:solidFill>
                            <a:srgbClr val="000000"/>
                          </a:solidFill>
                          <a:latin typeface="+mj-lt"/>
                        </a:rPr>
                        <a:t>4.79</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1895">
                <a:tc>
                  <a:txBody>
                    <a:bodyPr/>
                    <a:lstStyle/>
                    <a:p>
                      <a:pPr marR="0" indent="0" algn="l" rtl="0">
                        <a:spcBef>
                          <a:spcPts val="0"/>
                        </a:spcBef>
                        <a:spcAft>
                          <a:spcPts val="0"/>
                        </a:spcAft>
                      </a:pPr>
                      <a:r>
                        <a:rPr lang="en-US" sz="6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j-lt"/>
                        </a:rPr>
                        <a:t>$575.67</a:t>
                      </a:r>
                      <a:endParaRPr lang="en-US" sz="6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7" name="Table 66"/>
          <p:cNvGraphicFramePr>
            <a:graphicFrameLocks noGrp="1"/>
          </p:cNvGraphicFramePr>
          <p:nvPr>
            <p:extLst>
              <p:ext uri="{D42A27DB-BD31-4B8C-83A1-F6EECF244321}">
                <p14:modId xmlns:p14="http://schemas.microsoft.com/office/powerpoint/2010/main" val="128121885"/>
              </p:ext>
            </p:extLst>
          </p:nvPr>
        </p:nvGraphicFramePr>
        <p:xfrm>
          <a:off x="7965058" y="1524000"/>
          <a:ext cx="3684157" cy="677862"/>
        </p:xfrm>
        <a:graphic>
          <a:graphicData uri="http://schemas.openxmlformats.org/drawingml/2006/table">
            <a:tbl>
              <a:tblPr/>
              <a:tblGrid>
                <a:gridCol w="1194862"/>
                <a:gridCol w="1294433"/>
                <a:gridCol w="1194862"/>
              </a:tblGrid>
              <a:tr h="394105">
                <a:tc>
                  <a:txBody>
                    <a:bodyPr/>
                    <a:lstStyle/>
                    <a:p>
                      <a:pPr marR="0" indent="0" algn="ctr" rtl="0">
                        <a:spcBef>
                          <a:spcPts val="0"/>
                        </a:spcBef>
                        <a:spcAft>
                          <a:spcPts val="0"/>
                        </a:spcAft>
                      </a:pPr>
                      <a:r>
                        <a:rPr lang="en-US" sz="600" kern="1400" dirty="0">
                          <a:solidFill>
                            <a:srgbClr val="000000"/>
                          </a:solidFill>
                          <a:latin typeface="+mn-lt"/>
                        </a:rPr>
                        <a:t>If you make no additional charges using this card and each month you pay…</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You will pay off the balance shown on this statement in about…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a:txBody>
                    <a:bodyPr/>
                    <a:lstStyle/>
                    <a:p>
                      <a:pPr marR="0" indent="0" algn="ctr" rtl="0">
                        <a:spcBef>
                          <a:spcPts val="0"/>
                        </a:spcBef>
                        <a:spcAft>
                          <a:spcPts val="0"/>
                        </a:spcAft>
                      </a:pPr>
                      <a:r>
                        <a:rPr lang="en-US" sz="600" kern="1400" dirty="0">
                          <a:solidFill>
                            <a:srgbClr val="000000"/>
                          </a:solidFill>
                          <a:latin typeface="+mn-lt"/>
                        </a:rPr>
                        <a:t>And you will end up paying an estimated total of…</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r>
              <a:tr h="182854">
                <a:tc>
                  <a:txBody>
                    <a:bodyPr/>
                    <a:lstStyle/>
                    <a:p>
                      <a:pPr marR="0" indent="0" algn="ctr" rtl="0">
                        <a:spcBef>
                          <a:spcPts val="0"/>
                        </a:spcBef>
                        <a:spcAft>
                          <a:spcPts val="0"/>
                        </a:spcAft>
                      </a:pPr>
                      <a:r>
                        <a:rPr lang="en-US" sz="600" kern="1400" dirty="0">
                          <a:solidFill>
                            <a:srgbClr val="000000"/>
                          </a:solidFill>
                          <a:latin typeface="+mn-lt"/>
                        </a:rPr>
                        <a:t>Only the minimum payment</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8 </a:t>
                      </a:r>
                      <a:r>
                        <a:rPr lang="en-US" sz="600" kern="1400" dirty="0">
                          <a:solidFill>
                            <a:srgbClr val="000000"/>
                          </a:solidFill>
                          <a:latin typeface="+mn-lt"/>
                        </a:rPr>
                        <a:t>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smtClean="0">
                          <a:solidFill>
                            <a:srgbClr val="000000"/>
                          </a:solidFill>
                          <a:latin typeface="+mn-lt"/>
                        </a:rPr>
                        <a:t>$2,785</a:t>
                      </a:r>
                      <a:endParaRPr lang="en-US" sz="600" kern="1400" dirty="0">
                        <a:solidFill>
                          <a:srgbClr val="000000"/>
                        </a:solidFill>
                        <a:latin typeface="+mn-lt"/>
                      </a:endParaRP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r h="100903">
                <a:tc>
                  <a:txBody>
                    <a:bodyPr/>
                    <a:lstStyle/>
                    <a:p>
                      <a:pPr marR="0" indent="0" algn="ctr" rtl="0">
                        <a:spcBef>
                          <a:spcPts val="0"/>
                        </a:spcBef>
                        <a:spcAft>
                          <a:spcPts val="0"/>
                        </a:spcAft>
                      </a:pPr>
                      <a:r>
                        <a:rPr lang="en-US" sz="600" kern="1400">
                          <a:solidFill>
                            <a:srgbClr val="000000"/>
                          </a:solidFill>
                          <a:latin typeface="+mn-lt"/>
                        </a:rPr>
                        <a:t>$62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a:solidFill>
                            <a:srgbClr val="000000"/>
                          </a:solidFill>
                          <a:latin typeface="+mn-lt"/>
                        </a:rPr>
                        <a:t>3 years</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c>
                  <a:txBody>
                    <a:bodyPr/>
                    <a:lstStyle/>
                    <a:p>
                      <a:pPr marR="0" indent="0" algn="ctr" rtl="0">
                        <a:spcBef>
                          <a:spcPts val="0"/>
                        </a:spcBef>
                        <a:spcAft>
                          <a:spcPts val="0"/>
                        </a:spcAft>
                      </a:pPr>
                      <a:r>
                        <a:rPr lang="en-US" sz="600" kern="1400" dirty="0">
                          <a:solidFill>
                            <a:srgbClr val="000000"/>
                          </a:solidFill>
                          <a:latin typeface="+mn-lt"/>
                        </a:rPr>
                        <a:t>$2,232</a:t>
                      </a:r>
                    </a:p>
                  </a:txBody>
                  <a:tcPr marL="91395" marR="91395"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tcPr>
                </a:tc>
              </a:tr>
            </a:tbl>
          </a:graphicData>
        </a:graphic>
      </p:graphicFrame>
      <p:graphicFrame>
        <p:nvGraphicFramePr>
          <p:cNvPr id="68" name="Table 67"/>
          <p:cNvGraphicFramePr>
            <a:graphicFrameLocks noGrp="1"/>
          </p:cNvGraphicFramePr>
          <p:nvPr>
            <p:extLst>
              <p:ext uri="{D42A27DB-BD31-4B8C-83A1-F6EECF244321}">
                <p14:modId xmlns:p14="http://schemas.microsoft.com/office/powerpoint/2010/main" val="935301611"/>
              </p:ext>
            </p:extLst>
          </p:nvPr>
        </p:nvGraphicFramePr>
        <p:xfrm>
          <a:off x="5586545" y="2278918"/>
          <a:ext cx="2031471" cy="991332"/>
        </p:xfrm>
        <a:graphic>
          <a:graphicData uri="http://schemas.openxmlformats.org/drawingml/2006/table">
            <a:tbl>
              <a:tblPr/>
              <a:tblGrid>
                <a:gridCol w="2031471"/>
              </a:tblGrid>
              <a:tr h="131699">
                <a:tc>
                  <a:txBody>
                    <a:bodyPr/>
                    <a:lstStyle/>
                    <a:p>
                      <a:pPr marR="0" indent="0" algn="l" rtl="0">
                        <a:spcBef>
                          <a:spcPts val="0"/>
                        </a:spcBef>
                        <a:spcAft>
                          <a:spcPts val="0"/>
                        </a:spcAft>
                      </a:pPr>
                      <a:r>
                        <a:rPr lang="en-US" sz="800" b="1" kern="1400" dirty="0">
                          <a:solidFill>
                            <a:srgbClr val="000000"/>
                          </a:solidFill>
                          <a:latin typeface="+mj-lt"/>
                        </a:rPr>
                        <a:t>Notice of Changes to Your Interest Rates</a:t>
                      </a:r>
                      <a:endParaRPr lang="en-US" sz="8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197549">
                <a:tc>
                  <a:txBody>
                    <a:bodyPr/>
                    <a:lstStyle/>
                    <a:p>
                      <a:pPr marR="0" indent="0" algn="l" rtl="0">
                        <a:spcBef>
                          <a:spcPts val="0"/>
                        </a:spcBef>
                        <a:spcAft>
                          <a:spcPts val="0"/>
                        </a:spcAft>
                      </a:pPr>
                      <a:r>
                        <a:rPr lang="en-US" sz="600" kern="1400" dirty="0">
                          <a:solidFill>
                            <a:srgbClr val="000000"/>
                          </a:solidFill>
                          <a:latin typeface="+mj-lt"/>
                        </a:rPr>
                        <a:t>You have triggered the Penalty APR of 28.99%. This change will impact your account as follows: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296324">
                <a:tc>
                  <a:txBody>
                    <a:bodyPr/>
                    <a:lstStyle/>
                    <a:p>
                      <a:pPr marR="0" indent="0" algn="l" rtl="0">
                        <a:spcBef>
                          <a:spcPts val="0"/>
                        </a:spcBef>
                        <a:spcAft>
                          <a:spcPts val="0"/>
                        </a:spcAft>
                      </a:pPr>
                      <a:r>
                        <a:rPr lang="en-US" sz="600" u="sng" kern="1400" dirty="0">
                          <a:solidFill>
                            <a:srgbClr val="000000"/>
                          </a:solidFill>
                          <a:latin typeface="+mj-lt"/>
                        </a:rPr>
                        <a:t>Transactions made on or after 4/9/12: </a:t>
                      </a:r>
                      <a:r>
                        <a:rPr lang="en-US" sz="600" kern="1400" dirty="0">
                          <a:solidFill>
                            <a:srgbClr val="000000"/>
                          </a:solidFill>
                          <a:latin typeface="+mj-lt"/>
                        </a:rPr>
                        <a:t>As of  5/10/12, the Penalty APR will apply to these transactions. We may keep the APR at this level indefinitely.</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314229">
                <a:tc>
                  <a:txBody>
                    <a:bodyPr/>
                    <a:lstStyle/>
                    <a:p>
                      <a:pPr marR="0" indent="0" algn="l" rtl="0">
                        <a:spcBef>
                          <a:spcPts val="0"/>
                        </a:spcBef>
                        <a:spcAft>
                          <a:spcPts val="0"/>
                        </a:spcAft>
                      </a:pPr>
                      <a:r>
                        <a:rPr lang="en-US" sz="600" u="sng" kern="1400" dirty="0">
                          <a:solidFill>
                            <a:srgbClr val="000000"/>
                          </a:solidFill>
                          <a:latin typeface="+mj-lt"/>
                        </a:rPr>
                        <a:t>Transactions made before 4/9/12: </a:t>
                      </a:r>
                      <a:r>
                        <a:rPr lang="en-US" sz="600" kern="1400" dirty="0">
                          <a:solidFill>
                            <a:srgbClr val="000000"/>
                          </a:solidFill>
                          <a:latin typeface="+mj-lt"/>
                        </a:rPr>
                        <a:t>Current rates will continue to apply to these transactions. If you become more than 60 days late on your account, the Penalty APR will apply to </a:t>
                      </a:r>
                      <a:r>
                        <a:rPr lang="en-US" sz="600" kern="1400" dirty="0" smtClean="0">
                          <a:solidFill>
                            <a:srgbClr val="000000"/>
                          </a:solidFill>
                          <a:latin typeface="+mj-lt"/>
                        </a:rPr>
                        <a:t>those </a:t>
                      </a:r>
                      <a:r>
                        <a:rPr lang="en-US" sz="600" kern="1400" dirty="0">
                          <a:solidFill>
                            <a:srgbClr val="000000"/>
                          </a:solidFill>
                          <a:latin typeface="+mj-lt"/>
                        </a:rPr>
                        <a:t>transactions as well.</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69" name="Table 68"/>
          <p:cNvGraphicFramePr>
            <a:graphicFrameLocks noGrp="1"/>
          </p:cNvGraphicFramePr>
          <p:nvPr>
            <p:extLst>
              <p:ext uri="{D42A27DB-BD31-4B8C-83A1-F6EECF244321}">
                <p14:modId xmlns:p14="http://schemas.microsoft.com/office/powerpoint/2010/main" val="882818000"/>
              </p:ext>
            </p:extLst>
          </p:nvPr>
        </p:nvGraphicFramePr>
        <p:xfrm>
          <a:off x="7733345" y="2328862"/>
          <a:ext cx="4051304" cy="947737"/>
        </p:xfrm>
        <a:graphic>
          <a:graphicData uri="http://schemas.openxmlformats.org/drawingml/2006/table">
            <a:tbl>
              <a:tblPr/>
              <a:tblGrid>
                <a:gridCol w="4051304"/>
              </a:tblGrid>
              <a:tr h="142562">
                <a:tc>
                  <a:txBody>
                    <a:bodyPr/>
                    <a:lstStyle/>
                    <a:p>
                      <a:pPr marR="0" indent="0" algn="l" rtl="0">
                        <a:spcBef>
                          <a:spcPts val="0"/>
                        </a:spcBef>
                        <a:spcAft>
                          <a:spcPts val="0"/>
                        </a:spcAft>
                      </a:pPr>
                      <a:r>
                        <a:rPr lang="en-US" sz="800" b="1" kern="1400" dirty="0">
                          <a:solidFill>
                            <a:srgbClr val="000000"/>
                          </a:solidFill>
                          <a:latin typeface="+mj-lt"/>
                        </a:rPr>
                        <a:t>Important Changes to Your Account Terms</a:t>
                      </a:r>
                      <a:endParaRPr lang="en-US" sz="8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r>
              <a:tr h="213844">
                <a:tc>
                  <a:txBody>
                    <a:bodyPr/>
                    <a:lstStyle/>
                    <a:p>
                      <a:pPr marR="0" indent="0" algn="l" rtl="0">
                        <a:spcBef>
                          <a:spcPts val="0"/>
                        </a:spcBef>
                        <a:spcAft>
                          <a:spcPts val="0"/>
                        </a:spcAft>
                      </a:pPr>
                      <a:r>
                        <a:rPr lang="en-US" sz="600" kern="1400" dirty="0">
                          <a:solidFill>
                            <a:srgbClr val="000000"/>
                          </a:solidFill>
                          <a:latin typeface="+mj-lt"/>
                        </a:rPr>
                        <a:t>The following is a summary of changes that are being made to your account terms. For more detailed information, please refer to the booklet enclosed with this statement. These changes will impact your account as follows: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5062">
                <a:tc>
                  <a:txBody>
                    <a:bodyPr/>
                    <a:lstStyle/>
                    <a:p>
                      <a:pPr marR="0" indent="0" algn="l" rtl="0">
                        <a:spcBef>
                          <a:spcPts val="0"/>
                        </a:spcBef>
                        <a:spcAft>
                          <a:spcPts val="0"/>
                        </a:spcAft>
                      </a:pPr>
                      <a:r>
                        <a:rPr lang="en-US" sz="600" u="sng" kern="1400" dirty="0" smtClean="0">
                          <a:solidFill>
                            <a:srgbClr val="000000"/>
                          </a:solidFill>
                          <a:latin typeface="+mn-lt"/>
                          <a:ea typeface="+mn-ea"/>
                          <a:cs typeface="+mn-cs"/>
                        </a:rPr>
                        <a:t>Transactions made on or after 4/9/12: </a:t>
                      </a:r>
                      <a:r>
                        <a:rPr lang="en-US" sz="600" kern="1400" dirty="0" smtClean="0">
                          <a:solidFill>
                            <a:srgbClr val="000000"/>
                          </a:solidFill>
                          <a:latin typeface="+mn-lt"/>
                          <a:ea typeface="+mn-ea"/>
                          <a:cs typeface="+mn-cs"/>
                        </a:rPr>
                        <a:t>As of 5/10/12, any changes to APR’s described</a:t>
                      </a:r>
                      <a:r>
                        <a:rPr lang="en-US" sz="600" kern="1400" baseline="0" dirty="0" smtClean="0">
                          <a:solidFill>
                            <a:srgbClr val="000000"/>
                          </a:solidFill>
                          <a:latin typeface="+mn-lt"/>
                          <a:ea typeface="+mn-ea"/>
                          <a:cs typeface="+mn-cs"/>
                        </a:rPr>
                        <a:t> below will apply to these transactions.</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95062">
                <a:tc>
                  <a: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600" u="sng" kern="1400" dirty="0" smtClean="0">
                          <a:solidFill>
                            <a:srgbClr val="000000"/>
                          </a:solidFill>
                          <a:latin typeface="+mj-lt"/>
                        </a:rPr>
                        <a:t>Transactions made before 4/9/12: </a:t>
                      </a:r>
                      <a:r>
                        <a:rPr lang="en-US" sz="600" kern="1400" dirty="0" smtClean="0">
                          <a:solidFill>
                            <a:srgbClr val="000000"/>
                          </a:solidFill>
                          <a:latin typeface="+mj-lt"/>
                        </a:rPr>
                        <a:t>Current APRs will continue to apply to these transactions.</a:t>
                      </a: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1093">
                <a:tc>
                  <a:txBody>
                    <a:bodyPr/>
                    <a:lstStyle/>
                    <a:p>
                      <a:pPr marR="0" indent="0" algn="l" rtl="0">
                        <a:spcBef>
                          <a:spcPts val="0"/>
                        </a:spcBef>
                        <a:spcAft>
                          <a:spcPts val="0"/>
                        </a:spcAft>
                      </a:pPr>
                      <a:r>
                        <a:rPr lang="en-US" sz="600" u="sng" kern="1400" dirty="0" smtClean="0">
                          <a:solidFill>
                            <a:srgbClr val="000000"/>
                          </a:solidFill>
                          <a:latin typeface="+mj-lt"/>
                        </a:rPr>
                        <a:t>If you are already being charged a higher Penalty for purchases: </a:t>
                      </a:r>
                      <a:r>
                        <a:rPr lang="en-US" sz="600" kern="1400" dirty="0" smtClean="0">
                          <a:solidFill>
                            <a:srgbClr val="000000"/>
                          </a:solidFill>
                          <a:latin typeface="+mj-lt"/>
                        </a:rPr>
                        <a:t>In this case, any changes to APR’s described below will not go into affect at this time. These changes will go into effect</a:t>
                      </a:r>
                      <a:r>
                        <a:rPr lang="en-US" sz="600" kern="1400" baseline="0" dirty="0" smtClean="0">
                          <a:solidFill>
                            <a:srgbClr val="000000"/>
                          </a:solidFill>
                          <a:latin typeface="+mj-lt"/>
                        </a:rPr>
                        <a:t> when the Penalty APR no longer applies to your account.</a:t>
                      </a: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a:noFill/>
                    </a:lnB>
                  </a:tcPr>
                </a:tc>
              </a:tr>
              <a:tr h="200114">
                <a:tc>
                  <a:txBody>
                    <a:bodyPr/>
                    <a:lstStyle/>
                    <a:p>
                      <a:pPr marR="0" indent="0" algn="l" rtl="0">
                        <a:spcBef>
                          <a:spcPts val="0"/>
                        </a:spcBef>
                        <a:spcAft>
                          <a:spcPts val="0"/>
                        </a:spcAft>
                      </a:pPr>
                      <a:endParaRPr lang="en-US" sz="600" kern="1400" dirty="0">
                        <a:solidFill>
                          <a:srgbClr val="000000"/>
                        </a:solidFill>
                        <a:latin typeface="+mj-lt"/>
                      </a:endParaRPr>
                    </a:p>
                  </a:txBody>
                  <a:tcPr marL="97361" marR="9736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graphicFrame>
        <p:nvGraphicFramePr>
          <p:cNvPr id="71" name="Table 70"/>
          <p:cNvGraphicFramePr>
            <a:graphicFrameLocks noGrp="1"/>
          </p:cNvGraphicFramePr>
          <p:nvPr>
            <p:extLst>
              <p:ext uri="{D42A27DB-BD31-4B8C-83A1-F6EECF244321}">
                <p14:modId xmlns:p14="http://schemas.microsoft.com/office/powerpoint/2010/main" val="793123479"/>
              </p:ext>
            </p:extLst>
          </p:nvPr>
        </p:nvGraphicFramePr>
        <p:xfrm>
          <a:off x="6602280" y="5181600"/>
          <a:ext cx="4164515" cy="304800"/>
        </p:xfrm>
        <a:graphic>
          <a:graphicData uri="http://schemas.openxmlformats.org/drawingml/2006/table">
            <a:tbl>
              <a:tblPr/>
              <a:tblGrid>
                <a:gridCol w="2081912"/>
                <a:gridCol w="2082603"/>
              </a:tblGrid>
              <a:tr h="76200">
                <a:tc gridSpan="2">
                  <a:txBody>
                    <a:bodyPr/>
                    <a:lstStyle/>
                    <a:p>
                      <a:pPr marR="0" indent="0" algn="ctr" rtl="0">
                        <a:spcBef>
                          <a:spcPts val="0"/>
                        </a:spcBef>
                        <a:spcAft>
                          <a:spcPts val="0"/>
                        </a:spcAft>
                      </a:pPr>
                      <a:r>
                        <a:rPr lang="en-US" sz="800" b="1" kern="1400" dirty="0">
                          <a:solidFill>
                            <a:srgbClr val="000000"/>
                          </a:solidFill>
                          <a:latin typeface="Calibri" pitchFamily="34" charset="0"/>
                          <a:cs typeface="Calibri" pitchFamily="34" charset="0"/>
                        </a:rPr>
                        <a:t>2012 Totals Year-to-Date</a:t>
                      </a:r>
                      <a:endParaRPr lang="en-US" sz="8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6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600" kern="1400" dirty="0">
                          <a:solidFill>
                            <a:srgbClr val="000000"/>
                          </a:solidFill>
                          <a:latin typeface="Calibri" pitchFamily="34" charset="0"/>
                          <a:cs typeface="Calibri" pitchFamily="34" charset="0"/>
                        </a:rPr>
                        <a:t>$</a:t>
                      </a:r>
                      <a:r>
                        <a:rPr lang="en-US" sz="600" kern="1400" dirty="0" smtClean="0">
                          <a:solidFill>
                            <a:srgbClr val="000000"/>
                          </a:solidFill>
                          <a:latin typeface="Calibri" pitchFamily="34" charset="0"/>
                          <a:cs typeface="Calibri" pitchFamily="34" charset="0"/>
                        </a:rPr>
                        <a:t>18.74</a:t>
                      </a:r>
                      <a:endParaRPr lang="en-US" sz="6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75" name="TextBox 74"/>
          <p:cNvSpPr txBox="1">
            <a:spLocks noChangeArrowheads="1"/>
          </p:cNvSpPr>
          <p:nvPr/>
        </p:nvSpPr>
        <p:spPr bwMode="auto">
          <a:xfrm>
            <a:off x="6399133" y="395288"/>
            <a:ext cx="467238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sz="1000" b="1" smtClean="0">
                <a:latin typeface="+mj-lt"/>
              </a:rPr>
              <a:t>Andrew’s Credit Card Statement</a:t>
            </a:r>
          </a:p>
        </p:txBody>
      </p:sp>
      <p:sp>
        <p:nvSpPr>
          <p:cNvPr id="77" name="Rectangle 76"/>
          <p:cNvSpPr/>
          <p:nvPr/>
        </p:nvSpPr>
        <p:spPr>
          <a:xfrm>
            <a:off x="5383398" y="381000"/>
            <a:ext cx="6602280" cy="5867400"/>
          </a:xfrm>
          <a:prstGeom prst="rect">
            <a:avLst/>
          </a:prstGeom>
          <a:noFill/>
          <a:ln w="19050">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en-US">
              <a:latin typeface="+mj-lt"/>
            </a:endParaRPr>
          </a:p>
        </p:txBody>
      </p:sp>
      <p:grpSp>
        <p:nvGrpSpPr>
          <p:cNvPr id="78" name="Group 51"/>
          <p:cNvGrpSpPr>
            <a:grpSpLocks/>
          </p:cNvGrpSpPr>
          <p:nvPr/>
        </p:nvGrpSpPr>
        <p:grpSpPr bwMode="auto">
          <a:xfrm>
            <a:off x="8125900" y="5773738"/>
            <a:ext cx="415280" cy="328612"/>
            <a:chOff x="6096000" y="5773401"/>
            <a:chExt cx="310930" cy="328949"/>
          </a:xfrm>
        </p:grpSpPr>
        <p:pic>
          <p:nvPicPr>
            <p:cNvPr id="79" name="Picture 7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791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0" name="Text Box 76"/>
            <p:cNvSpPr txBox="1">
              <a:spLocks noChangeArrowheads="1"/>
            </p:cNvSpPr>
            <p:nvPr/>
          </p:nvSpPr>
          <p:spPr bwMode="auto">
            <a:xfrm>
              <a:off x="6115402" y="5773401"/>
              <a:ext cx="291528" cy="21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10</a:t>
              </a:r>
              <a:endParaRPr lang="en-US" sz="1200" dirty="0" smtClean="0">
                <a:latin typeface="+mj-lt"/>
              </a:endParaRPr>
            </a:p>
          </p:txBody>
        </p:sp>
      </p:grpSp>
      <p:grpSp>
        <p:nvGrpSpPr>
          <p:cNvPr id="81" name="Group 50"/>
          <p:cNvGrpSpPr>
            <a:grpSpLocks/>
          </p:cNvGrpSpPr>
          <p:nvPr/>
        </p:nvGrpSpPr>
        <p:grpSpPr bwMode="auto">
          <a:xfrm>
            <a:off x="10711777" y="5092700"/>
            <a:ext cx="404179" cy="317500"/>
            <a:chOff x="8079381" y="5108346"/>
            <a:chExt cx="302619" cy="317729"/>
          </a:xfrm>
        </p:grpSpPr>
        <p:pic>
          <p:nvPicPr>
            <p:cNvPr id="82"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79381" y="51149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3" name="Text Box 76"/>
            <p:cNvSpPr txBox="1">
              <a:spLocks noChangeArrowheads="1"/>
            </p:cNvSpPr>
            <p:nvPr/>
          </p:nvSpPr>
          <p:spPr bwMode="auto">
            <a:xfrm>
              <a:off x="8178578" y="5108346"/>
              <a:ext cx="152101" cy="30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9</a:t>
              </a:r>
              <a:endParaRPr lang="en-US" sz="1200" dirty="0" smtClean="0">
                <a:latin typeface="+mj-lt"/>
              </a:endParaRPr>
            </a:p>
          </p:txBody>
        </p:sp>
      </p:grpSp>
      <p:grpSp>
        <p:nvGrpSpPr>
          <p:cNvPr id="84" name="Group 49"/>
          <p:cNvGrpSpPr>
            <a:grpSpLocks/>
          </p:cNvGrpSpPr>
          <p:nvPr/>
        </p:nvGrpSpPr>
        <p:grpSpPr bwMode="auto">
          <a:xfrm>
            <a:off x="9954208" y="4318000"/>
            <a:ext cx="404179" cy="330200"/>
            <a:chOff x="7467600" y="4248150"/>
            <a:chExt cx="302619" cy="330200"/>
          </a:xfrm>
        </p:grpSpPr>
        <p:pic>
          <p:nvPicPr>
            <p:cNvPr id="85"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7600" y="42672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6" name="Text Box 76"/>
            <p:cNvSpPr txBox="1">
              <a:spLocks noChangeArrowheads="1"/>
            </p:cNvSpPr>
            <p:nvPr/>
          </p:nvSpPr>
          <p:spPr bwMode="auto">
            <a:xfrm>
              <a:off x="7534144" y="424815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8</a:t>
              </a:r>
              <a:endParaRPr lang="en-US" sz="1200" smtClean="0">
                <a:latin typeface="+mj-lt"/>
              </a:endParaRPr>
            </a:p>
          </p:txBody>
        </p:sp>
      </p:grpSp>
      <p:grpSp>
        <p:nvGrpSpPr>
          <p:cNvPr id="87" name="Group 48"/>
          <p:cNvGrpSpPr>
            <a:grpSpLocks/>
          </p:cNvGrpSpPr>
          <p:nvPr/>
        </p:nvGrpSpPr>
        <p:grpSpPr bwMode="auto">
          <a:xfrm>
            <a:off x="9141619" y="3276600"/>
            <a:ext cx="404179" cy="320675"/>
            <a:chOff x="6858000" y="3190875"/>
            <a:chExt cx="302619" cy="320675"/>
          </a:xfrm>
        </p:grpSpPr>
        <p:pic>
          <p:nvPicPr>
            <p:cNvPr id="88"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0" y="32004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9" name="Text Box 76"/>
            <p:cNvSpPr txBox="1">
              <a:spLocks noChangeArrowheads="1"/>
            </p:cNvSpPr>
            <p:nvPr/>
          </p:nvSpPr>
          <p:spPr bwMode="auto">
            <a:xfrm>
              <a:off x="6924544" y="3190875"/>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7</a:t>
              </a:r>
              <a:endParaRPr lang="en-US" sz="1200" dirty="0" smtClean="0">
                <a:latin typeface="+mj-lt"/>
              </a:endParaRPr>
            </a:p>
          </p:txBody>
        </p:sp>
      </p:grpSp>
      <p:grpSp>
        <p:nvGrpSpPr>
          <p:cNvPr id="90" name="Group 47"/>
          <p:cNvGrpSpPr>
            <a:grpSpLocks/>
          </p:cNvGrpSpPr>
          <p:nvPr/>
        </p:nvGrpSpPr>
        <p:grpSpPr bwMode="auto">
          <a:xfrm>
            <a:off x="11401631" y="2247901"/>
            <a:ext cx="404179" cy="320675"/>
            <a:chOff x="8553450" y="2247900"/>
            <a:chExt cx="302619" cy="320675"/>
          </a:xfrm>
        </p:grpSpPr>
        <p:pic>
          <p:nvPicPr>
            <p:cNvPr id="91"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53450" y="2257425"/>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2" name="Text Box 76"/>
            <p:cNvSpPr txBox="1">
              <a:spLocks noChangeArrowheads="1"/>
            </p:cNvSpPr>
            <p:nvPr/>
          </p:nvSpPr>
          <p:spPr bwMode="auto">
            <a:xfrm>
              <a:off x="8649612" y="2247900"/>
              <a:ext cx="152101"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6</a:t>
              </a:r>
              <a:endParaRPr lang="en-US" sz="1200" dirty="0" smtClean="0">
                <a:latin typeface="+mj-lt"/>
              </a:endParaRPr>
            </a:p>
          </p:txBody>
        </p:sp>
      </p:grpSp>
      <p:grpSp>
        <p:nvGrpSpPr>
          <p:cNvPr id="93" name="Group 45"/>
          <p:cNvGrpSpPr>
            <a:grpSpLocks/>
          </p:cNvGrpSpPr>
          <p:nvPr/>
        </p:nvGrpSpPr>
        <p:grpSpPr bwMode="auto">
          <a:xfrm>
            <a:off x="10360502" y="595314"/>
            <a:ext cx="403052" cy="325437"/>
            <a:chOff x="7772400" y="594970"/>
            <a:chExt cx="302619" cy="325780"/>
          </a:xfrm>
        </p:grpSpPr>
        <p:pic>
          <p:nvPicPr>
            <p:cNvPr id="94"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2400" y="6096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5" name="Text Box 76"/>
            <p:cNvSpPr txBox="1">
              <a:spLocks noChangeArrowheads="1"/>
            </p:cNvSpPr>
            <p:nvPr/>
          </p:nvSpPr>
          <p:spPr bwMode="auto">
            <a:xfrm>
              <a:off x="7826420" y="594970"/>
              <a:ext cx="209724" cy="3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2</a:t>
              </a:r>
              <a:endParaRPr lang="en-US" sz="1200" dirty="0" smtClean="0">
                <a:latin typeface="+mj-lt"/>
              </a:endParaRPr>
            </a:p>
          </p:txBody>
        </p:sp>
      </p:grpSp>
      <p:grpSp>
        <p:nvGrpSpPr>
          <p:cNvPr id="96" name="Group 44"/>
          <p:cNvGrpSpPr>
            <a:grpSpLocks/>
          </p:cNvGrpSpPr>
          <p:nvPr/>
        </p:nvGrpSpPr>
        <p:grpSpPr bwMode="auto">
          <a:xfrm>
            <a:off x="7618016" y="1273175"/>
            <a:ext cx="543842" cy="325438"/>
            <a:chOff x="5715000" y="1273455"/>
            <a:chExt cx="408455" cy="325135"/>
          </a:xfrm>
        </p:grpSpPr>
        <p:pic>
          <p:nvPicPr>
            <p:cNvPr id="97"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28744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8" name="Text Box 76"/>
            <p:cNvSpPr txBox="1">
              <a:spLocks noChangeArrowheads="1"/>
            </p:cNvSpPr>
            <p:nvPr/>
          </p:nvSpPr>
          <p:spPr bwMode="auto">
            <a:xfrm>
              <a:off x="5765858" y="1273455"/>
              <a:ext cx="357597" cy="30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4</a:t>
              </a:r>
              <a:endParaRPr lang="en-US" sz="1200" smtClean="0">
                <a:latin typeface="+mj-lt"/>
              </a:endParaRPr>
            </a:p>
          </p:txBody>
        </p:sp>
      </p:grpSp>
      <p:grpSp>
        <p:nvGrpSpPr>
          <p:cNvPr id="99" name="Group 46"/>
          <p:cNvGrpSpPr>
            <a:grpSpLocks/>
          </p:cNvGrpSpPr>
          <p:nvPr/>
        </p:nvGrpSpPr>
        <p:grpSpPr bwMode="auto">
          <a:xfrm>
            <a:off x="7421218" y="2409032"/>
            <a:ext cx="550190" cy="319087"/>
            <a:chOff x="6248400" y="2278685"/>
            <a:chExt cx="412720" cy="318465"/>
          </a:xfrm>
        </p:grpSpPr>
        <p:pic>
          <p:nvPicPr>
            <p:cNvPr id="100"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2286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1" name="Text Box 76"/>
            <p:cNvSpPr txBox="1">
              <a:spLocks noChangeArrowheads="1"/>
            </p:cNvSpPr>
            <p:nvPr/>
          </p:nvSpPr>
          <p:spPr bwMode="auto">
            <a:xfrm>
              <a:off x="6303959" y="2278685"/>
              <a:ext cx="357161" cy="308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5</a:t>
              </a:r>
              <a:endParaRPr lang="en-US" sz="1200" smtClean="0">
                <a:latin typeface="+mj-lt"/>
              </a:endParaRPr>
            </a:p>
          </p:txBody>
        </p:sp>
      </p:grpSp>
      <p:grpSp>
        <p:nvGrpSpPr>
          <p:cNvPr id="102" name="Group 52"/>
          <p:cNvGrpSpPr>
            <a:grpSpLocks/>
          </p:cNvGrpSpPr>
          <p:nvPr/>
        </p:nvGrpSpPr>
        <p:grpSpPr bwMode="auto">
          <a:xfrm>
            <a:off x="6602281" y="1131888"/>
            <a:ext cx="404179" cy="322262"/>
            <a:chOff x="4953000" y="1132367"/>
            <a:chExt cx="302619" cy="321783"/>
          </a:xfrm>
        </p:grpSpPr>
        <p:pic>
          <p:nvPicPr>
            <p:cNvPr id="103"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53000" y="1143000"/>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4" name="Text Box 76"/>
            <p:cNvSpPr txBox="1">
              <a:spLocks noChangeArrowheads="1"/>
            </p:cNvSpPr>
            <p:nvPr/>
          </p:nvSpPr>
          <p:spPr bwMode="auto">
            <a:xfrm>
              <a:off x="5029169" y="1132367"/>
              <a:ext cx="169529" cy="304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dirty="0" smtClean="0">
                  <a:solidFill>
                    <a:srgbClr val="000000"/>
                  </a:solidFill>
                  <a:latin typeface="+mj-lt"/>
                </a:rPr>
                <a:t>1</a:t>
              </a:r>
              <a:endParaRPr lang="en-US" sz="1200" dirty="0" smtClean="0">
                <a:latin typeface="+mj-lt"/>
              </a:endParaRPr>
            </a:p>
          </p:txBody>
        </p:sp>
      </p:grpSp>
      <p:grpSp>
        <p:nvGrpSpPr>
          <p:cNvPr id="105" name="Group 43"/>
          <p:cNvGrpSpPr>
            <a:grpSpLocks/>
          </p:cNvGrpSpPr>
          <p:nvPr/>
        </p:nvGrpSpPr>
        <p:grpSpPr bwMode="auto">
          <a:xfrm>
            <a:off x="7618016" y="995364"/>
            <a:ext cx="554422" cy="333375"/>
            <a:chOff x="5715000" y="994865"/>
            <a:chExt cx="415770" cy="334181"/>
          </a:xfrm>
        </p:grpSpPr>
        <p:pic>
          <p:nvPicPr>
            <p:cNvPr id="106" name="Picture 7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1017896"/>
              <a:ext cx="302619"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7" name="Text Box 76"/>
            <p:cNvSpPr txBox="1">
              <a:spLocks noChangeArrowheads="1"/>
            </p:cNvSpPr>
            <p:nvPr/>
          </p:nvSpPr>
          <p:spPr bwMode="auto">
            <a:xfrm>
              <a:off x="5773716" y="994865"/>
              <a:ext cx="357054" cy="310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en-US" sz="1600" b="1" smtClean="0">
                  <a:solidFill>
                    <a:srgbClr val="000000"/>
                  </a:solidFill>
                  <a:latin typeface="+mj-lt"/>
                </a:rPr>
                <a:t>3</a:t>
              </a:r>
              <a:endParaRPr lang="en-US" sz="1200" smtClean="0">
                <a:latin typeface="+mj-lt"/>
              </a:endParaRPr>
            </a:p>
          </p:txBody>
        </p:sp>
      </p:grpSp>
      <p:graphicFrame>
        <p:nvGraphicFramePr>
          <p:cNvPr id="108" name="Table 107"/>
          <p:cNvGraphicFramePr>
            <a:graphicFrameLocks noGrp="1"/>
          </p:cNvGraphicFramePr>
          <p:nvPr>
            <p:extLst>
              <p:ext uri="{D42A27DB-BD31-4B8C-83A1-F6EECF244321}">
                <p14:modId xmlns:p14="http://schemas.microsoft.com/office/powerpoint/2010/main" val="3473185534"/>
              </p:ext>
            </p:extLst>
          </p:nvPr>
        </p:nvGraphicFramePr>
        <p:xfrm>
          <a:off x="8947474" y="3093720"/>
          <a:ext cx="1413028" cy="182880"/>
        </p:xfrm>
        <a:graphic>
          <a:graphicData uri="http://schemas.openxmlformats.org/drawingml/2006/table">
            <a:tbl>
              <a:tblPr/>
              <a:tblGrid>
                <a:gridCol w="804538"/>
                <a:gridCol w="608490"/>
              </a:tblGrid>
              <a:tr h="76200">
                <a:tc gridSpan="2">
                  <a:txBody>
                    <a:bodyPr/>
                    <a:lstStyle/>
                    <a:p>
                      <a:pPr marR="0" indent="0" algn="ctr" rtl="0">
                        <a:spcBef>
                          <a:spcPts val="0"/>
                        </a:spcBef>
                        <a:spcAft>
                          <a:spcPts val="0"/>
                        </a:spcAft>
                      </a:pPr>
                      <a:r>
                        <a:rPr lang="en-US" sz="600" b="1" kern="1400" dirty="0" smtClean="0">
                          <a:solidFill>
                            <a:srgbClr val="000000"/>
                          </a:solidFill>
                          <a:latin typeface="Calibri" pitchFamily="34" charset="0"/>
                          <a:cs typeface="Calibri" pitchFamily="34" charset="0"/>
                        </a:rPr>
                        <a:t>Revised Terms, as</a:t>
                      </a:r>
                      <a:r>
                        <a:rPr lang="en-US" sz="600" b="1" kern="1400" baseline="0" dirty="0" smtClean="0">
                          <a:solidFill>
                            <a:srgbClr val="000000"/>
                          </a:solidFill>
                          <a:latin typeface="Calibri" pitchFamily="34" charset="0"/>
                          <a:cs typeface="Calibri" pitchFamily="34" charset="0"/>
                        </a:rPr>
                        <a:t> of 5/10/12</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APR</a:t>
                      </a:r>
                      <a:r>
                        <a:rPr lang="en-US" sz="600" kern="1400" baseline="0" dirty="0" smtClean="0">
                          <a:solidFill>
                            <a:srgbClr val="000000"/>
                          </a:solidFill>
                          <a:latin typeface="Calibri" pitchFamily="34" charset="0"/>
                          <a:cs typeface="Calibri" pitchFamily="34" charset="0"/>
                        </a:rPr>
                        <a:t> for purchases</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c>
                  <a:txBody>
                    <a:bodyPr/>
                    <a:lstStyle/>
                    <a:p>
                      <a:pPr marR="0" indent="0" algn="l" rtl="0">
                        <a:spcBef>
                          <a:spcPts val="0"/>
                        </a:spcBef>
                        <a:spcAft>
                          <a:spcPts val="0"/>
                        </a:spcAft>
                      </a:pPr>
                      <a:r>
                        <a:rPr lang="en-US" sz="600" kern="1400" dirty="0" smtClean="0">
                          <a:solidFill>
                            <a:srgbClr val="000000"/>
                          </a:solidFill>
                          <a:latin typeface="Calibri" pitchFamily="34" charset="0"/>
                          <a:cs typeface="Calibri" pitchFamily="34" charset="0"/>
                        </a:rPr>
                        <a:t>16.99%</a:t>
                      </a:r>
                      <a:endParaRPr lang="en-US" sz="600" kern="1400" dirty="0">
                        <a:solidFill>
                          <a:srgbClr val="000000"/>
                        </a:solidFill>
                        <a:latin typeface="Calibri" pitchFamily="34" charset="0"/>
                        <a:cs typeface="Calibri" pitchFamily="34" charset="0"/>
                      </a:endParaRPr>
                    </a:p>
                  </a:txBody>
                  <a:tcPr marL="91416" marR="91416" marT="0" marB="0">
                    <a:lnL w="12700" cap="flat" cmpd="sng" algn="ctr">
                      <a:solidFill>
                        <a:schemeClr val="tx1"/>
                      </a:solidFill>
                      <a:prstDash val="solid"/>
                      <a:round/>
                      <a:headEnd type="none" w="med" len="med"/>
                      <a:tailEnd type="none" w="med" len="med"/>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bl>
          </a:graphicData>
        </a:graphic>
      </p:graphicFrame>
      <p:sp>
        <p:nvSpPr>
          <p:cNvPr id="17" name="Right Arrow 16"/>
          <p:cNvSpPr/>
          <p:nvPr/>
        </p:nvSpPr>
        <p:spPr>
          <a:xfrm rot="5400000">
            <a:off x="7859529" y="4235542"/>
            <a:ext cx="1028700" cy="71101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aphicFrame>
        <p:nvGraphicFramePr>
          <p:cNvPr id="59" name="Table 58"/>
          <p:cNvGraphicFramePr>
            <a:graphicFrameLocks noGrp="1"/>
          </p:cNvGraphicFramePr>
          <p:nvPr>
            <p:extLst>
              <p:ext uri="{D42A27DB-BD31-4B8C-83A1-F6EECF244321}">
                <p14:modId xmlns:p14="http://schemas.microsoft.com/office/powerpoint/2010/main" val="307414889"/>
              </p:ext>
            </p:extLst>
          </p:nvPr>
        </p:nvGraphicFramePr>
        <p:xfrm>
          <a:off x="5537227" y="481791"/>
          <a:ext cx="6195985" cy="3708400"/>
        </p:xfrm>
        <a:graphic>
          <a:graphicData uri="http://schemas.openxmlformats.org/drawingml/2006/table">
            <a:tbl>
              <a:tblPr/>
              <a:tblGrid>
                <a:gridCol w="1139431"/>
                <a:gridCol w="682608"/>
                <a:gridCol w="735117"/>
                <a:gridCol w="2047825"/>
                <a:gridCol w="1591004"/>
              </a:tblGrid>
              <a:tr h="123941">
                <a:tc gridSpan="5">
                  <a:txBody>
                    <a:bodyPr/>
                    <a:lstStyle/>
                    <a:p>
                      <a:pPr marR="0" indent="0" algn="ctr" rtl="0">
                        <a:spcBef>
                          <a:spcPts val="0"/>
                        </a:spcBef>
                        <a:spcAft>
                          <a:spcPts val="0"/>
                        </a:spcAft>
                      </a:pPr>
                      <a:r>
                        <a:rPr lang="en-US" sz="1100" b="1" kern="1400" dirty="0">
                          <a:solidFill>
                            <a:srgbClr val="000000"/>
                          </a:solidFill>
                          <a:latin typeface="+mj-lt"/>
                        </a:rPr>
                        <a:t>Transactions</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3331">
                <a:tc>
                  <a:txBody>
                    <a:bodyPr/>
                    <a:lstStyle/>
                    <a:p>
                      <a:pPr marR="0" indent="0" algn="ctr" rtl="0">
                        <a:spcBef>
                          <a:spcPts val="0"/>
                        </a:spcBef>
                        <a:spcAft>
                          <a:spcPts val="0"/>
                        </a:spcAft>
                      </a:pPr>
                      <a:r>
                        <a:rPr lang="en-US" sz="1100" b="1" kern="1400" dirty="0" smtClean="0">
                          <a:solidFill>
                            <a:srgbClr val="000000"/>
                          </a:solidFill>
                          <a:latin typeface="+mj-lt"/>
                        </a:rPr>
                        <a:t>Reference Number</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Trans Date</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smtClean="0">
                          <a:solidFill>
                            <a:srgbClr val="000000"/>
                          </a:solidFill>
                          <a:latin typeface="+mj-lt"/>
                        </a:rPr>
                        <a:t>Post Date</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Description of Transaction or Credit</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Amount</a:t>
                      </a:r>
                      <a:endParaRPr lang="en-US" sz="1100" kern="1400" dirty="0">
                        <a:solidFill>
                          <a:srgbClr val="000000"/>
                        </a:solidFill>
                        <a:latin typeface="+mj-lt"/>
                      </a:endParaRPr>
                    </a:p>
                  </a:txBody>
                  <a:tcPr marL="87992" marR="87992" marT="0" marB="0" anchor="ctr">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dirty="0">
                          <a:solidFill>
                            <a:srgbClr val="000000"/>
                          </a:solidFill>
                          <a:latin typeface="+mj-lt"/>
                        </a:rPr>
                        <a:t>XXXX1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Store #1</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smtClean="0">
                          <a:solidFill>
                            <a:srgbClr val="000000"/>
                          </a:solidFill>
                          <a:latin typeface="+mj-lt"/>
                        </a:rPr>
                        <a:t>$535.07</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XXXX2</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2/25</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smtClean="0">
                          <a:solidFill>
                            <a:srgbClr val="000000"/>
                          </a:solidFill>
                          <a:latin typeface="+mj-lt"/>
                        </a:rPr>
                        <a:t>2/25</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Payment</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a:solidFill>
                            <a:srgbClr val="000000"/>
                          </a:solidFill>
                          <a:latin typeface="+mj-lt"/>
                        </a:rPr>
                        <a:t>$450.00 -</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XXXX3</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2/26</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smtClean="0">
                          <a:solidFill>
                            <a:srgbClr val="000000"/>
                          </a:solidFill>
                          <a:latin typeface="+mj-lt"/>
                        </a:rPr>
                        <a:t>2/26</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Cash Advance</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$318.00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XXXX4</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smtClean="0">
                          <a:solidFill>
                            <a:srgbClr val="000000"/>
                          </a:solidFill>
                          <a:latin typeface="+mj-lt"/>
                        </a:rPr>
                        <a:t>2/27</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smtClean="0">
                          <a:solidFill>
                            <a:srgbClr val="000000"/>
                          </a:solidFill>
                          <a:latin typeface="+mj-lt"/>
                        </a:rPr>
                        <a:t>3/11</a:t>
                      </a:r>
                      <a:endParaRPr lang="en-US" sz="1100" kern="1400" dirty="0">
                        <a:solidFill>
                          <a:srgbClr val="000000"/>
                        </a:solidFill>
                        <a:latin typeface="+mj-lt"/>
                      </a:endParaRP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Balance Transfer</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$785.00</a:t>
                      </a:r>
                    </a:p>
                  </a:txBody>
                  <a:tcPr marL="88022" marR="8802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23941">
                <a:tc gridSpan="5">
                  <a:txBody>
                    <a:bodyPr/>
                    <a:lstStyle/>
                    <a:p>
                      <a:pPr marR="0" indent="0" algn="ctr" rtl="0">
                        <a:spcBef>
                          <a:spcPts val="0"/>
                        </a:spcBef>
                        <a:spcAft>
                          <a:spcPts val="0"/>
                        </a:spcAft>
                      </a:pPr>
                      <a:r>
                        <a:rPr lang="en-US" sz="1100" b="1" kern="1400" dirty="0">
                          <a:solidFill>
                            <a:srgbClr val="000000"/>
                          </a:solidFill>
                          <a:latin typeface="+mj-lt"/>
                        </a:rPr>
                        <a:t>Fees</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1100" kern="1400" dirty="0">
                          <a:solidFill>
                            <a:srgbClr val="000000"/>
                          </a:solidFill>
                          <a:latin typeface="+mj-lt"/>
                        </a:rPr>
                        <a:t>XXXX5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2/23</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Late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$35.00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XXXX6</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2/27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Balance Transfer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$23.55</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XXXX7</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2/28</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Cash Advance Fee</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$10.90</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b="1" kern="1400" dirty="0">
                          <a:solidFill>
                            <a:srgbClr val="000000"/>
                          </a:solidFill>
                          <a:latin typeface="+mj-lt"/>
                        </a:rPr>
                        <a:t>Total Fees for this Period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b="1" kern="1400" dirty="0">
                          <a:solidFill>
                            <a:srgbClr val="000000"/>
                          </a:solidFill>
                          <a:latin typeface="+mj-lt"/>
                        </a:rPr>
                        <a:t>$69.45</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23941">
                <a:tc gridSpan="5">
                  <a:txBody>
                    <a:bodyPr/>
                    <a:lstStyle/>
                    <a:p>
                      <a:pPr marR="0" indent="0" algn="ctr" rtl="0">
                        <a:spcBef>
                          <a:spcPts val="0"/>
                        </a:spcBef>
                        <a:spcAft>
                          <a:spcPts val="0"/>
                        </a:spcAft>
                      </a:pPr>
                      <a:r>
                        <a:rPr lang="en-US" sz="1100" b="1" kern="1400" dirty="0">
                          <a:solidFill>
                            <a:srgbClr val="000000"/>
                          </a:solidFill>
                          <a:latin typeface="+mj-lt"/>
                        </a:rPr>
                        <a:t>Interest Charged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8448">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Interest Charge on Purchases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6.57</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dirty="0">
                          <a:solidFill>
                            <a:srgbClr val="000000"/>
                          </a:solidFill>
                          <a:latin typeface="+mj-lt"/>
                        </a:rPr>
                        <a:t>Interest Charge on Cash Advances</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4.79</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8448">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kern="1400">
                          <a:solidFill>
                            <a:srgbClr val="000000"/>
                          </a:solidFill>
                          <a:latin typeface="+mj-lt"/>
                        </a:rPr>
                        <a:t> </a:t>
                      </a: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l" rtl="0">
                        <a:spcBef>
                          <a:spcPts val="0"/>
                        </a:spcBef>
                        <a:spcAft>
                          <a:spcPts val="0"/>
                        </a:spcAft>
                      </a:pPr>
                      <a:r>
                        <a:rPr lang="en-US" sz="1100" b="1" kern="1400" dirty="0">
                          <a:solidFill>
                            <a:srgbClr val="000000"/>
                          </a:solidFill>
                          <a:latin typeface="+mj-lt"/>
                        </a:rPr>
                        <a:t>Total Interest for this Period</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r" rtl="0">
                        <a:spcBef>
                          <a:spcPts val="0"/>
                        </a:spcBef>
                        <a:spcAft>
                          <a:spcPts val="0"/>
                        </a:spcAft>
                      </a:pPr>
                      <a:r>
                        <a:rPr lang="en-US" sz="1100" b="1" kern="1400" dirty="0">
                          <a:solidFill>
                            <a:srgbClr val="000000"/>
                          </a:solidFill>
                          <a:latin typeface="+mj-lt"/>
                        </a:rPr>
                        <a:t>$</a:t>
                      </a:r>
                      <a:r>
                        <a:rPr lang="en-US" sz="1100" b="1" kern="1400" dirty="0" smtClean="0">
                          <a:solidFill>
                            <a:srgbClr val="000000"/>
                          </a:solidFill>
                          <a:latin typeface="+mj-lt"/>
                        </a:rPr>
                        <a:t>11.36</a:t>
                      </a: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431713">
                <a:tc gridSpan="5">
                  <a:txBody>
                    <a:bodyPr/>
                    <a:lstStyle/>
                    <a:p>
                      <a:pPr marR="0" indent="0" algn="l" rtl="0">
                        <a:spcBef>
                          <a:spcPts val="0"/>
                        </a:spcBef>
                        <a:spcAft>
                          <a:spcPts val="1400"/>
                        </a:spcAft>
                      </a:pPr>
                      <a:r>
                        <a:rPr lang="en-US" sz="1100" kern="1400" dirty="0">
                          <a:solidFill>
                            <a:srgbClr val="000000"/>
                          </a:solidFill>
                          <a:latin typeface="+mj-lt"/>
                        </a:rPr>
                        <a:t>                                        </a:t>
                      </a:r>
                      <a:endParaRPr lang="en-US" sz="1100" kern="1400" dirty="0" smtClean="0">
                        <a:solidFill>
                          <a:srgbClr val="000000"/>
                        </a:solidFill>
                        <a:latin typeface="+mj-lt"/>
                      </a:endParaRPr>
                    </a:p>
                    <a:p>
                      <a:pPr marR="0" indent="0" algn="l" rtl="0">
                        <a:spcBef>
                          <a:spcPts val="0"/>
                        </a:spcBef>
                        <a:spcAft>
                          <a:spcPts val="1400"/>
                        </a:spcAft>
                      </a:pPr>
                      <a:endParaRPr lang="en-US" sz="1100" kern="1400" dirty="0" smtClean="0">
                        <a:solidFill>
                          <a:srgbClr val="000000"/>
                        </a:solidFill>
                        <a:latin typeface="+mj-lt"/>
                      </a:endParaRPr>
                    </a:p>
                    <a:p>
                      <a:pPr marR="0" indent="0" algn="l" rtl="0">
                        <a:spcBef>
                          <a:spcPts val="0"/>
                        </a:spcBef>
                        <a:spcAft>
                          <a:spcPts val="1400"/>
                        </a:spcAft>
                      </a:pPr>
                      <a:endParaRPr lang="en-US" sz="1100" kern="1400" dirty="0">
                        <a:solidFill>
                          <a:srgbClr val="000000"/>
                        </a:solidFill>
                        <a:latin typeface="+mj-lt"/>
                      </a:endParaRPr>
                    </a:p>
                  </a:txBody>
                  <a:tcPr marL="87992" marR="87992"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graphicFrame>
        <p:nvGraphicFramePr>
          <p:cNvPr id="60" name="Table 59"/>
          <p:cNvGraphicFramePr>
            <a:graphicFrameLocks noGrp="1"/>
          </p:cNvGraphicFramePr>
          <p:nvPr>
            <p:extLst>
              <p:ext uri="{D42A27DB-BD31-4B8C-83A1-F6EECF244321}">
                <p14:modId xmlns:p14="http://schemas.microsoft.com/office/powerpoint/2010/main" val="1260651653"/>
              </p:ext>
            </p:extLst>
          </p:nvPr>
        </p:nvGraphicFramePr>
        <p:xfrm>
          <a:off x="6451388" y="3505200"/>
          <a:ext cx="4723170" cy="502920"/>
        </p:xfrm>
        <a:graphic>
          <a:graphicData uri="http://schemas.openxmlformats.org/drawingml/2006/table">
            <a:tbl>
              <a:tblPr/>
              <a:tblGrid>
                <a:gridCol w="2640567"/>
                <a:gridCol w="2082603"/>
              </a:tblGrid>
              <a:tr h="76200">
                <a:tc gridSpan="2">
                  <a:txBody>
                    <a:bodyPr/>
                    <a:lstStyle/>
                    <a:p>
                      <a:pPr marR="0" indent="0" algn="ctr" rtl="0">
                        <a:spcBef>
                          <a:spcPts val="0"/>
                        </a:spcBef>
                        <a:spcAft>
                          <a:spcPts val="0"/>
                        </a:spcAft>
                      </a:pPr>
                      <a:r>
                        <a:rPr lang="en-US" sz="1100" b="1" kern="1400" dirty="0">
                          <a:solidFill>
                            <a:srgbClr val="000000"/>
                          </a:solidFill>
                          <a:latin typeface="Calibri" pitchFamily="34" charset="0"/>
                          <a:cs typeface="Calibri" pitchFamily="34" charset="0"/>
                        </a:rPr>
                        <a:t>2012 Totals Year-to-Date</a:t>
                      </a:r>
                      <a:endParaRPr lang="en-US" sz="1100" kern="1400" dirty="0">
                        <a:solidFill>
                          <a:srgbClr val="000000"/>
                        </a:solidFill>
                        <a:latin typeface="Calibri" pitchFamily="34" charset="0"/>
                        <a:cs typeface="Calibri" pitchFamily="34" charset="0"/>
                      </a:endParaRPr>
                    </a:p>
                  </a:txBody>
                  <a:tcPr marL="91416" marR="91416"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905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r>
              <a:tr h="91440">
                <a:tc>
                  <a:txBody>
                    <a:bodyPr/>
                    <a:lstStyle/>
                    <a:p>
                      <a:pPr marR="0" indent="0" algn="l" rtl="0">
                        <a:spcBef>
                          <a:spcPts val="0"/>
                        </a:spcBef>
                        <a:spcAft>
                          <a:spcPts val="0"/>
                        </a:spcAft>
                      </a:pPr>
                      <a:r>
                        <a:rPr lang="en-US" sz="1100" kern="1400" dirty="0">
                          <a:solidFill>
                            <a:srgbClr val="000000"/>
                          </a:solidFill>
                          <a:latin typeface="Calibri" pitchFamily="34" charset="0"/>
                          <a:cs typeface="Calibri" pitchFamily="34" charset="0"/>
                        </a:rPr>
                        <a:t>Total fees charged in 2012</a:t>
                      </a:r>
                    </a:p>
                  </a:txBody>
                  <a:tcPr marL="91416" marR="91416" marT="0" marB="0">
                    <a:lnL w="12700" cap="flat" cmpd="sng" algn="ctr">
                      <a:solidFill>
                        <a:srgbClr val="3366FF"/>
                      </a:solidFill>
                      <a:prstDash val="solid"/>
                      <a:round/>
                      <a:headEnd type="none" w="med" len="med"/>
                      <a:tailEnd type="none" w="med" len="med"/>
                    </a:lnL>
                    <a:lnR>
                      <a:noFill/>
                    </a:lnR>
                    <a:lnT w="19050" cap="flat" cmpd="sng" algn="ctr">
                      <a:solidFill>
                        <a:srgbClr val="3366FF"/>
                      </a:solidFill>
                      <a:prstDash val="solid"/>
                      <a:round/>
                      <a:headEnd type="none" w="med" len="med"/>
                      <a:tailEnd type="none" w="med" len="med"/>
                    </a:lnT>
                    <a:lnB>
                      <a:noFill/>
                    </a:lnB>
                  </a:tcPr>
                </a:tc>
                <a:tc>
                  <a:txBody>
                    <a:bodyPr/>
                    <a:lstStyle/>
                    <a:p>
                      <a:pPr marR="0" indent="0" algn="r" rtl="0">
                        <a:spcBef>
                          <a:spcPts val="0"/>
                        </a:spcBef>
                        <a:spcAft>
                          <a:spcPts val="0"/>
                        </a:spcAft>
                      </a:pPr>
                      <a:r>
                        <a:rPr lang="en-US" sz="1100" kern="1400" dirty="0">
                          <a:solidFill>
                            <a:srgbClr val="000000"/>
                          </a:solidFill>
                          <a:latin typeface="Calibri" pitchFamily="34" charset="0"/>
                          <a:cs typeface="Calibri" pitchFamily="34" charset="0"/>
                        </a:rPr>
                        <a:t>$90.14</a:t>
                      </a:r>
                    </a:p>
                  </a:txBody>
                  <a:tcPr marL="91416" marR="91416" marT="0" marB="0">
                    <a:lnL>
                      <a:noFill/>
                    </a:lnL>
                    <a:lnR w="12700" cap="flat" cmpd="sng" algn="ctr">
                      <a:solidFill>
                        <a:srgbClr val="3366FF"/>
                      </a:solidFill>
                      <a:prstDash val="solid"/>
                      <a:round/>
                      <a:headEnd type="none" w="med" len="med"/>
                      <a:tailEnd type="none" w="med" len="med"/>
                    </a:lnR>
                    <a:lnT w="19050" cap="flat" cmpd="sng" algn="ctr">
                      <a:solidFill>
                        <a:srgbClr val="3366FF"/>
                      </a:solidFill>
                      <a:prstDash val="solid"/>
                      <a:round/>
                      <a:headEnd type="none" w="med" len="med"/>
                      <a:tailEnd type="none" w="med" len="med"/>
                    </a:lnT>
                    <a:lnB>
                      <a:noFill/>
                    </a:lnB>
                  </a:tcPr>
                </a:tc>
              </a:tr>
              <a:tr h="91440">
                <a:tc>
                  <a:txBody>
                    <a:bodyPr/>
                    <a:lstStyle/>
                    <a:p>
                      <a:pPr marR="0" indent="0" algn="l" rtl="0">
                        <a:spcBef>
                          <a:spcPts val="0"/>
                        </a:spcBef>
                        <a:spcAft>
                          <a:spcPts val="0"/>
                        </a:spcAft>
                      </a:pPr>
                      <a:r>
                        <a:rPr lang="en-US" sz="1100" kern="1400" dirty="0">
                          <a:solidFill>
                            <a:srgbClr val="000000"/>
                          </a:solidFill>
                          <a:latin typeface="Calibri" pitchFamily="34" charset="0"/>
                          <a:cs typeface="Calibri" pitchFamily="34" charset="0"/>
                        </a:rPr>
                        <a:t>Total interest charged in 2012</a:t>
                      </a:r>
                    </a:p>
                  </a:txBody>
                  <a:tcPr marL="91416" marR="91416" marT="0" marB="0">
                    <a:lnL w="12700" cap="flat" cmpd="sng" algn="ctr">
                      <a:solidFill>
                        <a:srgbClr val="3366FF"/>
                      </a:solidFill>
                      <a:prstDash val="solid"/>
                      <a:round/>
                      <a:headEnd type="none" w="med" len="med"/>
                      <a:tailEnd type="none" w="med" len="med"/>
                    </a:lnL>
                    <a:lnR>
                      <a:noFill/>
                    </a:lnR>
                    <a:lnT>
                      <a:noFill/>
                    </a:lnT>
                    <a:lnB w="12700" cap="flat" cmpd="sng" algn="ctr">
                      <a:solidFill>
                        <a:srgbClr val="3366FF"/>
                      </a:solidFill>
                      <a:prstDash val="solid"/>
                      <a:round/>
                      <a:headEnd type="none" w="med" len="med"/>
                      <a:tailEnd type="none" w="med" len="med"/>
                    </a:lnB>
                  </a:tcPr>
                </a:tc>
                <a:tc>
                  <a:txBody>
                    <a:bodyPr/>
                    <a:lstStyle/>
                    <a:p>
                      <a:pPr marR="0" indent="0" algn="r" rtl="0">
                        <a:spcBef>
                          <a:spcPts val="0"/>
                        </a:spcBef>
                        <a:spcAft>
                          <a:spcPts val="0"/>
                        </a:spcAft>
                      </a:pPr>
                      <a:r>
                        <a:rPr lang="en-US" sz="1100" kern="1400" dirty="0">
                          <a:solidFill>
                            <a:srgbClr val="000000"/>
                          </a:solidFill>
                          <a:latin typeface="Calibri" pitchFamily="34" charset="0"/>
                          <a:cs typeface="Calibri" pitchFamily="34" charset="0"/>
                        </a:rPr>
                        <a:t>$</a:t>
                      </a:r>
                      <a:r>
                        <a:rPr lang="en-US" sz="1100" kern="1400" dirty="0" smtClean="0">
                          <a:solidFill>
                            <a:srgbClr val="000000"/>
                          </a:solidFill>
                          <a:latin typeface="Calibri" pitchFamily="34" charset="0"/>
                          <a:cs typeface="Calibri" pitchFamily="34" charset="0"/>
                        </a:rPr>
                        <a:t>18.74</a:t>
                      </a:r>
                      <a:endParaRPr lang="en-US" sz="1100" kern="1400" dirty="0">
                        <a:solidFill>
                          <a:srgbClr val="000000"/>
                        </a:solidFill>
                        <a:latin typeface="Calibri" pitchFamily="34" charset="0"/>
                        <a:cs typeface="Calibri" pitchFamily="34" charset="0"/>
                      </a:endParaRPr>
                    </a:p>
                  </a:txBody>
                  <a:tcPr marL="91416" marR="91416" marT="0" marB="0">
                    <a:lnL>
                      <a:noFill/>
                    </a:lnL>
                    <a:lnR w="12700" cap="flat" cmpd="sng" algn="ctr">
                      <a:solidFill>
                        <a:srgbClr val="3366FF"/>
                      </a:solidFill>
                      <a:prstDash val="solid"/>
                      <a:round/>
                      <a:headEnd type="none" w="med" len="med"/>
                      <a:tailEnd type="none" w="med" len="med"/>
                    </a:lnR>
                    <a:lnT>
                      <a:noFill/>
                    </a:lnT>
                    <a:lnB w="12700" cap="flat" cmpd="sng" algn="ctr">
                      <a:solidFill>
                        <a:srgbClr val="3366FF"/>
                      </a:solidFill>
                      <a:prstDash val="solid"/>
                      <a:round/>
                      <a:headEnd type="none" w="med" len="med"/>
                      <a:tailEnd type="none" w="med" len="med"/>
                    </a:lnB>
                  </a:tcPr>
                </a:tc>
              </a:tr>
            </a:tbl>
          </a:graphicData>
        </a:graphic>
      </p:graphicFrame>
      <p:sp>
        <p:nvSpPr>
          <p:cNvPr id="70" name="Right Arrow 69"/>
          <p:cNvSpPr/>
          <p:nvPr/>
        </p:nvSpPr>
        <p:spPr>
          <a:xfrm>
            <a:off x="9210050" y="3686632"/>
            <a:ext cx="1351978" cy="533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latin typeface="+mj-lt"/>
            </a:endParaRPr>
          </a:p>
        </p:txBody>
      </p:sp>
      <p:graphicFrame>
        <p:nvGraphicFramePr>
          <p:cNvPr id="61" name="Content Placeholder 66"/>
          <p:cNvGraphicFramePr>
            <a:graphicFrameLocks/>
          </p:cNvGraphicFramePr>
          <p:nvPr>
            <p:extLst>
              <p:ext uri="{D42A27DB-BD31-4B8C-83A1-F6EECF244321}">
                <p14:modId xmlns:p14="http://schemas.microsoft.com/office/powerpoint/2010/main" val="89247401"/>
              </p:ext>
            </p:extLst>
          </p:nvPr>
        </p:nvGraphicFramePr>
        <p:xfrm>
          <a:off x="5537227" y="4924570"/>
          <a:ext cx="6195985" cy="1005840"/>
        </p:xfrm>
        <a:graphic>
          <a:graphicData uri="http://schemas.openxmlformats.org/drawingml/2006/table">
            <a:tbl>
              <a:tblPr/>
              <a:tblGrid>
                <a:gridCol w="1340712"/>
                <a:gridCol w="1732777"/>
                <a:gridCol w="1785283"/>
                <a:gridCol w="1337213"/>
              </a:tblGrid>
              <a:tr h="132771">
                <a:tc gridSpan="4">
                  <a:txBody>
                    <a:bodyPr/>
                    <a:lstStyle/>
                    <a:p>
                      <a:pPr marR="0" indent="0" algn="ctr" rtl="0">
                        <a:spcBef>
                          <a:spcPts val="0"/>
                        </a:spcBef>
                        <a:spcAft>
                          <a:spcPts val="0"/>
                        </a:spcAft>
                      </a:pPr>
                      <a:r>
                        <a:rPr lang="en-US" sz="1100" b="1" kern="1400" dirty="0">
                          <a:solidFill>
                            <a:srgbClr val="000000"/>
                          </a:solidFill>
                          <a:latin typeface="+mj-lt"/>
                        </a:rPr>
                        <a:t>Interest Charge Calculation</a:t>
                      </a:r>
                      <a:endParaRPr lang="en-US" sz="1100" kern="1400" dirty="0">
                        <a:solidFill>
                          <a:srgbClr val="000000"/>
                        </a:solidFill>
                        <a:latin typeface="+mj-lt"/>
                      </a:endParaRPr>
                    </a:p>
                  </a:txBody>
                  <a:tcPr marL="97341" marR="97341" marT="0" marB="0">
                    <a:lnL w="12700" cap="flat" cmpd="sng" algn="ctr">
                      <a:solidFill>
                        <a:srgbClr val="3366FF"/>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accent2">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99578">
                <a:tc>
                  <a:txBody>
                    <a:bodyPr/>
                    <a:lstStyle/>
                    <a:p>
                      <a:pPr marR="0" indent="0" algn="ctr" rtl="0">
                        <a:spcBef>
                          <a:spcPts val="0"/>
                        </a:spcBef>
                        <a:spcAft>
                          <a:spcPts val="0"/>
                        </a:spcAft>
                      </a:pPr>
                      <a:r>
                        <a:rPr lang="en-US" sz="1100" b="1" kern="1400" dirty="0">
                          <a:solidFill>
                            <a:srgbClr val="000000"/>
                          </a:solidFill>
                          <a:latin typeface="+mj-lt"/>
                        </a:rPr>
                        <a:t>Type of Balance</a:t>
                      </a:r>
                      <a:endParaRPr lang="en-US" sz="1100" kern="1400" dirty="0">
                        <a:solidFill>
                          <a:srgbClr val="000000"/>
                        </a:solidFill>
                        <a:latin typeface="+mj-lt"/>
                      </a:endParaRPr>
                    </a:p>
                  </a:txBody>
                  <a:tcPr marL="97341" marR="97341" marT="0" marB="0" anchor="ctr">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Annual Percentage Rate (APR)</a:t>
                      </a:r>
                      <a:endParaRPr lang="en-US" sz="11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Balance Subject to Interest Rate</a:t>
                      </a:r>
                      <a:endParaRPr lang="en-US" sz="11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b="1" kern="1400" dirty="0">
                          <a:solidFill>
                            <a:srgbClr val="000000"/>
                          </a:solidFill>
                          <a:latin typeface="+mj-lt"/>
                        </a:rPr>
                        <a:t>Interest Charge</a:t>
                      </a:r>
                      <a:endParaRPr lang="en-US" sz="1100" kern="1400" dirty="0">
                        <a:solidFill>
                          <a:srgbClr val="000000"/>
                        </a:solidFill>
                        <a:latin typeface="+mj-lt"/>
                      </a:endParaRPr>
                    </a:p>
                  </a:txBody>
                  <a:tcPr marL="97341" marR="97341" marT="0" marB="0" anchor="ctr">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99578">
                <a:tc>
                  <a:txBody>
                    <a:bodyPr/>
                    <a:lstStyle/>
                    <a:p>
                      <a:pPr marR="0" indent="0" algn="l" rtl="0">
                        <a:spcBef>
                          <a:spcPts val="0"/>
                        </a:spcBef>
                        <a:spcAft>
                          <a:spcPts val="0"/>
                        </a:spcAft>
                      </a:pPr>
                      <a:r>
                        <a:rPr lang="en-US" sz="1100" kern="1400">
                          <a:solidFill>
                            <a:srgbClr val="000000"/>
                          </a:solidFill>
                          <a:latin typeface="+mj-lt"/>
                        </a:rPr>
                        <a:t>Purchases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1400"/>
                        </a:spcAft>
                      </a:pPr>
                      <a:r>
                        <a:rPr lang="en-US" sz="1100" kern="1400" dirty="0">
                          <a:solidFill>
                            <a:srgbClr val="000000"/>
                          </a:solidFill>
                          <a:latin typeface="+mj-lt"/>
                        </a:rPr>
                        <a:t>14.99%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533.32</a:t>
                      </a:r>
                      <a:endParaRPr lang="en-US" sz="11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6.57</a:t>
                      </a:r>
                      <a:endParaRPr lang="en-US" sz="11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99578">
                <a:tc>
                  <a:txBody>
                    <a:bodyPr/>
                    <a:lstStyle/>
                    <a:p>
                      <a:pPr marR="0" indent="0" algn="l" rtl="0">
                        <a:spcBef>
                          <a:spcPts val="0"/>
                        </a:spcBef>
                        <a:spcAft>
                          <a:spcPts val="0"/>
                        </a:spcAft>
                      </a:pPr>
                      <a:r>
                        <a:rPr lang="en-US" sz="1100" kern="1400">
                          <a:solidFill>
                            <a:srgbClr val="000000"/>
                          </a:solidFill>
                          <a:latin typeface="+mj-lt"/>
                        </a:rPr>
                        <a:t>Cash Advances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21.99%</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265.00</a:t>
                      </a:r>
                      <a:endParaRPr lang="en-US" sz="11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a:t>
                      </a:r>
                      <a:r>
                        <a:rPr lang="en-US" sz="1100" kern="1400" dirty="0" smtClean="0">
                          <a:solidFill>
                            <a:srgbClr val="000000"/>
                          </a:solidFill>
                          <a:latin typeface="+mj-lt"/>
                        </a:rPr>
                        <a:t>4.79</a:t>
                      </a:r>
                      <a:endParaRPr lang="en-US" sz="11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r h="101895">
                <a:tc>
                  <a:txBody>
                    <a:bodyPr/>
                    <a:lstStyle/>
                    <a:p>
                      <a:pPr marR="0" indent="0" algn="l" rtl="0">
                        <a:spcBef>
                          <a:spcPts val="0"/>
                        </a:spcBef>
                        <a:spcAft>
                          <a:spcPts val="0"/>
                        </a:spcAft>
                      </a:pPr>
                      <a:r>
                        <a:rPr lang="en-US" sz="1100" kern="1400">
                          <a:solidFill>
                            <a:srgbClr val="000000"/>
                          </a:solidFill>
                          <a:latin typeface="+mj-lt"/>
                        </a:rPr>
                        <a:t>Balance Transfers</a:t>
                      </a:r>
                    </a:p>
                  </a:txBody>
                  <a:tcPr marL="97341" marR="97341" marT="0" marB="0">
                    <a:lnL w="12700" cap="flat" cmpd="sng" algn="ctr">
                      <a:solidFill>
                        <a:srgbClr val="3366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smtClean="0">
                          <a:solidFill>
                            <a:srgbClr val="000000"/>
                          </a:solidFill>
                          <a:latin typeface="+mj-lt"/>
                        </a:rPr>
                        <a:t>$575.67</a:t>
                      </a:r>
                      <a:endParaRPr lang="en-US" sz="1100" kern="1400" dirty="0">
                        <a:solidFill>
                          <a:srgbClr val="000000"/>
                        </a:solidFill>
                        <a:latin typeface="+mj-lt"/>
                      </a:endParaRPr>
                    </a:p>
                  </a:txBody>
                  <a:tcPr marL="97341" marR="973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c>
                  <a:txBody>
                    <a:bodyPr/>
                    <a:lstStyle/>
                    <a:p>
                      <a:pPr marR="0" indent="0" algn="ctr" rtl="0">
                        <a:spcBef>
                          <a:spcPts val="0"/>
                        </a:spcBef>
                        <a:spcAft>
                          <a:spcPts val="0"/>
                        </a:spcAft>
                      </a:pPr>
                      <a:r>
                        <a:rPr lang="en-US" sz="1100" kern="1400" dirty="0">
                          <a:solidFill>
                            <a:srgbClr val="000000"/>
                          </a:solidFill>
                          <a:latin typeface="+mj-lt"/>
                        </a:rPr>
                        <a:t>$0.00</a:t>
                      </a:r>
                    </a:p>
                  </a:txBody>
                  <a:tcPr marL="97341" marR="97341" marT="0" marB="0">
                    <a:lnL w="12700" cap="flat" cmpd="sng" algn="ctr">
                      <a:solidFill>
                        <a:srgbClr val="000000"/>
                      </a:solidFill>
                      <a:prstDash val="solid"/>
                      <a:round/>
                      <a:headEnd type="none" w="med" len="med"/>
                      <a:tailEnd type="none" w="med" len="med"/>
                    </a:lnL>
                    <a:lnR w="12700" cap="flat" cmpd="sng" algn="ctr">
                      <a:solidFill>
                        <a:srgbClr val="3366FF"/>
                      </a:solidFill>
                      <a:prstDash val="solid"/>
                      <a:round/>
                      <a:headEnd type="none" w="med" len="med"/>
                      <a:tailEnd type="none" w="med" len="med"/>
                    </a:lnR>
                    <a:lnT w="12700" cap="flat" cmpd="sng" algn="ctr">
                      <a:solidFill>
                        <a:srgbClr val="3366FF"/>
                      </a:solidFill>
                      <a:prstDash val="solid"/>
                      <a:round/>
                      <a:headEnd type="none" w="med" len="med"/>
                      <a:tailEnd type="none" w="med" len="med"/>
                    </a:lnT>
                    <a:lnB w="12700" cap="flat" cmpd="sng" algn="ctr">
                      <a:solidFill>
                        <a:srgbClr val="3366FF"/>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63787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3">
                                            <p:txEl>
                                              <p:pRg st="1" end="1"/>
                                            </p:txEl>
                                          </p:spTgt>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64"/>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65"/>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66"/>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63"/>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6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8"/>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71"/>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77"/>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7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81"/>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84"/>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87"/>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90"/>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93"/>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96"/>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99"/>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102"/>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105"/>
                                        </p:tgtEl>
                                        <p:attrNameLst>
                                          <p:attrName>style.visibility</p:attrName>
                                        </p:attrNameLst>
                                      </p:cBhvr>
                                      <p:to>
                                        <p:strVal val="hidden"/>
                                      </p:to>
                                    </p:set>
                                  </p:childTnLst>
                                </p:cTn>
                              </p:par>
                              <p:par>
                                <p:cTn id="53" presetID="1" presetClass="exit" presetSubtype="0" fill="hold" nodeType="withEffect">
                                  <p:stCondLst>
                                    <p:cond delay="0"/>
                                  </p:stCondLst>
                                  <p:childTnLst>
                                    <p:set>
                                      <p:cBhvr>
                                        <p:cTn id="54" dur="1" fill="hold">
                                          <p:stCondLst>
                                            <p:cond delay="0"/>
                                          </p:stCondLst>
                                        </p:cTn>
                                        <p:tgtEl>
                                          <p:spTgt spid="108"/>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17"/>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5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7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70"/>
                                        </p:tgtEl>
                                        <p:attrNameLst>
                                          <p:attrName>style.visibility</p:attrName>
                                        </p:attrNameLst>
                                      </p:cBhvr>
                                      <p:to>
                                        <p:strVal val="visible"/>
                                      </p:to>
                                    </p:set>
                                    <p:anim calcmode="lin" valueType="num">
                                      <p:cBhvr additive="base">
                                        <p:cTn id="73" dur="500" fill="hold"/>
                                        <p:tgtEl>
                                          <p:spTgt spid="70"/>
                                        </p:tgtEl>
                                        <p:attrNameLst>
                                          <p:attrName>ppt_x</p:attrName>
                                        </p:attrNameLst>
                                      </p:cBhvr>
                                      <p:tavLst>
                                        <p:tav tm="0">
                                          <p:val>
                                            <p:strVal val="0-#ppt_w/2"/>
                                          </p:val>
                                        </p:tav>
                                        <p:tav tm="100000">
                                          <p:val>
                                            <p:strVal val="#ppt_x"/>
                                          </p:val>
                                        </p:tav>
                                      </p:tavLst>
                                    </p:anim>
                                    <p:anim calcmode="lin" valueType="num">
                                      <p:cBhvr additive="base">
                                        <p:cTn id="74" dur="500" fill="hold"/>
                                        <p:tgtEl>
                                          <p:spTgt spid="70"/>
                                        </p:tgtEl>
                                        <p:attrNameLst>
                                          <p:attrName>ppt_y</p:attrName>
                                        </p:attrNameLst>
                                      </p:cBhvr>
                                      <p:tavLst>
                                        <p:tav tm="0">
                                          <p:val>
                                            <p:strVal val="#ppt_y"/>
                                          </p:val>
                                        </p:tav>
                                        <p:tav tm="100000">
                                          <p:val>
                                            <p:strVal val="#ppt_y"/>
                                          </p:val>
                                        </p:tav>
                                      </p:tavLst>
                                    </p:anim>
                                  </p:childTnLst>
                                </p:cTn>
                              </p:par>
                              <p:par>
                                <p:cTn id="75" presetID="1" presetClass="entr" presetSubtype="0" fill="hold" grpId="0" nodeType="withEffect">
                                  <p:stCondLst>
                                    <p:cond delay="0"/>
                                  </p:stCondLst>
                                  <p:childTnLst>
                                    <p:set>
                                      <p:cBhvr>
                                        <p:cTn id="76" dur="1" fill="hold">
                                          <p:stCondLst>
                                            <p:cond delay="0"/>
                                          </p:stCondLst>
                                        </p:cTn>
                                        <p:tgtEl>
                                          <p:spTgt spid="76"/>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61"/>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54"/>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56"/>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7"/>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p:bldP spid="76" grpId="0"/>
      <p:bldP spid="54" grpId="0" animBg="1"/>
      <p:bldP spid="56" grpId="0" animBg="1"/>
      <p:bldP spid="57" grpId="0"/>
      <p:bldP spid="75" grpId="0"/>
      <p:bldP spid="77" grpId="0" animBg="1"/>
      <p:bldP spid="17" grpId="0" animBg="1"/>
      <p:bldP spid="17" grpId="1" animBg="1"/>
      <p:bldP spid="7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a:xfrm>
            <a:off x="2742486" y="274638"/>
            <a:ext cx="9040045" cy="1143000"/>
          </a:xfrm>
        </p:spPr>
        <p:txBody>
          <a:bodyPr/>
          <a:lstStyle/>
          <a:p>
            <a:pPr eaLnBrk="1" hangingPunct="1"/>
            <a:r>
              <a:rPr lang="en-US" sz="4200" dirty="0" smtClean="0"/>
              <a:t>Be Andrew’s Financial Advisor</a:t>
            </a:r>
          </a:p>
        </p:txBody>
      </p:sp>
      <p:graphicFrame>
        <p:nvGraphicFramePr>
          <p:cNvPr id="4" name="Diagram 3"/>
          <p:cNvGraphicFramePr/>
          <p:nvPr>
            <p:extLst>
              <p:ext uri="{D42A27DB-BD31-4B8C-83A1-F6EECF244321}">
                <p14:modId xmlns:p14="http://schemas.microsoft.com/office/powerpoint/2010/main" val="3104552107"/>
              </p:ext>
            </p:extLst>
          </p:nvPr>
        </p:nvGraphicFramePr>
        <p:xfrm>
          <a:off x="1827212" y="1847196"/>
          <a:ext cx="8686800" cy="3029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1726750" y="1981200"/>
            <a:ext cx="8633751" cy="4267200"/>
          </a:xfrm>
        </p:spPr>
        <p:txBody>
          <a:bodyPr/>
          <a:lstStyle/>
          <a:p>
            <a:pPr indent="0" algn="ctr" eaLnBrk="1" hangingPunct="1">
              <a:buFont typeface="Arial" charset="0"/>
              <a:buNone/>
            </a:pPr>
            <a:r>
              <a:rPr lang="en-US" sz="2800" dirty="0" smtClean="0"/>
              <a:t>Andrew has come to you and voiced his concerns about having a credit card. He is considering getting rid of his credit card.</a:t>
            </a:r>
          </a:p>
          <a:p>
            <a:pPr indent="0" algn="ctr" eaLnBrk="1" hangingPunct="1">
              <a:buFont typeface="Arial" charset="0"/>
              <a:buNone/>
            </a:pPr>
            <a:endParaRPr lang="en-US" sz="1200" dirty="0"/>
          </a:p>
          <a:p>
            <a:pPr indent="0" algn="ctr" eaLnBrk="1" hangingPunct="1">
              <a:buFont typeface="Arial" charset="0"/>
              <a:buNone/>
            </a:pPr>
            <a:r>
              <a:rPr lang="en-US" sz="2800" dirty="0" smtClean="0"/>
              <a:t>As a “financial advisor,” you understand that credit cards are financial tools that can be used or abused.</a:t>
            </a:r>
          </a:p>
        </p:txBody>
      </p:sp>
      <p:sp>
        <p:nvSpPr>
          <p:cNvPr id="6" name="TextBox 5"/>
          <p:cNvSpPr txBox="1"/>
          <p:nvPr/>
        </p:nvSpPr>
        <p:spPr>
          <a:xfrm>
            <a:off x="1661689" y="5715000"/>
            <a:ext cx="9344766" cy="523220"/>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latin typeface="Calibri" pitchFamily="34" charset="0"/>
                <a:cs typeface="Calibri" pitchFamily="34" charset="0"/>
              </a:rPr>
              <a:t>What three pieces of advice will you give Andrew?</a:t>
            </a:r>
            <a:endParaRPr lang="en-US" sz="2800" dirty="0">
              <a:latin typeface="Calibri" pitchFamily="34" charset="0"/>
              <a:cs typeface="Calibri" pitchFamily="34" charset="0"/>
            </a:endParaRPr>
          </a:p>
        </p:txBody>
      </p:sp>
      <p:pic>
        <p:nvPicPr>
          <p:cNvPr id="7" name="Picture 4" descr="http://t1.gstatic.com/images?q=tbn:ANd9GcR6OqCwtbsro6LpcdkDVaOkt2Mblx9YmRBbdkDmlPRbIw1VMt-9rg"/>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11299" y="5562600"/>
            <a:ext cx="762000" cy="76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6730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713851469"/>
              </p:ext>
            </p:extLst>
          </p:nvPr>
        </p:nvGraphicFramePr>
        <p:xfrm>
          <a:off x="455612" y="1447800"/>
          <a:ext cx="112776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Summary</a:t>
            </a:r>
            <a:endParaRPr lang="en-US" dirty="0"/>
          </a:p>
        </p:txBody>
      </p:sp>
    </p:spTree>
    <p:extLst>
      <p:ext uri="{BB962C8B-B14F-4D97-AF65-F5344CB8AC3E}">
        <p14:creationId xmlns:p14="http://schemas.microsoft.com/office/powerpoint/2010/main" val="563282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A2584D91-277D-4F10-9D01-4C902D94FCC9}"/>
                                            </p:graphicEl>
                                          </p:spTgt>
                                        </p:tgtEl>
                                        <p:attrNameLst>
                                          <p:attrName>style.visibility</p:attrName>
                                        </p:attrNameLst>
                                      </p:cBhvr>
                                      <p:to>
                                        <p:strVal val="visible"/>
                                      </p:to>
                                    </p:set>
                                    <p:anim calcmode="lin" valueType="num">
                                      <p:cBhvr additive="base">
                                        <p:cTn id="7" dur="500" fill="hold"/>
                                        <p:tgtEl>
                                          <p:spTgt spid="4">
                                            <p:graphicEl>
                                              <a:dgm id="{A2584D91-277D-4F10-9D01-4C902D94FCC9}"/>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A2584D91-277D-4F10-9D01-4C902D94FCC9}"/>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graphicEl>
                                              <a:dgm id="{715D9346-85C2-4970-B978-728EF4363F0F}"/>
                                            </p:graphicEl>
                                          </p:spTgt>
                                        </p:tgtEl>
                                        <p:attrNameLst>
                                          <p:attrName>style.visibility</p:attrName>
                                        </p:attrNameLst>
                                      </p:cBhvr>
                                      <p:to>
                                        <p:strVal val="visible"/>
                                      </p:to>
                                    </p:set>
                                    <p:anim calcmode="lin" valueType="num">
                                      <p:cBhvr additive="base">
                                        <p:cTn id="13" dur="500" fill="hold"/>
                                        <p:tgtEl>
                                          <p:spTgt spid="4">
                                            <p:graphicEl>
                                              <a:dgm id="{715D9346-85C2-4970-B978-728EF4363F0F}"/>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graphicEl>
                                              <a:dgm id="{715D9346-85C2-4970-B978-728EF4363F0F}"/>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graphicEl>
                                              <a:dgm id="{B9F4AEF1-3DE9-4C15-ABD7-1CDEA9AA23D6}"/>
                                            </p:graphicEl>
                                          </p:spTgt>
                                        </p:tgtEl>
                                        <p:attrNameLst>
                                          <p:attrName>style.visibility</p:attrName>
                                        </p:attrNameLst>
                                      </p:cBhvr>
                                      <p:to>
                                        <p:strVal val="visible"/>
                                      </p:to>
                                    </p:set>
                                    <p:anim calcmode="lin" valueType="num">
                                      <p:cBhvr additive="base">
                                        <p:cTn id="19" dur="500" fill="hold"/>
                                        <p:tgtEl>
                                          <p:spTgt spid="4">
                                            <p:graphicEl>
                                              <a:dgm id="{B9F4AEF1-3DE9-4C15-ABD7-1CDEA9AA23D6}"/>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graphicEl>
                                              <a:dgm id="{B9F4AEF1-3DE9-4C15-ABD7-1CDEA9AA23D6}"/>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graphicEl>
                                              <a:dgm id="{5FD0E6C0-4784-4587-95A6-5D5B08FAD95C}"/>
                                            </p:graphicEl>
                                          </p:spTgt>
                                        </p:tgtEl>
                                        <p:attrNameLst>
                                          <p:attrName>style.visibility</p:attrName>
                                        </p:attrNameLst>
                                      </p:cBhvr>
                                      <p:to>
                                        <p:strVal val="visible"/>
                                      </p:to>
                                    </p:set>
                                    <p:anim calcmode="lin" valueType="num">
                                      <p:cBhvr additive="base">
                                        <p:cTn id="25" dur="500" fill="hold"/>
                                        <p:tgtEl>
                                          <p:spTgt spid="4">
                                            <p:graphicEl>
                                              <a:dgm id="{5FD0E6C0-4784-4587-95A6-5D5B08FAD95C}"/>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graphicEl>
                                              <a:dgm id="{5FD0E6C0-4784-4587-95A6-5D5B08FAD95C}"/>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graphicEl>
                                              <a:dgm id="{B0C9833A-F304-48BF-A978-534FC665791E}"/>
                                            </p:graphicEl>
                                          </p:spTgt>
                                        </p:tgtEl>
                                        <p:attrNameLst>
                                          <p:attrName>style.visibility</p:attrName>
                                        </p:attrNameLst>
                                      </p:cBhvr>
                                      <p:to>
                                        <p:strVal val="visible"/>
                                      </p:to>
                                    </p:set>
                                    <p:anim calcmode="lin" valueType="num">
                                      <p:cBhvr additive="base">
                                        <p:cTn id="31" dur="500" fill="hold"/>
                                        <p:tgtEl>
                                          <p:spTgt spid="4">
                                            <p:graphicEl>
                                              <a:dgm id="{B0C9833A-F304-48BF-A978-534FC665791E}"/>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graphicEl>
                                              <a:dgm id="{B0C9833A-F304-48BF-A978-534FC665791E}"/>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normAutofit fontScale="90000"/>
          </a:bodyPr>
          <a:lstStyle/>
          <a:p>
            <a:pPr eaLnBrk="1" hangingPunct="1"/>
            <a:r>
              <a:rPr lang="en-US" dirty="0" smtClean="0"/>
              <a:t>Credit Card = Helpful Financial Management Tool</a:t>
            </a:r>
            <a:br>
              <a:rPr lang="en-US" dirty="0" smtClean="0"/>
            </a:br>
            <a:r>
              <a:rPr lang="en-US" sz="2000" dirty="0" smtClean="0"/>
              <a:t>…</a:t>
            </a:r>
            <a:r>
              <a:rPr lang="en-US" sz="2000" i="1" dirty="0" smtClean="0"/>
              <a:t>if managed responsibly</a:t>
            </a:r>
            <a:endParaRPr lang="en-US" dirty="0" smtClean="0"/>
          </a:p>
        </p:txBody>
      </p:sp>
      <p:graphicFrame>
        <p:nvGraphicFramePr>
          <p:cNvPr id="4" name="Diagram 3"/>
          <p:cNvGraphicFramePr/>
          <p:nvPr>
            <p:extLst>
              <p:ext uri="{D42A27DB-BD31-4B8C-83A1-F6EECF244321}">
                <p14:modId xmlns:p14="http://schemas.microsoft.com/office/powerpoint/2010/main" val="4028000342"/>
              </p:ext>
            </p:extLst>
          </p:nvPr>
        </p:nvGraphicFramePr>
        <p:xfrm>
          <a:off x="760412" y="1905000"/>
          <a:ext cx="105918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4575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31351F65-E89A-4B3B-A9FF-FF31B4CB1B06}"/>
                                            </p:graphicEl>
                                          </p:spTgt>
                                        </p:tgtEl>
                                        <p:attrNameLst>
                                          <p:attrName>style.visibility</p:attrName>
                                        </p:attrNameLst>
                                      </p:cBhvr>
                                      <p:to>
                                        <p:strVal val="visible"/>
                                      </p:to>
                                    </p:set>
                                    <p:animEffect transition="in" filter="fade">
                                      <p:cBhvr>
                                        <p:cTn id="7" dur="500"/>
                                        <p:tgtEl>
                                          <p:spTgt spid="4">
                                            <p:graphicEl>
                                              <a:dgm id="{31351F65-E89A-4B3B-A9FF-FF31B4CB1B06}"/>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2F992CF2-6054-4D69-A435-2843E22336FF}"/>
                                            </p:graphicEl>
                                          </p:spTgt>
                                        </p:tgtEl>
                                        <p:attrNameLst>
                                          <p:attrName>style.visibility</p:attrName>
                                        </p:attrNameLst>
                                      </p:cBhvr>
                                      <p:to>
                                        <p:strVal val="visible"/>
                                      </p:to>
                                    </p:set>
                                    <p:animEffect transition="in" filter="fade">
                                      <p:cBhvr>
                                        <p:cTn id="12" dur="500"/>
                                        <p:tgtEl>
                                          <p:spTgt spid="4">
                                            <p:graphicEl>
                                              <a:dgm id="{2F992CF2-6054-4D69-A435-2843E22336FF}"/>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graphicEl>
                                              <a:dgm id="{F36EBE82-16F0-4E96-8E71-123949A2EB53}"/>
                                            </p:graphicEl>
                                          </p:spTgt>
                                        </p:tgtEl>
                                        <p:attrNameLst>
                                          <p:attrName>style.visibility</p:attrName>
                                        </p:attrNameLst>
                                      </p:cBhvr>
                                      <p:to>
                                        <p:strVal val="visible"/>
                                      </p:to>
                                    </p:set>
                                    <p:animEffect transition="in" filter="fade">
                                      <p:cBhvr>
                                        <p:cTn id="17" dur="500"/>
                                        <p:tgtEl>
                                          <p:spTgt spid="4">
                                            <p:graphicEl>
                                              <a:dgm id="{F36EBE82-16F0-4E96-8E71-123949A2EB53}"/>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graphicEl>
                                              <a:dgm id="{D08CD5DF-34E0-4C78-896C-E0E93289357F}"/>
                                            </p:graphicEl>
                                          </p:spTgt>
                                        </p:tgtEl>
                                        <p:attrNameLst>
                                          <p:attrName>style.visibility</p:attrName>
                                        </p:attrNameLst>
                                      </p:cBhvr>
                                      <p:to>
                                        <p:strVal val="visible"/>
                                      </p:to>
                                    </p:set>
                                    <p:animEffect transition="in" filter="fade">
                                      <p:cBhvr>
                                        <p:cTn id="22" dur="500"/>
                                        <p:tgtEl>
                                          <p:spTgt spid="4">
                                            <p:graphicEl>
                                              <a:dgm id="{D08CD5DF-34E0-4C78-896C-E0E93289357F}"/>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graphicEl>
                                              <a:dgm id="{C99337F1-A275-4DB1-9886-F7D4BF696FAE}"/>
                                            </p:graphicEl>
                                          </p:spTgt>
                                        </p:tgtEl>
                                        <p:attrNameLst>
                                          <p:attrName>style.visibility</p:attrName>
                                        </p:attrNameLst>
                                      </p:cBhvr>
                                      <p:to>
                                        <p:strVal val="visible"/>
                                      </p:to>
                                    </p:set>
                                    <p:animEffect transition="in" filter="fade">
                                      <p:cBhvr>
                                        <p:cTn id="27" dur="500"/>
                                        <p:tgtEl>
                                          <p:spTgt spid="4">
                                            <p:graphicEl>
                                              <a:dgm id="{C99337F1-A275-4DB1-9886-F7D4BF696FA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25152610"/>
              </p:ext>
            </p:extLst>
          </p:nvPr>
        </p:nvGraphicFramePr>
        <p:xfrm>
          <a:off x="5256212" y="1295400"/>
          <a:ext cx="6507404"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608013" y="76200"/>
            <a:ext cx="5347518" cy="1397000"/>
          </a:xfrm>
        </p:spPr>
        <p:txBody>
          <a:bodyPr/>
          <a:lstStyle/>
          <a:p>
            <a:r>
              <a:rPr lang="en-US" dirty="0" smtClean="0"/>
              <a:t>Develop a Positive Credit History</a:t>
            </a:r>
            <a:endParaRPr lang="en-US" dirty="0"/>
          </a:p>
        </p:txBody>
      </p:sp>
      <p:sp>
        <p:nvSpPr>
          <p:cNvPr id="5" name="Rectangle 4"/>
          <p:cNvSpPr/>
          <p:nvPr/>
        </p:nvSpPr>
        <p:spPr>
          <a:xfrm>
            <a:off x="697730" y="3117502"/>
            <a:ext cx="4101282"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Credit card use can have a positive </a:t>
            </a:r>
            <a:r>
              <a:rPr lang="en-US" sz="2800" b="1" u="sng" dirty="0" smtClean="0"/>
              <a:t>or</a:t>
            </a:r>
            <a:r>
              <a:rPr lang="en-US" sz="2800" dirty="0" smtClean="0"/>
              <a:t> negative impact on your credit history</a:t>
            </a:r>
            <a:endParaRPr lang="en-US" sz="2800" dirty="0"/>
          </a:p>
        </p:txBody>
      </p:sp>
      <p:grpSp>
        <p:nvGrpSpPr>
          <p:cNvPr id="6" name="Group 10"/>
          <p:cNvGrpSpPr>
            <a:grpSpLocks noChangeAspect="1"/>
          </p:cNvGrpSpPr>
          <p:nvPr/>
        </p:nvGrpSpPr>
        <p:grpSpPr bwMode="auto">
          <a:xfrm>
            <a:off x="2240695" y="2310847"/>
            <a:ext cx="906953" cy="616730"/>
            <a:chOff x="1620" y="1920"/>
            <a:chExt cx="342" cy="310"/>
          </a:xfrm>
        </p:grpSpPr>
        <p:sp>
          <p:nvSpPr>
            <p:cNvPr id="7"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8"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0"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1"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2"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3"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4"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5"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16" name="Rounded Rectangle 15"/>
          <p:cNvSpPr/>
          <p:nvPr/>
        </p:nvSpPr>
        <p:spPr>
          <a:xfrm>
            <a:off x="531813" y="2057400"/>
            <a:ext cx="4343400" cy="2743200"/>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7" name="TextBox 16"/>
          <p:cNvSpPr txBox="1"/>
          <p:nvPr/>
        </p:nvSpPr>
        <p:spPr>
          <a:xfrm>
            <a:off x="5180012" y="1082722"/>
            <a:ext cx="6629400" cy="443198"/>
          </a:xfrm>
          <a:prstGeom prst="rect">
            <a:avLst/>
          </a:prstGeom>
          <a:noFill/>
        </p:spPr>
        <p:txBody>
          <a:bodyPr wrap="square" rtlCol="0">
            <a:spAutoFit/>
          </a:bodyPr>
          <a:lstStyle/>
          <a:p>
            <a:pPr algn="ctr">
              <a:lnSpc>
                <a:spcPct val="95000"/>
              </a:lnSpc>
            </a:pPr>
            <a:r>
              <a:rPr lang="en-US" dirty="0" smtClean="0"/>
              <a:t>Follow these positive behaviors:</a:t>
            </a:r>
            <a:endParaRPr lang="en-US" dirty="0"/>
          </a:p>
        </p:txBody>
      </p:sp>
    </p:spTree>
    <p:extLst>
      <p:ext uri="{BB962C8B-B14F-4D97-AF65-F5344CB8AC3E}">
        <p14:creationId xmlns:p14="http://schemas.microsoft.com/office/powerpoint/2010/main" val="290523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graphicEl>
                                              <a:dgm id="{890605BB-279A-4134-BDAF-4227E114ACC6}"/>
                                            </p:graphicEl>
                                          </p:spTgt>
                                        </p:tgtEl>
                                        <p:attrNameLst>
                                          <p:attrName>style.visibility</p:attrName>
                                        </p:attrNameLst>
                                      </p:cBhvr>
                                      <p:to>
                                        <p:strVal val="visible"/>
                                      </p:to>
                                    </p:set>
                                    <p:animEffect transition="in" filter="fade">
                                      <p:cBhvr>
                                        <p:cTn id="23" dur="500"/>
                                        <p:tgtEl>
                                          <p:spTgt spid="4">
                                            <p:graphicEl>
                                              <a:dgm id="{890605BB-279A-4134-BDAF-4227E114ACC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910BBFEB-FAE1-4A1C-B109-E72E766B2666}"/>
                                            </p:graphicEl>
                                          </p:spTgt>
                                        </p:tgtEl>
                                        <p:attrNameLst>
                                          <p:attrName>style.visibility</p:attrName>
                                        </p:attrNameLst>
                                      </p:cBhvr>
                                      <p:to>
                                        <p:strVal val="visible"/>
                                      </p:to>
                                    </p:set>
                                    <p:animEffect transition="in" filter="fade">
                                      <p:cBhvr>
                                        <p:cTn id="28" dur="500"/>
                                        <p:tgtEl>
                                          <p:spTgt spid="4">
                                            <p:graphicEl>
                                              <a:dgm id="{910BBFEB-FAE1-4A1C-B109-E72E766B2666}"/>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graphicEl>
                                              <a:dgm id="{178C92B1-D2FB-424F-9DB6-7B8745454EF5}"/>
                                            </p:graphicEl>
                                          </p:spTgt>
                                        </p:tgtEl>
                                        <p:attrNameLst>
                                          <p:attrName>style.visibility</p:attrName>
                                        </p:attrNameLst>
                                      </p:cBhvr>
                                      <p:to>
                                        <p:strVal val="visible"/>
                                      </p:to>
                                    </p:set>
                                    <p:animEffect transition="in" filter="fade">
                                      <p:cBhvr>
                                        <p:cTn id="33" dur="500"/>
                                        <p:tgtEl>
                                          <p:spTgt spid="4">
                                            <p:graphicEl>
                                              <a:dgm id="{178C92B1-D2FB-424F-9DB6-7B8745454EF5}"/>
                                            </p:graphic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graphicEl>
                                              <a:dgm id="{0DB614D9-539D-4439-9737-C8C42598C6DB}"/>
                                            </p:graphicEl>
                                          </p:spTgt>
                                        </p:tgtEl>
                                        <p:attrNameLst>
                                          <p:attrName>style.visibility</p:attrName>
                                        </p:attrNameLst>
                                      </p:cBhvr>
                                      <p:to>
                                        <p:strVal val="visible"/>
                                      </p:to>
                                    </p:set>
                                    <p:animEffect transition="in" filter="fade">
                                      <p:cBhvr>
                                        <p:cTn id="38" dur="500"/>
                                        <p:tgtEl>
                                          <p:spTgt spid="4">
                                            <p:graphicEl>
                                              <a:dgm id="{0DB614D9-539D-4439-9737-C8C42598C6DB}"/>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ontent Placeholder 18"/>
          <p:cNvGraphicFramePr>
            <a:graphicFrameLocks noGrp="1"/>
          </p:cNvGraphicFramePr>
          <p:nvPr>
            <p:ph idx="1"/>
            <p:extLst>
              <p:ext uri="{D42A27DB-BD31-4B8C-83A1-F6EECF244321}">
                <p14:modId xmlns:p14="http://schemas.microsoft.com/office/powerpoint/2010/main" val="1162178870"/>
              </p:ext>
            </p:extLst>
          </p:nvPr>
        </p:nvGraphicFramePr>
        <p:xfrm>
          <a:off x="531812" y="1701800"/>
          <a:ext cx="6553201" cy="4775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a:t>Convenient Payment Tool</a:t>
            </a:r>
          </a:p>
        </p:txBody>
      </p:sp>
      <p:grpSp>
        <p:nvGrpSpPr>
          <p:cNvPr id="4" name="Group 3"/>
          <p:cNvGrpSpPr/>
          <p:nvPr/>
        </p:nvGrpSpPr>
        <p:grpSpPr>
          <a:xfrm>
            <a:off x="8380412" y="142504"/>
            <a:ext cx="2667000" cy="1968282"/>
            <a:chOff x="1511299" y="5867400"/>
            <a:chExt cx="2667000" cy="1968282"/>
          </a:xfrm>
        </p:grpSpPr>
        <p:sp>
          <p:nvSpPr>
            <p:cNvPr id="5" name="TextBox 4"/>
            <p:cNvSpPr txBox="1"/>
            <p:nvPr/>
          </p:nvSpPr>
          <p:spPr>
            <a:xfrm>
              <a:off x="1661689" y="6019800"/>
              <a:ext cx="2516610" cy="1815882"/>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latin typeface="Calibri" pitchFamily="34" charset="0"/>
                  <a:cs typeface="Calibri" pitchFamily="34" charset="0"/>
                </a:rPr>
                <a:t>How is a </a:t>
              </a:r>
              <a:br>
                <a:rPr lang="en-US" sz="2800" dirty="0" smtClean="0">
                  <a:latin typeface="Calibri" pitchFamily="34" charset="0"/>
                  <a:cs typeface="Calibri" pitchFamily="34" charset="0"/>
                </a:rPr>
              </a:br>
              <a:r>
                <a:rPr lang="en-US" sz="2800" dirty="0" smtClean="0">
                  <a:latin typeface="Calibri" pitchFamily="34" charset="0"/>
                  <a:cs typeface="Calibri" pitchFamily="34" charset="0"/>
                </a:rPr>
                <a:t>credit card a convenient payment tool?</a:t>
              </a:r>
              <a:endParaRPr lang="en-US" sz="2800" dirty="0">
                <a:latin typeface="Calibri" pitchFamily="34" charset="0"/>
                <a:cs typeface="Calibri" pitchFamily="34" charset="0"/>
              </a:endParaRPr>
            </a:p>
          </p:txBody>
        </p:sp>
        <p:pic>
          <p:nvPicPr>
            <p:cNvPr id="6" name="Picture 4" descr="http://t1.gstatic.com/images?q=tbn:ANd9GcR6OqCwtbsro6LpcdkDVaOkt2Mblx9YmRBbdkDmlPRbIw1VMt-9rg"/>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11299" y="5867400"/>
              <a:ext cx="762000" cy="76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 name="Group 19"/>
          <p:cNvGrpSpPr/>
          <p:nvPr/>
        </p:nvGrpSpPr>
        <p:grpSpPr>
          <a:xfrm>
            <a:off x="7389812" y="3511792"/>
            <a:ext cx="4343400" cy="2743200"/>
            <a:chOff x="7237412" y="381000"/>
            <a:chExt cx="4343400" cy="2743200"/>
          </a:xfrm>
        </p:grpSpPr>
        <p:sp>
          <p:nvSpPr>
            <p:cNvPr id="7" name="Rectangle 6"/>
            <p:cNvSpPr/>
            <p:nvPr/>
          </p:nvSpPr>
          <p:spPr>
            <a:xfrm>
              <a:off x="7403329" y="1441102"/>
              <a:ext cx="4101282" cy="138499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Be conscientious of all credit card purchases to not overspend!</a:t>
              </a:r>
              <a:endParaRPr lang="en-US" sz="2800" dirty="0"/>
            </a:p>
          </p:txBody>
        </p:sp>
        <p:grpSp>
          <p:nvGrpSpPr>
            <p:cNvPr id="8" name="Group 10"/>
            <p:cNvGrpSpPr>
              <a:grpSpLocks noChangeAspect="1"/>
            </p:cNvGrpSpPr>
            <p:nvPr/>
          </p:nvGrpSpPr>
          <p:grpSpPr bwMode="auto">
            <a:xfrm>
              <a:off x="8946294" y="634447"/>
              <a:ext cx="906953" cy="616730"/>
              <a:chOff x="1620" y="1920"/>
              <a:chExt cx="342" cy="310"/>
            </a:xfrm>
          </p:grpSpPr>
          <p:sp>
            <p:nvSpPr>
              <p:cNvPr id="9"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0"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1"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2"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3"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4"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5"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6"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7"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18" name="Rounded Rectangle 17"/>
            <p:cNvSpPr/>
            <p:nvPr/>
          </p:nvSpPr>
          <p:spPr>
            <a:xfrm>
              <a:off x="7237412" y="381000"/>
              <a:ext cx="4343400" cy="2743200"/>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grpSp>
    </p:spTree>
    <p:extLst>
      <p:ext uri="{BB962C8B-B14F-4D97-AF65-F5344CB8AC3E}">
        <p14:creationId xmlns:p14="http://schemas.microsoft.com/office/powerpoint/2010/main" val="1352111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graphicEl>
                                              <a:dgm id="{0ED5EFE7-1CF6-41A3-8C7F-D033931236ED}"/>
                                            </p:graphicEl>
                                          </p:spTgt>
                                        </p:tgtEl>
                                        <p:attrNameLst>
                                          <p:attrName>style.visibility</p:attrName>
                                        </p:attrNameLst>
                                      </p:cBhvr>
                                      <p:to>
                                        <p:strVal val="visible"/>
                                      </p:to>
                                    </p:set>
                                    <p:animEffect transition="in" filter="fade">
                                      <p:cBhvr>
                                        <p:cTn id="12" dur="500"/>
                                        <p:tgtEl>
                                          <p:spTgt spid="19">
                                            <p:graphicEl>
                                              <a:dgm id="{0ED5EFE7-1CF6-41A3-8C7F-D033931236ED}"/>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graphicEl>
                                              <a:dgm id="{3EA78DE5-D629-4474-A2DD-852AF625D308}"/>
                                            </p:graphicEl>
                                          </p:spTgt>
                                        </p:tgtEl>
                                        <p:attrNameLst>
                                          <p:attrName>style.visibility</p:attrName>
                                        </p:attrNameLst>
                                      </p:cBhvr>
                                      <p:to>
                                        <p:strVal val="visible"/>
                                      </p:to>
                                    </p:set>
                                    <p:animEffect transition="in" filter="fade">
                                      <p:cBhvr>
                                        <p:cTn id="17" dur="500"/>
                                        <p:tgtEl>
                                          <p:spTgt spid="19">
                                            <p:graphicEl>
                                              <a:dgm id="{3EA78DE5-D629-4474-A2DD-852AF625D308}"/>
                                            </p:graphic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
                                            <p:graphicEl>
                                              <a:dgm id="{F340C7C9-5485-47A8-A6BD-F77CCD8377F1}"/>
                                            </p:graphicEl>
                                          </p:spTgt>
                                        </p:tgtEl>
                                        <p:attrNameLst>
                                          <p:attrName>style.visibility</p:attrName>
                                        </p:attrNameLst>
                                      </p:cBhvr>
                                      <p:to>
                                        <p:strVal val="visible"/>
                                      </p:to>
                                    </p:set>
                                    <p:animEffect transition="in" filter="fade">
                                      <p:cBhvr>
                                        <p:cTn id="20" dur="500"/>
                                        <p:tgtEl>
                                          <p:spTgt spid="19">
                                            <p:graphicEl>
                                              <a:dgm id="{F340C7C9-5485-47A8-A6BD-F77CCD8377F1}"/>
                                            </p:graphic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9">
                                            <p:graphicEl>
                                              <a:dgm id="{CA5A0926-3B7B-4F55-AE5D-BBF555E392C6}"/>
                                            </p:graphicEl>
                                          </p:spTgt>
                                        </p:tgtEl>
                                        <p:attrNameLst>
                                          <p:attrName>style.visibility</p:attrName>
                                        </p:attrNameLst>
                                      </p:cBhvr>
                                      <p:to>
                                        <p:strVal val="visible"/>
                                      </p:to>
                                    </p:set>
                                    <p:animEffect transition="in" filter="fade">
                                      <p:cBhvr>
                                        <p:cTn id="25" dur="500"/>
                                        <p:tgtEl>
                                          <p:spTgt spid="19">
                                            <p:graphicEl>
                                              <a:dgm id="{CA5A0926-3B7B-4F55-AE5D-BBF555E392C6}"/>
                                            </p:graphic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graphicEl>
                                              <a:dgm id="{2C290953-2B34-4508-9102-841F64117788}"/>
                                            </p:graphicEl>
                                          </p:spTgt>
                                        </p:tgtEl>
                                        <p:attrNameLst>
                                          <p:attrName>style.visibility</p:attrName>
                                        </p:attrNameLst>
                                      </p:cBhvr>
                                      <p:to>
                                        <p:strVal val="visible"/>
                                      </p:to>
                                    </p:set>
                                    <p:animEffect transition="in" filter="fade">
                                      <p:cBhvr>
                                        <p:cTn id="28" dur="500"/>
                                        <p:tgtEl>
                                          <p:spTgt spid="19">
                                            <p:graphicEl>
                                              <a:dgm id="{2C290953-2B34-4508-9102-841F64117788}"/>
                                            </p:graphic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uiExpand="1">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476363428"/>
              </p:ext>
            </p:extLst>
          </p:nvPr>
        </p:nvGraphicFramePr>
        <p:xfrm>
          <a:off x="5789612" y="0"/>
          <a:ext cx="60198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a:xfrm>
            <a:off x="608013" y="76200"/>
            <a:ext cx="7010400" cy="1828800"/>
          </a:xfrm>
        </p:spPr>
        <p:txBody>
          <a:bodyPr/>
          <a:lstStyle/>
          <a:p>
            <a:r>
              <a:rPr lang="en-US" dirty="0"/>
              <a:t>Protect Yourself from Unauthorized Charges</a:t>
            </a:r>
          </a:p>
        </p:txBody>
      </p:sp>
      <p:sp>
        <p:nvSpPr>
          <p:cNvPr id="5" name="Rectangle 4"/>
          <p:cNvSpPr/>
          <p:nvPr/>
        </p:nvSpPr>
        <p:spPr>
          <a:xfrm>
            <a:off x="1699683" y="2973188"/>
            <a:ext cx="3251729" cy="95410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Report lost or stolen cards immediately!</a:t>
            </a:r>
            <a:endParaRPr lang="en-US" sz="2800" dirty="0"/>
          </a:p>
        </p:txBody>
      </p:sp>
      <p:grpSp>
        <p:nvGrpSpPr>
          <p:cNvPr id="6" name="Group 10"/>
          <p:cNvGrpSpPr>
            <a:grpSpLocks noChangeAspect="1"/>
          </p:cNvGrpSpPr>
          <p:nvPr/>
        </p:nvGrpSpPr>
        <p:grpSpPr bwMode="auto">
          <a:xfrm>
            <a:off x="925326" y="3092223"/>
            <a:ext cx="906953" cy="616730"/>
            <a:chOff x="1620" y="1920"/>
            <a:chExt cx="342" cy="310"/>
          </a:xfrm>
        </p:grpSpPr>
        <p:sp>
          <p:nvSpPr>
            <p:cNvPr id="7"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8"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9"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0"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1"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2"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3"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4"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15"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16" name="Rounded Rectangle 15"/>
          <p:cNvSpPr/>
          <p:nvPr/>
        </p:nvSpPr>
        <p:spPr>
          <a:xfrm>
            <a:off x="836612" y="2743200"/>
            <a:ext cx="4343400" cy="1339623"/>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7" name="Rectangle 16"/>
          <p:cNvSpPr/>
          <p:nvPr/>
        </p:nvSpPr>
        <p:spPr>
          <a:xfrm>
            <a:off x="1709468" y="4465211"/>
            <a:ext cx="3251729" cy="95410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smtClean="0"/>
              <a:t>Check your statements monthly!</a:t>
            </a:r>
            <a:endParaRPr lang="en-US" sz="2800" dirty="0"/>
          </a:p>
        </p:txBody>
      </p:sp>
      <p:grpSp>
        <p:nvGrpSpPr>
          <p:cNvPr id="18" name="Group 10"/>
          <p:cNvGrpSpPr>
            <a:grpSpLocks noChangeAspect="1"/>
          </p:cNvGrpSpPr>
          <p:nvPr/>
        </p:nvGrpSpPr>
        <p:grpSpPr bwMode="auto">
          <a:xfrm>
            <a:off x="935111" y="4584246"/>
            <a:ext cx="906953" cy="616730"/>
            <a:chOff x="1620" y="1920"/>
            <a:chExt cx="342" cy="310"/>
          </a:xfrm>
        </p:grpSpPr>
        <p:sp>
          <p:nvSpPr>
            <p:cNvPr id="19"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0"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1"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2"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3"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4"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5"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6"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7"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
        <p:nvSpPr>
          <p:cNvPr id="28" name="Rounded Rectangle 27"/>
          <p:cNvSpPr/>
          <p:nvPr/>
        </p:nvSpPr>
        <p:spPr>
          <a:xfrm>
            <a:off x="846397" y="4235223"/>
            <a:ext cx="4343400" cy="1339623"/>
          </a:xfrm>
          <a:prstGeom prst="roundRect">
            <a:avLst/>
          </a:prstGeom>
          <a:noFill/>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67830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45E9366D-10EF-49E0-8D36-0426AF0AA929}"/>
                                            </p:graphicEl>
                                          </p:spTgt>
                                        </p:tgtEl>
                                        <p:attrNameLst>
                                          <p:attrName>style.visibility</p:attrName>
                                        </p:attrNameLst>
                                      </p:cBhvr>
                                      <p:to>
                                        <p:strVal val="visible"/>
                                      </p:to>
                                    </p:set>
                                    <p:animEffect transition="in" filter="fade">
                                      <p:cBhvr>
                                        <p:cTn id="7" dur="500"/>
                                        <p:tgtEl>
                                          <p:spTgt spid="4">
                                            <p:graphicEl>
                                              <a:dgm id="{45E9366D-10EF-49E0-8D36-0426AF0AA92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E2148E01-8578-438C-B453-C7004483323A}"/>
                                            </p:graphicEl>
                                          </p:spTgt>
                                        </p:tgtEl>
                                        <p:attrNameLst>
                                          <p:attrName>style.visibility</p:attrName>
                                        </p:attrNameLst>
                                      </p:cBhvr>
                                      <p:to>
                                        <p:strVal val="visible"/>
                                      </p:to>
                                    </p:set>
                                    <p:animEffect transition="in" filter="fade">
                                      <p:cBhvr>
                                        <p:cTn id="12" dur="500"/>
                                        <p:tgtEl>
                                          <p:spTgt spid="4">
                                            <p:graphicEl>
                                              <a:dgm id="{E2148E01-8578-438C-B453-C7004483323A}"/>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graphicEl>
                                              <a:dgm id="{8D0E517C-1431-4063-BD9B-0F10CCA644D9}"/>
                                            </p:graphicEl>
                                          </p:spTgt>
                                        </p:tgtEl>
                                        <p:attrNameLst>
                                          <p:attrName>style.visibility</p:attrName>
                                        </p:attrNameLst>
                                      </p:cBhvr>
                                      <p:to>
                                        <p:strVal val="visible"/>
                                      </p:to>
                                    </p:set>
                                    <p:animEffect transition="in" filter="fade">
                                      <p:cBhvr>
                                        <p:cTn id="15" dur="500"/>
                                        <p:tgtEl>
                                          <p:spTgt spid="4">
                                            <p:graphicEl>
                                              <a:dgm id="{8D0E517C-1431-4063-BD9B-0F10CCA644D9}"/>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EB799168-56E8-4E01-9BE3-233E3C595376}"/>
                                            </p:graphicEl>
                                          </p:spTgt>
                                        </p:tgtEl>
                                        <p:attrNameLst>
                                          <p:attrName>style.visibility</p:attrName>
                                        </p:attrNameLst>
                                      </p:cBhvr>
                                      <p:to>
                                        <p:strVal val="visible"/>
                                      </p:to>
                                    </p:set>
                                    <p:animEffect transition="in" filter="fade">
                                      <p:cBhvr>
                                        <p:cTn id="20" dur="500"/>
                                        <p:tgtEl>
                                          <p:spTgt spid="4">
                                            <p:graphicEl>
                                              <a:dgm id="{EB799168-56E8-4E01-9BE3-233E3C595376}"/>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399BAA1A-E618-4ACD-BC16-A870E813994F}"/>
                                            </p:graphicEl>
                                          </p:spTgt>
                                        </p:tgtEl>
                                        <p:attrNameLst>
                                          <p:attrName>style.visibility</p:attrName>
                                        </p:attrNameLst>
                                      </p:cBhvr>
                                      <p:to>
                                        <p:strVal val="visible"/>
                                      </p:to>
                                    </p:set>
                                    <p:animEffect transition="in" filter="fade">
                                      <p:cBhvr>
                                        <p:cTn id="23" dur="500"/>
                                        <p:tgtEl>
                                          <p:spTgt spid="4">
                                            <p:graphicEl>
                                              <a:dgm id="{399BAA1A-E618-4ACD-BC16-A870E813994F}"/>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graphicEl>
                                              <a:dgm id="{557026F3-2413-4BD6-B8A2-3DB5EBAE8148}"/>
                                            </p:graphicEl>
                                          </p:spTgt>
                                        </p:tgtEl>
                                        <p:attrNameLst>
                                          <p:attrName>style.visibility</p:attrName>
                                        </p:attrNameLst>
                                      </p:cBhvr>
                                      <p:to>
                                        <p:strVal val="visible"/>
                                      </p:to>
                                    </p:set>
                                    <p:animEffect transition="in" filter="fade">
                                      <p:cBhvr>
                                        <p:cTn id="28" dur="500"/>
                                        <p:tgtEl>
                                          <p:spTgt spid="4">
                                            <p:graphicEl>
                                              <a:dgm id="{557026F3-2413-4BD6-B8A2-3DB5EBAE8148}"/>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graphicEl>
                                              <a:dgm id="{B6498C9C-6646-4F0E-B0AD-155755734C76}"/>
                                            </p:graphicEl>
                                          </p:spTgt>
                                        </p:tgtEl>
                                        <p:attrNameLst>
                                          <p:attrName>style.visibility</p:attrName>
                                        </p:attrNameLst>
                                      </p:cBhvr>
                                      <p:to>
                                        <p:strVal val="visible"/>
                                      </p:to>
                                    </p:set>
                                    <p:animEffect transition="in" filter="fade">
                                      <p:cBhvr>
                                        <p:cTn id="31" dur="500"/>
                                        <p:tgtEl>
                                          <p:spTgt spid="4">
                                            <p:graphicEl>
                                              <a:dgm id="{B6498C9C-6646-4F0E-B0AD-155755734C7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graphicEl>
                                              <a:dgm id="{F72511B1-6FFD-4F9F-8136-419E65B069D6}"/>
                                            </p:graphicEl>
                                          </p:spTgt>
                                        </p:tgtEl>
                                        <p:attrNameLst>
                                          <p:attrName>style.visibility</p:attrName>
                                        </p:attrNameLst>
                                      </p:cBhvr>
                                      <p:to>
                                        <p:strVal val="visible"/>
                                      </p:to>
                                    </p:set>
                                    <p:animEffect transition="in" filter="fade">
                                      <p:cBhvr>
                                        <p:cTn id="36" dur="500"/>
                                        <p:tgtEl>
                                          <p:spTgt spid="4">
                                            <p:graphicEl>
                                              <a:dgm id="{F72511B1-6FFD-4F9F-8136-419E65B069D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graphicEl>
                                              <a:dgm id="{5B97773C-303B-465E-9E7D-253473AFE0BB}"/>
                                            </p:graphicEl>
                                          </p:spTgt>
                                        </p:tgtEl>
                                        <p:attrNameLst>
                                          <p:attrName>style.visibility</p:attrName>
                                        </p:attrNameLst>
                                      </p:cBhvr>
                                      <p:to>
                                        <p:strVal val="visible"/>
                                      </p:to>
                                    </p:set>
                                    <p:animEffect transition="in" filter="fade">
                                      <p:cBhvr>
                                        <p:cTn id="39" dur="500"/>
                                        <p:tgtEl>
                                          <p:spTgt spid="4">
                                            <p:graphicEl>
                                              <a:dgm id="{5B97773C-303B-465E-9E7D-253473AFE0B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graphicEl>
                                              <a:dgm id="{D2767476-271D-4C59-9A20-E57293017C13}"/>
                                            </p:graphicEl>
                                          </p:spTgt>
                                        </p:tgtEl>
                                        <p:attrNameLst>
                                          <p:attrName>style.visibility</p:attrName>
                                        </p:attrNameLst>
                                      </p:cBhvr>
                                      <p:to>
                                        <p:strVal val="visible"/>
                                      </p:to>
                                    </p:set>
                                    <p:animEffect transition="in" filter="fade">
                                      <p:cBhvr>
                                        <p:cTn id="44" dur="500"/>
                                        <p:tgtEl>
                                          <p:spTgt spid="4">
                                            <p:graphicEl>
                                              <a:dgm id="{D2767476-271D-4C59-9A20-E57293017C13}"/>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
                                            <p:graphicEl>
                                              <a:dgm id="{561D6242-6BB0-4D5C-8948-4D667E628AE7}"/>
                                            </p:graphicEl>
                                          </p:spTgt>
                                        </p:tgtEl>
                                        <p:attrNameLst>
                                          <p:attrName>style.visibility</p:attrName>
                                        </p:attrNameLst>
                                      </p:cBhvr>
                                      <p:to>
                                        <p:strVal val="visible"/>
                                      </p:to>
                                    </p:set>
                                    <p:animEffect transition="in" filter="fade">
                                      <p:cBhvr>
                                        <p:cTn id="47" dur="500"/>
                                        <p:tgtEl>
                                          <p:spTgt spid="4">
                                            <p:graphicEl>
                                              <a:dgm id="{561D6242-6BB0-4D5C-8948-4D667E628AE7}"/>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fade">
                                      <p:cBhvr>
                                        <p:cTn id="52" dur="500"/>
                                        <p:tgtEl>
                                          <p:spTgt spid="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500"/>
                                        <p:tgtEl>
                                          <p:spTgt spid="16"/>
                                        </p:tgtEl>
                                      </p:cBhvr>
                                    </p:animEffect>
                                  </p:childTnLst>
                                </p:cTn>
                              </p:par>
                              <p:par>
                                <p:cTn id="56" presetID="10" presetClass="entr" presetSubtype="0" fill="hold"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P spid="16" grpId="0" animBg="1"/>
      <p:bldP spid="17" grpId="0" animBg="1"/>
      <p:bldP spid="2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3212" y="0"/>
            <a:ext cx="10666651" cy="1397000"/>
          </a:xfrm>
        </p:spPr>
        <p:txBody>
          <a:bodyPr/>
          <a:lstStyle/>
          <a:p>
            <a:r>
              <a:rPr lang="en-US" dirty="0" smtClean="0"/>
              <a:t>Safer Online Shopping</a:t>
            </a:r>
            <a:endParaRPr lang="en-US" dirty="0"/>
          </a:p>
        </p:txBody>
      </p:sp>
      <p:graphicFrame>
        <p:nvGraphicFramePr>
          <p:cNvPr id="19" name="Diagram 18"/>
          <p:cNvGraphicFramePr/>
          <p:nvPr>
            <p:extLst>
              <p:ext uri="{D42A27DB-BD31-4B8C-83A1-F6EECF244321}">
                <p14:modId xmlns:p14="http://schemas.microsoft.com/office/powerpoint/2010/main" val="2407510810"/>
              </p:ext>
            </p:extLst>
          </p:nvPr>
        </p:nvGraphicFramePr>
        <p:xfrm>
          <a:off x="1141412" y="76200"/>
          <a:ext cx="10363200" cy="62138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1" name="Group 20"/>
          <p:cNvGrpSpPr/>
          <p:nvPr/>
        </p:nvGrpSpPr>
        <p:grpSpPr>
          <a:xfrm>
            <a:off x="379412" y="1676400"/>
            <a:ext cx="3048000" cy="2399169"/>
            <a:chOff x="1511299" y="5867400"/>
            <a:chExt cx="3048000" cy="2399169"/>
          </a:xfrm>
        </p:grpSpPr>
        <p:sp>
          <p:nvSpPr>
            <p:cNvPr id="22" name="TextBox 21"/>
            <p:cNvSpPr txBox="1"/>
            <p:nvPr/>
          </p:nvSpPr>
          <p:spPr>
            <a:xfrm>
              <a:off x="1661689" y="6019800"/>
              <a:ext cx="2897610" cy="2246769"/>
            </a:xfrm>
            <a:prstGeom prst="rect">
              <a:avLst/>
            </a:prstGeom>
            <a:ln w="19050"/>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800" dirty="0" smtClean="0">
                  <a:latin typeface="Calibri" pitchFamily="34" charset="0"/>
                  <a:cs typeface="Calibri" pitchFamily="34" charset="0"/>
                </a:rPr>
                <a:t>What is the difference between a credit card and a debit card?</a:t>
              </a:r>
              <a:endParaRPr lang="en-US" sz="2800" dirty="0">
                <a:latin typeface="Calibri" pitchFamily="34" charset="0"/>
                <a:cs typeface="Calibri" pitchFamily="34" charset="0"/>
              </a:endParaRPr>
            </a:p>
          </p:txBody>
        </p:sp>
        <p:pic>
          <p:nvPicPr>
            <p:cNvPr id="23" name="Picture 4" descr="http://t1.gstatic.com/images?q=tbn:ANd9GcR6OqCwtbsro6LpcdkDVaOkt2Mblx9YmRBbdkDmlPRbIw1VMt-9rg"/>
            <p:cNvPicPr>
              <a:picLocks noChangeAspect="1" noChangeArrowheads="1"/>
            </p:cNvPicPr>
            <p:nvPr/>
          </p:nvPicPr>
          <p:blipFill>
            <a:blip r:embed="rId7" cstate="print">
              <a:duotone>
                <a:schemeClr val="accent5">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511299" y="5867400"/>
              <a:ext cx="762000" cy="76200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10"/>
          <p:cNvGrpSpPr>
            <a:grpSpLocks noChangeAspect="1"/>
          </p:cNvGrpSpPr>
          <p:nvPr/>
        </p:nvGrpSpPr>
        <p:grpSpPr bwMode="auto">
          <a:xfrm>
            <a:off x="5942012" y="4953000"/>
            <a:ext cx="906953" cy="616730"/>
            <a:chOff x="1620" y="1920"/>
            <a:chExt cx="342" cy="310"/>
          </a:xfrm>
        </p:grpSpPr>
        <p:sp>
          <p:nvSpPr>
            <p:cNvPr id="25" name="Freeform 24"/>
            <p:cNvSpPr>
              <a:spLocks/>
            </p:cNvSpPr>
            <p:nvPr/>
          </p:nvSpPr>
          <p:spPr bwMode="auto">
            <a:xfrm>
              <a:off x="1620" y="2100"/>
              <a:ext cx="54" cy="20"/>
            </a:xfrm>
            <a:custGeom>
              <a:avLst/>
              <a:gdLst/>
              <a:ahLst/>
              <a:cxnLst>
                <a:cxn ang="0">
                  <a:pos x="0" y="6"/>
                </a:cxn>
                <a:cxn ang="0">
                  <a:pos x="2" y="0"/>
                </a:cxn>
                <a:cxn ang="0">
                  <a:pos x="2" y="0"/>
                </a:cxn>
                <a:cxn ang="0">
                  <a:pos x="54" y="12"/>
                </a:cxn>
                <a:cxn ang="0">
                  <a:pos x="54" y="12"/>
                </a:cxn>
                <a:cxn ang="0">
                  <a:pos x="54" y="12"/>
                </a:cxn>
                <a:cxn ang="0">
                  <a:pos x="52" y="20"/>
                </a:cxn>
                <a:cxn ang="0">
                  <a:pos x="52" y="20"/>
                </a:cxn>
                <a:cxn ang="0">
                  <a:pos x="0" y="6"/>
                </a:cxn>
                <a:cxn ang="0">
                  <a:pos x="0" y="6"/>
                </a:cxn>
              </a:cxnLst>
              <a:rect l="0" t="0" r="r" b="b"/>
              <a:pathLst>
                <a:path w="54" h="20">
                  <a:moveTo>
                    <a:pt x="0" y="6"/>
                  </a:moveTo>
                  <a:lnTo>
                    <a:pt x="2" y="0"/>
                  </a:lnTo>
                  <a:lnTo>
                    <a:pt x="2" y="0"/>
                  </a:lnTo>
                  <a:lnTo>
                    <a:pt x="54" y="12"/>
                  </a:lnTo>
                  <a:lnTo>
                    <a:pt x="54" y="12"/>
                  </a:lnTo>
                  <a:lnTo>
                    <a:pt x="54" y="12"/>
                  </a:lnTo>
                  <a:lnTo>
                    <a:pt x="52" y="20"/>
                  </a:lnTo>
                  <a:lnTo>
                    <a:pt x="52" y="20"/>
                  </a:lnTo>
                  <a:lnTo>
                    <a:pt x="0" y="6"/>
                  </a:lnTo>
                  <a:lnTo>
                    <a:pt x="0" y="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6" name="Freeform 25"/>
            <p:cNvSpPr>
              <a:spLocks/>
            </p:cNvSpPr>
            <p:nvPr/>
          </p:nvSpPr>
          <p:spPr bwMode="auto">
            <a:xfrm>
              <a:off x="1644" y="1968"/>
              <a:ext cx="46" cy="46"/>
            </a:xfrm>
            <a:custGeom>
              <a:avLst/>
              <a:gdLst/>
              <a:ahLst/>
              <a:cxnLst>
                <a:cxn ang="0">
                  <a:pos x="0" y="4"/>
                </a:cxn>
                <a:cxn ang="0">
                  <a:pos x="6" y="0"/>
                </a:cxn>
                <a:cxn ang="0">
                  <a:pos x="6" y="0"/>
                </a:cxn>
                <a:cxn ang="0">
                  <a:pos x="24" y="22"/>
                </a:cxn>
                <a:cxn ang="0">
                  <a:pos x="34" y="30"/>
                </a:cxn>
                <a:cxn ang="0">
                  <a:pos x="46" y="40"/>
                </a:cxn>
                <a:cxn ang="0">
                  <a:pos x="46" y="40"/>
                </a:cxn>
                <a:cxn ang="0">
                  <a:pos x="46" y="40"/>
                </a:cxn>
                <a:cxn ang="0">
                  <a:pos x="42" y="46"/>
                </a:cxn>
                <a:cxn ang="0">
                  <a:pos x="42" y="46"/>
                </a:cxn>
                <a:cxn ang="0">
                  <a:pos x="30" y="36"/>
                </a:cxn>
                <a:cxn ang="0">
                  <a:pos x="20" y="26"/>
                </a:cxn>
                <a:cxn ang="0">
                  <a:pos x="0" y="4"/>
                </a:cxn>
                <a:cxn ang="0">
                  <a:pos x="0" y="4"/>
                </a:cxn>
              </a:cxnLst>
              <a:rect l="0" t="0" r="r" b="b"/>
              <a:pathLst>
                <a:path w="46" h="46">
                  <a:moveTo>
                    <a:pt x="0" y="4"/>
                  </a:moveTo>
                  <a:lnTo>
                    <a:pt x="6" y="0"/>
                  </a:lnTo>
                  <a:lnTo>
                    <a:pt x="6" y="0"/>
                  </a:lnTo>
                  <a:lnTo>
                    <a:pt x="24" y="22"/>
                  </a:lnTo>
                  <a:lnTo>
                    <a:pt x="34" y="30"/>
                  </a:lnTo>
                  <a:lnTo>
                    <a:pt x="46" y="40"/>
                  </a:lnTo>
                  <a:lnTo>
                    <a:pt x="46" y="40"/>
                  </a:lnTo>
                  <a:lnTo>
                    <a:pt x="46" y="40"/>
                  </a:lnTo>
                  <a:lnTo>
                    <a:pt x="42" y="46"/>
                  </a:lnTo>
                  <a:lnTo>
                    <a:pt x="42" y="46"/>
                  </a:lnTo>
                  <a:lnTo>
                    <a:pt x="30" y="36"/>
                  </a:lnTo>
                  <a:lnTo>
                    <a:pt x="20" y="26"/>
                  </a:lnTo>
                  <a:lnTo>
                    <a:pt x="0" y="4"/>
                  </a:lnTo>
                  <a:lnTo>
                    <a:pt x="0" y="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7" name="Freeform 26"/>
            <p:cNvSpPr>
              <a:spLocks/>
            </p:cNvSpPr>
            <p:nvPr/>
          </p:nvSpPr>
          <p:spPr bwMode="auto">
            <a:xfrm>
              <a:off x="1786" y="1920"/>
              <a:ext cx="8" cy="46"/>
            </a:xfrm>
            <a:custGeom>
              <a:avLst/>
              <a:gdLst/>
              <a:ahLst/>
              <a:cxnLst>
                <a:cxn ang="0">
                  <a:pos x="0" y="46"/>
                </a:cxn>
                <a:cxn ang="0">
                  <a:pos x="0" y="46"/>
                </a:cxn>
                <a:cxn ang="0">
                  <a:pos x="2" y="22"/>
                </a:cxn>
                <a:cxn ang="0">
                  <a:pos x="2" y="0"/>
                </a:cxn>
                <a:cxn ang="0">
                  <a:pos x="2" y="0"/>
                </a:cxn>
                <a:cxn ang="0">
                  <a:pos x="8" y="0"/>
                </a:cxn>
                <a:cxn ang="0">
                  <a:pos x="8" y="0"/>
                </a:cxn>
                <a:cxn ang="0">
                  <a:pos x="8" y="22"/>
                </a:cxn>
                <a:cxn ang="0">
                  <a:pos x="6" y="46"/>
                </a:cxn>
                <a:cxn ang="0">
                  <a:pos x="6" y="46"/>
                </a:cxn>
                <a:cxn ang="0">
                  <a:pos x="6" y="46"/>
                </a:cxn>
                <a:cxn ang="0">
                  <a:pos x="0" y="46"/>
                </a:cxn>
                <a:cxn ang="0">
                  <a:pos x="0" y="46"/>
                </a:cxn>
              </a:cxnLst>
              <a:rect l="0" t="0" r="r" b="b"/>
              <a:pathLst>
                <a:path w="8" h="46">
                  <a:moveTo>
                    <a:pt x="0" y="46"/>
                  </a:moveTo>
                  <a:lnTo>
                    <a:pt x="0" y="46"/>
                  </a:lnTo>
                  <a:lnTo>
                    <a:pt x="2" y="22"/>
                  </a:lnTo>
                  <a:lnTo>
                    <a:pt x="2" y="0"/>
                  </a:lnTo>
                  <a:lnTo>
                    <a:pt x="2" y="0"/>
                  </a:lnTo>
                  <a:lnTo>
                    <a:pt x="8" y="0"/>
                  </a:lnTo>
                  <a:lnTo>
                    <a:pt x="8" y="0"/>
                  </a:lnTo>
                  <a:lnTo>
                    <a:pt x="8" y="22"/>
                  </a:lnTo>
                  <a:lnTo>
                    <a:pt x="6" y="46"/>
                  </a:lnTo>
                  <a:lnTo>
                    <a:pt x="6" y="46"/>
                  </a:lnTo>
                  <a:lnTo>
                    <a:pt x="6" y="46"/>
                  </a:lnTo>
                  <a:lnTo>
                    <a:pt x="0" y="46"/>
                  </a:lnTo>
                  <a:lnTo>
                    <a:pt x="0" y="46"/>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8" name="Freeform 27"/>
            <p:cNvSpPr>
              <a:spLocks/>
            </p:cNvSpPr>
            <p:nvPr/>
          </p:nvSpPr>
          <p:spPr bwMode="auto">
            <a:xfrm>
              <a:off x="1914" y="2008"/>
              <a:ext cx="48" cy="20"/>
            </a:xfrm>
            <a:custGeom>
              <a:avLst/>
              <a:gdLst/>
              <a:ahLst/>
              <a:cxnLst>
                <a:cxn ang="0">
                  <a:pos x="0" y="14"/>
                </a:cxn>
                <a:cxn ang="0">
                  <a:pos x="0" y="14"/>
                </a:cxn>
                <a:cxn ang="0">
                  <a:pos x="10" y="10"/>
                </a:cxn>
                <a:cxn ang="0">
                  <a:pos x="22" y="6"/>
                </a:cxn>
                <a:cxn ang="0">
                  <a:pos x="34" y="2"/>
                </a:cxn>
                <a:cxn ang="0">
                  <a:pos x="48" y="0"/>
                </a:cxn>
                <a:cxn ang="0">
                  <a:pos x="48" y="0"/>
                </a:cxn>
                <a:cxn ang="0">
                  <a:pos x="48" y="8"/>
                </a:cxn>
                <a:cxn ang="0">
                  <a:pos x="48" y="8"/>
                </a:cxn>
                <a:cxn ang="0">
                  <a:pos x="36" y="10"/>
                </a:cxn>
                <a:cxn ang="0">
                  <a:pos x="24" y="14"/>
                </a:cxn>
                <a:cxn ang="0">
                  <a:pos x="14" y="18"/>
                </a:cxn>
                <a:cxn ang="0">
                  <a:pos x="0" y="20"/>
                </a:cxn>
                <a:cxn ang="0">
                  <a:pos x="0" y="20"/>
                </a:cxn>
                <a:cxn ang="0">
                  <a:pos x="0" y="14"/>
                </a:cxn>
                <a:cxn ang="0">
                  <a:pos x="0" y="14"/>
                </a:cxn>
              </a:cxnLst>
              <a:rect l="0" t="0" r="r" b="b"/>
              <a:pathLst>
                <a:path w="48" h="20">
                  <a:moveTo>
                    <a:pt x="0" y="14"/>
                  </a:moveTo>
                  <a:lnTo>
                    <a:pt x="0" y="14"/>
                  </a:lnTo>
                  <a:lnTo>
                    <a:pt x="10" y="10"/>
                  </a:lnTo>
                  <a:lnTo>
                    <a:pt x="22" y="6"/>
                  </a:lnTo>
                  <a:lnTo>
                    <a:pt x="34" y="2"/>
                  </a:lnTo>
                  <a:lnTo>
                    <a:pt x="48" y="0"/>
                  </a:lnTo>
                  <a:lnTo>
                    <a:pt x="48" y="0"/>
                  </a:lnTo>
                  <a:lnTo>
                    <a:pt x="48" y="8"/>
                  </a:lnTo>
                  <a:lnTo>
                    <a:pt x="48" y="8"/>
                  </a:lnTo>
                  <a:lnTo>
                    <a:pt x="36" y="10"/>
                  </a:lnTo>
                  <a:lnTo>
                    <a:pt x="24" y="14"/>
                  </a:lnTo>
                  <a:lnTo>
                    <a:pt x="14" y="18"/>
                  </a:lnTo>
                  <a:lnTo>
                    <a:pt x="0" y="20"/>
                  </a:lnTo>
                  <a:lnTo>
                    <a:pt x="0" y="20"/>
                  </a:lnTo>
                  <a:lnTo>
                    <a:pt x="0" y="14"/>
                  </a:lnTo>
                  <a:lnTo>
                    <a:pt x="0" y="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29" name="Freeform 28"/>
            <p:cNvSpPr>
              <a:spLocks/>
            </p:cNvSpPr>
            <p:nvPr/>
          </p:nvSpPr>
          <p:spPr bwMode="auto">
            <a:xfrm>
              <a:off x="1884" y="2142"/>
              <a:ext cx="56" cy="12"/>
            </a:xfrm>
            <a:custGeom>
              <a:avLst/>
              <a:gdLst/>
              <a:ahLst/>
              <a:cxnLst>
                <a:cxn ang="0">
                  <a:pos x="0" y="8"/>
                </a:cxn>
                <a:cxn ang="0">
                  <a:pos x="0" y="0"/>
                </a:cxn>
                <a:cxn ang="0">
                  <a:pos x="0" y="0"/>
                </a:cxn>
                <a:cxn ang="0">
                  <a:pos x="28" y="2"/>
                </a:cxn>
                <a:cxn ang="0">
                  <a:pos x="56" y="4"/>
                </a:cxn>
                <a:cxn ang="0">
                  <a:pos x="56" y="4"/>
                </a:cxn>
                <a:cxn ang="0">
                  <a:pos x="54" y="12"/>
                </a:cxn>
                <a:cxn ang="0">
                  <a:pos x="54" y="12"/>
                </a:cxn>
                <a:cxn ang="0">
                  <a:pos x="28" y="8"/>
                </a:cxn>
                <a:cxn ang="0">
                  <a:pos x="0" y="8"/>
                </a:cxn>
                <a:cxn ang="0">
                  <a:pos x="0" y="8"/>
                </a:cxn>
              </a:cxnLst>
              <a:rect l="0" t="0" r="r" b="b"/>
              <a:pathLst>
                <a:path w="56" h="12">
                  <a:moveTo>
                    <a:pt x="0" y="8"/>
                  </a:moveTo>
                  <a:lnTo>
                    <a:pt x="0" y="0"/>
                  </a:lnTo>
                  <a:lnTo>
                    <a:pt x="0" y="0"/>
                  </a:lnTo>
                  <a:lnTo>
                    <a:pt x="28" y="2"/>
                  </a:lnTo>
                  <a:lnTo>
                    <a:pt x="56" y="4"/>
                  </a:lnTo>
                  <a:lnTo>
                    <a:pt x="56" y="4"/>
                  </a:lnTo>
                  <a:lnTo>
                    <a:pt x="54" y="12"/>
                  </a:lnTo>
                  <a:lnTo>
                    <a:pt x="54" y="12"/>
                  </a:lnTo>
                  <a:lnTo>
                    <a:pt x="28" y="8"/>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0" name="Freeform 29"/>
            <p:cNvSpPr>
              <a:spLocks noEditPoints="1"/>
            </p:cNvSpPr>
            <p:nvPr/>
          </p:nvSpPr>
          <p:spPr bwMode="auto">
            <a:xfrm>
              <a:off x="1688" y="1992"/>
              <a:ext cx="180" cy="230"/>
            </a:xfrm>
            <a:custGeom>
              <a:avLst/>
              <a:gdLst/>
              <a:ahLst/>
              <a:cxnLst>
                <a:cxn ang="0">
                  <a:pos x="40" y="226"/>
                </a:cxn>
                <a:cxn ang="0">
                  <a:pos x="28" y="218"/>
                </a:cxn>
                <a:cxn ang="0">
                  <a:pos x="22" y="208"/>
                </a:cxn>
                <a:cxn ang="0">
                  <a:pos x="18" y="186"/>
                </a:cxn>
                <a:cxn ang="0">
                  <a:pos x="18" y="174"/>
                </a:cxn>
                <a:cxn ang="0">
                  <a:pos x="14" y="140"/>
                </a:cxn>
                <a:cxn ang="0">
                  <a:pos x="10" y="126"/>
                </a:cxn>
                <a:cxn ang="0">
                  <a:pos x="2" y="100"/>
                </a:cxn>
                <a:cxn ang="0">
                  <a:pos x="0" y="84"/>
                </a:cxn>
                <a:cxn ang="0">
                  <a:pos x="8" y="46"/>
                </a:cxn>
                <a:cxn ang="0">
                  <a:pos x="40" y="16"/>
                </a:cxn>
                <a:cxn ang="0">
                  <a:pos x="64" y="6"/>
                </a:cxn>
                <a:cxn ang="0">
                  <a:pos x="94" y="0"/>
                </a:cxn>
                <a:cxn ang="0">
                  <a:pos x="96" y="0"/>
                </a:cxn>
                <a:cxn ang="0">
                  <a:pos x="146" y="20"/>
                </a:cxn>
                <a:cxn ang="0">
                  <a:pos x="164" y="40"/>
                </a:cxn>
                <a:cxn ang="0">
                  <a:pos x="176" y="60"/>
                </a:cxn>
                <a:cxn ang="0">
                  <a:pos x="180" y="92"/>
                </a:cxn>
                <a:cxn ang="0">
                  <a:pos x="174" y="124"/>
                </a:cxn>
                <a:cxn ang="0">
                  <a:pos x="150" y="156"/>
                </a:cxn>
                <a:cxn ang="0">
                  <a:pos x="144" y="160"/>
                </a:cxn>
                <a:cxn ang="0">
                  <a:pos x="118" y="182"/>
                </a:cxn>
                <a:cxn ang="0">
                  <a:pos x="100" y="202"/>
                </a:cxn>
                <a:cxn ang="0">
                  <a:pos x="58" y="230"/>
                </a:cxn>
                <a:cxn ang="0">
                  <a:pos x="58" y="230"/>
                </a:cxn>
                <a:cxn ang="0">
                  <a:pos x="50" y="214"/>
                </a:cxn>
                <a:cxn ang="0">
                  <a:pos x="58" y="216"/>
                </a:cxn>
                <a:cxn ang="0">
                  <a:pos x="88" y="194"/>
                </a:cxn>
                <a:cxn ang="0">
                  <a:pos x="88" y="194"/>
                </a:cxn>
                <a:cxn ang="0">
                  <a:pos x="124" y="156"/>
                </a:cxn>
                <a:cxn ang="0">
                  <a:pos x="138" y="146"/>
                </a:cxn>
                <a:cxn ang="0">
                  <a:pos x="142" y="144"/>
                </a:cxn>
                <a:cxn ang="0">
                  <a:pos x="152" y="136"/>
                </a:cxn>
                <a:cxn ang="0">
                  <a:pos x="164" y="106"/>
                </a:cxn>
                <a:cxn ang="0">
                  <a:pos x="164" y="80"/>
                </a:cxn>
                <a:cxn ang="0">
                  <a:pos x="158" y="56"/>
                </a:cxn>
                <a:cxn ang="0">
                  <a:pos x="146" y="40"/>
                </a:cxn>
                <a:cxn ang="0">
                  <a:pos x="126" y="22"/>
                </a:cxn>
                <a:cxn ang="0">
                  <a:pos x="96" y="14"/>
                </a:cxn>
                <a:cxn ang="0">
                  <a:pos x="94" y="14"/>
                </a:cxn>
                <a:cxn ang="0">
                  <a:pos x="82" y="16"/>
                </a:cxn>
                <a:cxn ang="0">
                  <a:pos x="54" y="24"/>
                </a:cxn>
                <a:cxn ang="0">
                  <a:pos x="22" y="52"/>
                </a:cxn>
                <a:cxn ang="0">
                  <a:pos x="14" y="84"/>
                </a:cxn>
                <a:cxn ang="0">
                  <a:pos x="14" y="96"/>
                </a:cxn>
                <a:cxn ang="0">
                  <a:pos x="28" y="136"/>
                </a:cxn>
                <a:cxn ang="0">
                  <a:pos x="32" y="174"/>
                </a:cxn>
                <a:cxn ang="0">
                  <a:pos x="32" y="178"/>
                </a:cxn>
                <a:cxn ang="0">
                  <a:pos x="32" y="186"/>
                </a:cxn>
                <a:cxn ang="0">
                  <a:pos x="34" y="202"/>
                </a:cxn>
                <a:cxn ang="0">
                  <a:pos x="46" y="212"/>
                </a:cxn>
                <a:cxn ang="0">
                  <a:pos x="46" y="212"/>
                </a:cxn>
              </a:cxnLst>
              <a:rect l="0" t="0" r="r" b="b"/>
              <a:pathLst>
                <a:path w="180" h="230">
                  <a:moveTo>
                    <a:pt x="58" y="230"/>
                  </a:moveTo>
                  <a:lnTo>
                    <a:pt x="58" y="230"/>
                  </a:lnTo>
                  <a:lnTo>
                    <a:pt x="46" y="228"/>
                  </a:lnTo>
                  <a:lnTo>
                    <a:pt x="40" y="226"/>
                  </a:lnTo>
                  <a:lnTo>
                    <a:pt x="40" y="226"/>
                  </a:lnTo>
                  <a:lnTo>
                    <a:pt x="40" y="226"/>
                  </a:lnTo>
                  <a:lnTo>
                    <a:pt x="34" y="222"/>
                  </a:lnTo>
                  <a:lnTo>
                    <a:pt x="28" y="218"/>
                  </a:lnTo>
                  <a:lnTo>
                    <a:pt x="24" y="212"/>
                  </a:lnTo>
                  <a:lnTo>
                    <a:pt x="22" y="208"/>
                  </a:lnTo>
                  <a:lnTo>
                    <a:pt x="22" y="208"/>
                  </a:lnTo>
                  <a:lnTo>
                    <a:pt x="22" y="208"/>
                  </a:lnTo>
                  <a:lnTo>
                    <a:pt x="18" y="196"/>
                  </a:lnTo>
                  <a:lnTo>
                    <a:pt x="18" y="186"/>
                  </a:lnTo>
                  <a:lnTo>
                    <a:pt x="18" y="186"/>
                  </a:lnTo>
                  <a:lnTo>
                    <a:pt x="18" y="186"/>
                  </a:lnTo>
                  <a:lnTo>
                    <a:pt x="18" y="176"/>
                  </a:lnTo>
                  <a:lnTo>
                    <a:pt x="18" y="176"/>
                  </a:lnTo>
                  <a:lnTo>
                    <a:pt x="18" y="176"/>
                  </a:lnTo>
                  <a:lnTo>
                    <a:pt x="18" y="174"/>
                  </a:lnTo>
                  <a:lnTo>
                    <a:pt x="18" y="174"/>
                  </a:lnTo>
                  <a:lnTo>
                    <a:pt x="18" y="174"/>
                  </a:lnTo>
                  <a:lnTo>
                    <a:pt x="16" y="156"/>
                  </a:lnTo>
                  <a:lnTo>
                    <a:pt x="14" y="140"/>
                  </a:lnTo>
                  <a:lnTo>
                    <a:pt x="14" y="140"/>
                  </a:lnTo>
                  <a:lnTo>
                    <a:pt x="14" y="140"/>
                  </a:lnTo>
                  <a:lnTo>
                    <a:pt x="10" y="126"/>
                  </a:lnTo>
                  <a:lnTo>
                    <a:pt x="10" y="126"/>
                  </a:lnTo>
                  <a:lnTo>
                    <a:pt x="10" y="126"/>
                  </a:lnTo>
                  <a:lnTo>
                    <a:pt x="2" y="100"/>
                  </a:lnTo>
                  <a:lnTo>
                    <a:pt x="2" y="100"/>
                  </a:lnTo>
                  <a:lnTo>
                    <a:pt x="2" y="100"/>
                  </a:lnTo>
                  <a:lnTo>
                    <a:pt x="0" y="100"/>
                  </a:lnTo>
                  <a:lnTo>
                    <a:pt x="0" y="100"/>
                  </a:lnTo>
                  <a:lnTo>
                    <a:pt x="0" y="84"/>
                  </a:lnTo>
                  <a:lnTo>
                    <a:pt x="0" y="84"/>
                  </a:lnTo>
                  <a:lnTo>
                    <a:pt x="0" y="84"/>
                  </a:lnTo>
                  <a:lnTo>
                    <a:pt x="0" y="70"/>
                  </a:lnTo>
                  <a:lnTo>
                    <a:pt x="4" y="56"/>
                  </a:lnTo>
                  <a:lnTo>
                    <a:pt x="8" y="46"/>
                  </a:lnTo>
                  <a:lnTo>
                    <a:pt x="16" y="36"/>
                  </a:lnTo>
                  <a:lnTo>
                    <a:pt x="22" y="28"/>
                  </a:lnTo>
                  <a:lnTo>
                    <a:pt x="30" y="22"/>
                  </a:lnTo>
                  <a:lnTo>
                    <a:pt x="40" y="16"/>
                  </a:lnTo>
                  <a:lnTo>
                    <a:pt x="48" y="12"/>
                  </a:lnTo>
                  <a:lnTo>
                    <a:pt x="48" y="12"/>
                  </a:lnTo>
                  <a:lnTo>
                    <a:pt x="48" y="12"/>
                  </a:lnTo>
                  <a:lnTo>
                    <a:pt x="64" y="6"/>
                  </a:lnTo>
                  <a:lnTo>
                    <a:pt x="80" y="2"/>
                  </a:lnTo>
                  <a:lnTo>
                    <a:pt x="94" y="0"/>
                  </a:lnTo>
                  <a:lnTo>
                    <a:pt x="94" y="0"/>
                  </a:lnTo>
                  <a:lnTo>
                    <a:pt x="94" y="0"/>
                  </a:lnTo>
                  <a:lnTo>
                    <a:pt x="94" y="0"/>
                  </a:lnTo>
                  <a:lnTo>
                    <a:pt x="96" y="0"/>
                  </a:lnTo>
                  <a:lnTo>
                    <a:pt x="96" y="0"/>
                  </a:lnTo>
                  <a:lnTo>
                    <a:pt x="96" y="0"/>
                  </a:lnTo>
                  <a:lnTo>
                    <a:pt x="106" y="2"/>
                  </a:lnTo>
                  <a:lnTo>
                    <a:pt x="116" y="4"/>
                  </a:lnTo>
                  <a:lnTo>
                    <a:pt x="132" y="10"/>
                  </a:lnTo>
                  <a:lnTo>
                    <a:pt x="146" y="20"/>
                  </a:lnTo>
                  <a:lnTo>
                    <a:pt x="156" y="30"/>
                  </a:lnTo>
                  <a:lnTo>
                    <a:pt x="156" y="30"/>
                  </a:lnTo>
                  <a:lnTo>
                    <a:pt x="156" y="30"/>
                  </a:lnTo>
                  <a:lnTo>
                    <a:pt x="164" y="40"/>
                  </a:lnTo>
                  <a:lnTo>
                    <a:pt x="170" y="50"/>
                  </a:lnTo>
                  <a:lnTo>
                    <a:pt x="174" y="60"/>
                  </a:lnTo>
                  <a:lnTo>
                    <a:pt x="174" y="60"/>
                  </a:lnTo>
                  <a:lnTo>
                    <a:pt x="176" y="60"/>
                  </a:lnTo>
                  <a:lnTo>
                    <a:pt x="176" y="60"/>
                  </a:lnTo>
                  <a:lnTo>
                    <a:pt x="176" y="60"/>
                  </a:lnTo>
                  <a:lnTo>
                    <a:pt x="178" y="78"/>
                  </a:lnTo>
                  <a:lnTo>
                    <a:pt x="180" y="92"/>
                  </a:lnTo>
                  <a:lnTo>
                    <a:pt x="180" y="92"/>
                  </a:lnTo>
                  <a:lnTo>
                    <a:pt x="180" y="92"/>
                  </a:lnTo>
                  <a:lnTo>
                    <a:pt x="178" y="110"/>
                  </a:lnTo>
                  <a:lnTo>
                    <a:pt x="174" y="124"/>
                  </a:lnTo>
                  <a:lnTo>
                    <a:pt x="168" y="136"/>
                  </a:lnTo>
                  <a:lnTo>
                    <a:pt x="162" y="144"/>
                  </a:lnTo>
                  <a:lnTo>
                    <a:pt x="156" y="152"/>
                  </a:lnTo>
                  <a:lnTo>
                    <a:pt x="150" y="156"/>
                  </a:lnTo>
                  <a:lnTo>
                    <a:pt x="144" y="160"/>
                  </a:lnTo>
                  <a:lnTo>
                    <a:pt x="144" y="160"/>
                  </a:lnTo>
                  <a:lnTo>
                    <a:pt x="144" y="160"/>
                  </a:lnTo>
                  <a:lnTo>
                    <a:pt x="144" y="160"/>
                  </a:lnTo>
                  <a:lnTo>
                    <a:pt x="144" y="160"/>
                  </a:lnTo>
                  <a:lnTo>
                    <a:pt x="134" y="166"/>
                  </a:lnTo>
                  <a:lnTo>
                    <a:pt x="118" y="182"/>
                  </a:lnTo>
                  <a:lnTo>
                    <a:pt x="118" y="182"/>
                  </a:lnTo>
                  <a:lnTo>
                    <a:pt x="118" y="182"/>
                  </a:lnTo>
                  <a:lnTo>
                    <a:pt x="100" y="202"/>
                  </a:lnTo>
                  <a:lnTo>
                    <a:pt x="100" y="202"/>
                  </a:lnTo>
                  <a:lnTo>
                    <a:pt x="100" y="202"/>
                  </a:lnTo>
                  <a:lnTo>
                    <a:pt x="90" y="216"/>
                  </a:lnTo>
                  <a:lnTo>
                    <a:pt x="78" y="224"/>
                  </a:lnTo>
                  <a:lnTo>
                    <a:pt x="68" y="228"/>
                  </a:lnTo>
                  <a:lnTo>
                    <a:pt x="58" y="230"/>
                  </a:lnTo>
                  <a:lnTo>
                    <a:pt x="58" y="230"/>
                  </a:lnTo>
                  <a:lnTo>
                    <a:pt x="58" y="230"/>
                  </a:lnTo>
                  <a:lnTo>
                    <a:pt x="58" y="230"/>
                  </a:lnTo>
                  <a:lnTo>
                    <a:pt x="58" y="230"/>
                  </a:lnTo>
                  <a:close/>
                  <a:moveTo>
                    <a:pt x="46" y="214"/>
                  </a:moveTo>
                  <a:lnTo>
                    <a:pt x="46" y="214"/>
                  </a:lnTo>
                  <a:lnTo>
                    <a:pt x="50" y="214"/>
                  </a:lnTo>
                  <a:lnTo>
                    <a:pt x="50" y="214"/>
                  </a:lnTo>
                  <a:lnTo>
                    <a:pt x="50" y="214"/>
                  </a:lnTo>
                  <a:lnTo>
                    <a:pt x="58" y="216"/>
                  </a:lnTo>
                  <a:lnTo>
                    <a:pt x="58" y="216"/>
                  </a:lnTo>
                  <a:lnTo>
                    <a:pt x="58" y="216"/>
                  </a:lnTo>
                  <a:lnTo>
                    <a:pt x="64" y="214"/>
                  </a:lnTo>
                  <a:lnTo>
                    <a:pt x="72" y="212"/>
                  </a:lnTo>
                  <a:lnTo>
                    <a:pt x="80" y="206"/>
                  </a:lnTo>
                  <a:lnTo>
                    <a:pt x="88" y="194"/>
                  </a:lnTo>
                  <a:lnTo>
                    <a:pt x="88" y="194"/>
                  </a:lnTo>
                  <a:lnTo>
                    <a:pt x="88" y="194"/>
                  </a:lnTo>
                  <a:lnTo>
                    <a:pt x="88" y="194"/>
                  </a:lnTo>
                  <a:lnTo>
                    <a:pt x="88" y="194"/>
                  </a:lnTo>
                  <a:lnTo>
                    <a:pt x="108" y="172"/>
                  </a:lnTo>
                  <a:lnTo>
                    <a:pt x="108" y="172"/>
                  </a:lnTo>
                  <a:lnTo>
                    <a:pt x="108" y="172"/>
                  </a:lnTo>
                  <a:lnTo>
                    <a:pt x="124" y="156"/>
                  </a:lnTo>
                  <a:lnTo>
                    <a:pt x="132" y="150"/>
                  </a:lnTo>
                  <a:lnTo>
                    <a:pt x="138" y="146"/>
                  </a:lnTo>
                  <a:lnTo>
                    <a:pt x="138" y="146"/>
                  </a:lnTo>
                  <a:lnTo>
                    <a:pt x="138" y="146"/>
                  </a:lnTo>
                  <a:lnTo>
                    <a:pt x="140" y="146"/>
                  </a:lnTo>
                  <a:lnTo>
                    <a:pt x="140" y="146"/>
                  </a:lnTo>
                  <a:lnTo>
                    <a:pt x="140" y="146"/>
                  </a:lnTo>
                  <a:lnTo>
                    <a:pt x="142" y="144"/>
                  </a:lnTo>
                  <a:lnTo>
                    <a:pt x="142" y="144"/>
                  </a:lnTo>
                  <a:lnTo>
                    <a:pt x="142" y="144"/>
                  </a:lnTo>
                  <a:lnTo>
                    <a:pt x="152" y="136"/>
                  </a:lnTo>
                  <a:lnTo>
                    <a:pt x="152" y="136"/>
                  </a:lnTo>
                  <a:lnTo>
                    <a:pt x="152" y="136"/>
                  </a:lnTo>
                  <a:lnTo>
                    <a:pt x="156" y="128"/>
                  </a:lnTo>
                  <a:lnTo>
                    <a:pt x="160" y="118"/>
                  </a:lnTo>
                  <a:lnTo>
                    <a:pt x="164" y="106"/>
                  </a:lnTo>
                  <a:lnTo>
                    <a:pt x="166" y="92"/>
                  </a:lnTo>
                  <a:lnTo>
                    <a:pt x="166" y="92"/>
                  </a:lnTo>
                  <a:lnTo>
                    <a:pt x="166" y="92"/>
                  </a:lnTo>
                  <a:lnTo>
                    <a:pt x="164" y="80"/>
                  </a:lnTo>
                  <a:lnTo>
                    <a:pt x="162" y="64"/>
                  </a:lnTo>
                  <a:lnTo>
                    <a:pt x="162" y="64"/>
                  </a:lnTo>
                  <a:lnTo>
                    <a:pt x="162" y="64"/>
                  </a:lnTo>
                  <a:lnTo>
                    <a:pt x="158" y="56"/>
                  </a:lnTo>
                  <a:lnTo>
                    <a:pt x="158" y="56"/>
                  </a:lnTo>
                  <a:lnTo>
                    <a:pt x="158" y="56"/>
                  </a:lnTo>
                  <a:lnTo>
                    <a:pt x="154" y="48"/>
                  </a:lnTo>
                  <a:lnTo>
                    <a:pt x="146" y="40"/>
                  </a:lnTo>
                  <a:lnTo>
                    <a:pt x="146" y="40"/>
                  </a:lnTo>
                  <a:lnTo>
                    <a:pt x="146" y="40"/>
                  </a:lnTo>
                  <a:lnTo>
                    <a:pt x="136" y="30"/>
                  </a:lnTo>
                  <a:lnTo>
                    <a:pt x="126" y="22"/>
                  </a:lnTo>
                  <a:lnTo>
                    <a:pt x="112" y="16"/>
                  </a:lnTo>
                  <a:lnTo>
                    <a:pt x="96" y="14"/>
                  </a:lnTo>
                  <a:lnTo>
                    <a:pt x="96" y="14"/>
                  </a:lnTo>
                  <a:lnTo>
                    <a:pt x="96" y="14"/>
                  </a:lnTo>
                  <a:lnTo>
                    <a:pt x="94" y="14"/>
                  </a:lnTo>
                  <a:lnTo>
                    <a:pt x="94" y="14"/>
                  </a:lnTo>
                  <a:lnTo>
                    <a:pt x="94" y="8"/>
                  </a:lnTo>
                  <a:lnTo>
                    <a:pt x="94" y="14"/>
                  </a:lnTo>
                  <a:lnTo>
                    <a:pt x="94" y="14"/>
                  </a:lnTo>
                  <a:lnTo>
                    <a:pt x="82" y="16"/>
                  </a:lnTo>
                  <a:lnTo>
                    <a:pt x="82" y="16"/>
                  </a:lnTo>
                  <a:lnTo>
                    <a:pt x="82" y="16"/>
                  </a:lnTo>
                  <a:lnTo>
                    <a:pt x="68" y="18"/>
                  </a:lnTo>
                  <a:lnTo>
                    <a:pt x="54" y="24"/>
                  </a:lnTo>
                  <a:lnTo>
                    <a:pt x="54" y="24"/>
                  </a:lnTo>
                  <a:lnTo>
                    <a:pt x="54" y="24"/>
                  </a:lnTo>
                  <a:lnTo>
                    <a:pt x="38" y="32"/>
                  </a:lnTo>
                  <a:lnTo>
                    <a:pt x="32" y="38"/>
                  </a:lnTo>
                  <a:lnTo>
                    <a:pt x="26" y="44"/>
                  </a:lnTo>
                  <a:lnTo>
                    <a:pt x="22" y="52"/>
                  </a:lnTo>
                  <a:lnTo>
                    <a:pt x="18" y="62"/>
                  </a:lnTo>
                  <a:lnTo>
                    <a:pt x="14" y="72"/>
                  </a:lnTo>
                  <a:lnTo>
                    <a:pt x="14" y="84"/>
                  </a:lnTo>
                  <a:lnTo>
                    <a:pt x="14" y="84"/>
                  </a:lnTo>
                  <a:lnTo>
                    <a:pt x="14" y="84"/>
                  </a:lnTo>
                  <a:lnTo>
                    <a:pt x="14" y="96"/>
                  </a:lnTo>
                  <a:lnTo>
                    <a:pt x="14" y="96"/>
                  </a:lnTo>
                  <a:lnTo>
                    <a:pt x="14" y="96"/>
                  </a:lnTo>
                  <a:lnTo>
                    <a:pt x="22" y="122"/>
                  </a:lnTo>
                  <a:lnTo>
                    <a:pt x="22" y="122"/>
                  </a:lnTo>
                  <a:lnTo>
                    <a:pt x="22" y="122"/>
                  </a:lnTo>
                  <a:lnTo>
                    <a:pt x="28" y="136"/>
                  </a:lnTo>
                  <a:lnTo>
                    <a:pt x="30" y="154"/>
                  </a:lnTo>
                  <a:lnTo>
                    <a:pt x="32" y="174"/>
                  </a:lnTo>
                  <a:lnTo>
                    <a:pt x="32" y="174"/>
                  </a:lnTo>
                  <a:lnTo>
                    <a:pt x="32" y="174"/>
                  </a:lnTo>
                  <a:lnTo>
                    <a:pt x="32" y="176"/>
                  </a:lnTo>
                  <a:lnTo>
                    <a:pt x="32" y="176"/>
                  </a:lnTo>
                  <a:lnTo>
                    <a:pt x="32" y="178"/>
                  </a:lnTo>
                  <a:lnTo>
                    <a:pt x="32" y="178"/>
                  </a:lnTo>
                  <a:lnTo>
                    <a:pt x="32" y="178"/>
                  </a:lnTo>
                  <a:lnTo>
                    <a:pt x="32" y="186"/>
                  </a:lnTo>
                  <a:lnTo>
                    <a:pt x="32" y="186"/>
                  </a:lnTo>
                  <a:lnTo>
                    <a:pt x="32" y="186"/>
                  </a:lnTo>
                  <a:lnTo>
                    <a:pt x="32" y="194"/>
                  </a:lnTo>
                  <a:lnTo>
                    <a:pt x="34" y="202"/>
                  </a:lnTo>
                  <a:lnTo>
                    <a:pt x="34" y="202"/>
                  </a:lnTo>
                  <a:lnTo>
                    <a:pt x="34" y="202"/>
                  </a:lnTo>
                  <a:lnTo>
                    <a:pt x="38" y="208"/>
                  </a:lnTo>
                  <a:lnTo>
                    <a:pt x="46" y="212"/>
                  </a:lnTo>
                  <a:lnTo>
                    <a:pt x="46" y="212"/>
                  </a:lnTo>
                  <a:lnTo>
                    <a:pt x="46" y="212"/>
                  </a:lnTo>
                  <a:lnTo>
                    <a:pt x="46" y="212"/>
                  </a:lnTo>
                  <a:lnTo>
                    <a:pt x="46" y="212"/>
                  </a:lnTo>
                  <a:lnTo>
                    <a:pt x="46" y="212"/>
                  </a:lnTo>
                  <a:lnTo>
                    <a:pt x="46" y="212"/>
                  </a:lnTo>
                  <a:lnTo>
                    <a:pt x="46" y="214"/>
                  </a:lnTo>
                  <a:lnTo>
                    <a:pt x="46" y="2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1" name="Freeform 30"/>
            <p:cNvSpPr>
              <a:spLocks/>
            </p:cNvSpPr>
            <p:nvPr/>
          </p:nvSpPr>
          <p:spPr bwMode="auto">
            <a:xfrm>
              <a:off x="1708" y="2156"/>
              <a:ext cx="82" cy="38"/>
            </a:xfrm>
            <a:custGeom>
              <a:avLst/>
              <a:gdLst/>
              <a:ahLst/>
              <a:cxnLst>
                <a:cxn ang="0">
                  <a:pos x="0" y="8"/>
                </a:cxn>
                <a:cxn ang="0">
                  <a:pos x="10" y="0"/>
                </a:cxn>
                <a:cxn ang="0">
                  <a:pos x="10" y="0"/>
                </a:cxn>
                <a:cxn ang="0">
                  <a:pos x="14" y="4"/>
                </a:cxn>
                <a:cxn ang="0">
                  <a:pos x="14" y="4"/>
                </a:cxn>
                <a:cxn ang="0">
                  <a:pos x="14" y="4"/>
                </a:cxn>
                <a:cxn ang="0">
                  <a:pos x="24" y="12"/>
                </a:cxn>
                <a:cxn ang="0">
                  <a:pos x="24" y="12"/>
                </a:cxn>
                <a:cxn ang="0">
                  <a:pos x="24" y="12"/>
                </a:cxn>
                <a:cxn ang="0">
                  <a:pos x="40" y="20"/>
                </a:cxn>
                <a:cxn ang="0">
                  <a:pos x="48" y="22"/>
                </a:cxn>
                <a:cxn ang="0">
                  <a:pos x="58" y="24"/>
                </a:cxn>
                <a:cxn ang="0">
                  <a:pos x="58" y="24"/>
                </a:cxn>
                <a:cxn ang="0">
                  <a:pos x="58" y="24"/>
                </a:cxn>
                <a:cxn ang="0">
                  <a:pos x="68" y="22"/>
                </a:cxn>
                <a:cxn ang="0">
                  <a:pos x="76" y="20"/>
                </a:cxn>
                <a:cxn ang="0">
                  <a:pos x="76" y="20"/>
                </a:cxn>
                <a:cxn ang="0">
                  <a:pos x="82" y="34"/>
                </a:cxn>
                <a:cxn ang="0">
                  <a:pos x="82" y="34"/>
                </a:cxn>
                <a:cxn ang="0">
                  <a:pos x="70" y="36"/>
                </a:cxn>
                <a:cxn ang="0">
                  <a:pos x="58" y="38"/>
                </a:cxn>
                <a:cxn ang="0">
                  <a:pos x="58" y="38"/>
                </a:cxn>
                <a:cxn ang="0">
                  <a:pos x="58" y="38"/>
                </a:cxn>
                <a:cxn ang="0">
                  <a:pos x="46" y="36"/>
                </a:cxn>
                <a:cxn ang="0">
                  <a:pos x="34" y="32"/>
                </a:cxn>
                <a:cxn ang="0">
                  <a:pos x="24" y="28"/>
                </a:cxn>
                <a:cxn ang="0">
                  <a:pos x="16" y="24"/>
                </a:cxn>
                <a:cxn ang="0">
                  <a:pos x="4" y="14"/>
                </a:cxn>
                <a:cxn ang="0">
                  <a:pos x="0" y="8"/>
                </a:cxn>
                <a:cxn ang="0">
                  <a:pos x="0" y="8"/>
                </a:cxn>
              </a:cxnLst>
              <a:rect l="0" t="0" r="r" b="b"/>
              <a:pathLst>
                <a:path w="82" h="38">
                  <a:moveTo>
                    <a:pt x="0" y="8"/>
                  </a:moveTo>
                  <a:lnTo>
                    <a:pt x="10" y="0"/>
                  </a:lnTo>
                  <a:lnTo>
                    <a:pt x="10" y="0"/>
                  </a:lnTo>
                  <a:lnTo>
                    <a:pt x="14" y="4"/>
                  </a:lnTo>
                  <a:lnTo>
                    <a:pt x="14" y="4"/>
                  </a:lnTo>
                  <a:lnTo>
                    <a:pt x="14" y="4"/>
                  </a:lnTo>
                  <a:lnTo>
                    <a:pt x="24" y="12"/>
                  </a:lnTo>
                  <a:lnTo>
                    <a:pt x="24" y="12"/>
                  </a:lnTo>
                  <a:lnTo>
                    <a:pt x="24" y="12"/>
                  </a:lnTo>
                  <a:lnTo>
                    <a:pt x="40" y="20"/>
                  </a:lnTo>
                  <a:lnTo>
                    <a:pt x="48" y="22"/>
                  </a:lnTo>
                  <a:lnTo>
                    <a:pt x="58" y="24"/>
                  </a:lnTo>
                  <a:lnTo>
                    <a:pt x="58" y="24"/>
                  </a:lnTo>
                  <a:lnTo>
                    <a:pt x="58" y="24"/>
                  </a:lnTo>
                  <a:lnTo>
                    <a:pt x="68" y="22"/>
                  </a:lnTo>
                  <a:lnTo>
                    <a:pt x="76" y="20"/>
                  </a:lnTo>
                  <a:lnTo>
                    <a:pt x="76" y="20"/>
                  </a:lnTo>
                  <a:lnTo>
                    <a:pt x="82" y="34"/>
                  </a:lnTo>
                  <a:lnTo>
                    <a:pt x="82" y="34"/>
                  </a:lnTo>
                  <a:lnTo>
                    <a:pt x="70" y="36"/>
                  </a:lnTo>
                  <a:lnTo>
                    <a:pt x="58" y="38"/>
                  </a:lnTo>
                  <a:lnTo>
                    <a:pt x="58" y="38"/>
                  </a:lnTo>
                  <a:lnTo>
                    <a:pt x="58" y="38"/>
                  </a:lnTo>
                  <a:lnTo>
                    <a:pt x="46" y="36"/>
                  </a:lnTo>
                  <a:lnTo>
                    <a:pt x="34" y="32"/>
                  </a:lnTo>
                  <a:lnTo>
                    <a:pt x="24" y="28"/>
                  </a:lnTo>
                  <a:lnTo>
                    <a:pt x="16" y="24"/>
                  </a:lnTo>
                  <a:lnTo>
                    <a:pt x="4" y="14"/>
                  </a:lnTo>
                  <a:lnTo>
                    <a:pt x="0" y="8"/>
                  </a:lnTo>
                  <a:lnTo>
                    <a:pt x="0"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2" name="Freeform 31"/>
            <p:cNvSpPr>
              <a:spLocks noEditPoints="1"/>
            </p:cNvSpPr>
            <p:nvPr/>
          </p:nvSpPr>
          <p:spPr bwMode="auto">
            <a:xfrm>
              <a:off x="1716" y="2210"/>
              <a:ext cx="32" cy="20"/>
            </a:xfrm>
            <a:custGeom>
              <a:avLst/>
              <a:gdLst/>
              <a:ahLst/>
              <a:cxnLst>
                <a:cxn ang="0">
                  <a:pos x="6" y="16"/>
                </a:cxn>
                <a:cxn ang="0">
                  <a:pos x="6" y="16"/>
                </a:cxn>
                <a:cxn ang="0">
                  <a:pos x="2" y="8"/>
                </a:cxn>
                <a:cxn ang="0">
                  <a:pos x="2" y="8"/>
                </a:cxn>
                <a:cxn ang="0">
                  <a:pos x="2" y="8"/>
                </a:cxn>
                <a:cxn ang="0">
                  <a:pos x="0" y="0"/>
                </a:cxn>
                <a:cxn ang="0">
                  <a:pos x="0" y="0"/>
                </a:cxn>
                <a:cxn ang="0">
                  <a:pos x="0" y="0"/>
                </a:cxn>
                <a:cxn ang="0">
                  <a:pos x="14" y="0"/>
                </a:cxn>
                <a:cxn ang="0">
                  <a:pos x="14" y="0"/>
                </a:cxn>
                <a:cxn ang="0">
                  <a:pos x="14" y="2"/>
                </a:cxn>
                <a:cxn ang="0">
                  <a:pos x="14" y="2"/>
                </a:cxn>
                <a:cxn ang="0">
                  <a:pos x="14" y="2"/>
                </a:cxn>
                <a:cxn ang="0">
                  <a:pos x="16" y="6"/>
                </a:cxn>
                <a:cxn ang="0">
                  <a:pos x="16" y="6"/>
                </a:cxn>
                <a:cxn ang="0">
                  <a:pos x="16" y="6"/>
                </a:cxn>
                <a:cxn ang="0">
                  <a:pos x="16" y="6"/>
                </a:cxn>
                <a:cxn ang="0">
                  <a:pos x="16" y="6"/>
                </a:cxn>
                <a:cxn ang="0">
                  <a:pos x="16" y="6"/>
                </a:cxn>
                <a:cxn ang="0">
                  <a:pos x="22" y="2"/>
                </a:cxn>
                <a:cxn ang="0">
                  <a:pos x="22" y="2"/>
                </a:cxn>
                <a:cxn ang="0">
                  <a:pos x="32" y="12"/>
                </a:cxn>
                <a:cxn ang="0">
                  <a:pos x="32" y="12"/>
                </a:cxn>
                <a:cxn ang="0">
                  <a:pos x="24" y="18"/>
                </a:cxn>
                <a:cxn ang="0">
                  <a:pos x="20" y="20"/>
                </a:cxn>
                <a:cxn ang="0">
                  <a:pos x="16" y="20"/>
                </a:cxn>
                <a:cxn ang="0">
                  <a:pos x="16" y="20"/>
                </a:cxn>
                <a:cxn ang="0">
                  <a:pos x="16" y="20"/>
                </a:cxn>
                <a:cxn ang="0">
                  <a:pos x="14" y="20"/>
                </a:cxn>
                <a:cxn ang="0">
                  <a:pos x="14" y="20"/>
                </a:cxn>
                <a:cxn ang="0">
                  <a:pos x="14" y="20"/>
                </a:cxn>
                <a:cxn ang="0">
                  <a:pos x="10" y="20"/>
                </a:cxn>
                <a:cxn ang="0">
                  <a:pos x="6" y="16"/>
                </a:cxn>
                <a:cxn ang="0">
                  <a:pos x="6" y="16"/>
                </a:cxn>
                <a:cxn ang="0">
                  <a:pos x="16" y="8"/>
                </a:cxn>
                <a:cxn ang="0">
                  <a:pos x="16" y="8"/>
                </a:cxn>
                <a:cxn ang="0">
                  <a:pos x="16" y="8"/>
                </a:cxn>
                <a:cxn ang="0">
                  <a:pos x="16" y="8"/>
                </a:cxn>
                <a:cxn ang="0">
                  <a:pos x="16" y="8"/>
                </a:cxn>
              </a:cxnLst>
              <a:rect l="0" t="0" r="r" b="b"/>
              <a:pathLst>
                <a:path w="32" h="20">
                  <a:moveTo>
                    <a:pt x="6" y="16"/>
                  </a:moveTo>
                  <a:lnTo>
                    <a:pt x="6" y="16"/>
                  </a:lnTo>
                  <a:lnTo>
                    <a:pt x="2" y="8"/>
                  </a:lnTo>
                  <a:lnTo>
                    <a:pt x="2" y="8"/>
                  </a:lnTo>
                  <a:lnTo>
                    <a:pt x="2" y="8"/>
                  </a:lnTo>
                  <a:lnTo>
                    <a:pt x="0" y="0"/>
                  </a:lnTo>
                  <a:lnTo>
                    <a:pt x="0" y="0"/>
                  </a:lnTo>
                  <a:lnTo>
                    <a:pt x="0" y="0"/>
                  </a:lnTo>
                  <a:lnTo>
                    <a:pt x="14" y="0"/>
                  </a:lnTo>
                  <a:lnTo>
                    <a:pt x="14" y="0"/>
                  </a:lnTo>
                  <a:lnTo>
                    <a:pt x="14" y="2"/>
                  </a:lnTo>
                  <a:lnTo>
                    <a:pt x="14" y="2"/>
                  </a:lnTo>
                  <a:lnTo>
                    <a:pt x="14" y="2"/>
                  </a:lnTo>
                  <a:lnTo>
                    <a:pt x="16" y="6"/>
                  </a:lnTo>
                  <a:lnTo>
                    <a:pt x="16" y="6"/>
                  </a:lnTo>
                  <a:lnTo>
                    <a:pt x="16" y="6"/>
                  </a:lnTo>
                  <a:lnTo>
                    <a:pt x="16" y="6"/>
                  </a:lnTo>
                  <a:lnTo>
                    <a:pt x="16" y="6"/>
                  </a:lnTo>
                  <a:lnTo>
                    <a:pt x="16" y="6"/>
                  </a:lnTo>
                  <a:lnTo>
                    <a:pt x="22" y="2"/>
                  </a:lnTo>
                  <a:lnTo>
                    <a:pt x="22" y="2"/>
                  </a:lnTo>
                  <a:lnTo>
                    <a:pt x="32" y="12"/>
                  </a:lnTo>
                  <a:lnTo>
                    <a:pt x="32" y="12"/>
                  </a:lnTo>
                  <a:lnTo>
                    <a:pt x="24" y="18"/>
                  </a:lnTo>
                  <a:lnTo>
                    <a:pt x="20" y="20"/>
                  </a:lnTo>
                  <a:lnTo>
                    <a:pt x="16" y="20"/>
                  </a:lnTo>
                  <a:lnTo>
                    <a:pt x="16" y="20"/>
                  </a:lnTo>
                  <a:lnTo>
                    <a:pt x="16" y="20"/>
                  </a:lnTo>
                  <a:lnTo>
                    <a:pt x="14" y="20"/>
                  </a:lnTo>
                  <a:lnTo>
                    <a:pt x="14" y="20"/>
                  </a:lnTo>
                  <a:lnTo>
                    <a:pt x="14" y="20"/>
                  </a:lnTo>
                  <a:lnTo>
                    <a:pt x="10" y="20"/>
                  </a:lnTo>
                  <a:lnTo>
                    <a:pt x="6" y="16"/>
                  </a:lnTo>
                  <a:lnTo>
                    <a:pt x="6" y="16"/>
                  </a:lnTo>
                  <a:close/>
                  <a:moveTo>
                    <a:pt x="16" y="8"/>
                  </a:moveTo>
                  <a:lnTo>
                    <a:pt x="16" y="8"/>
                  </a:lnTo>
                  <a:lnTo>
                    <a:pt x="16" y="8"/>
                  </a:lnTo>
                  <a:lnTo>
                    <a:pt x="16" y="8"/>
                  </a:lnTo>
                  <a:lnTo>
                    <a:pt x="16" y="8"/>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sp>
          <p:nvSpPr>
            <p:cNvPr id="33" name="Freeform 32"/>
            <p:cNvSpPr>
              <a:spLocks/>
            </p:cNvSpPr>
            <p:nvPr/>
          </p:nvSpPr>
          <p:spPr bwMode="auto">
            <a:xfrm>
              <a:off x="1720" y="2068"/>
              <a:ext cx="108" cy="114"/>
            </a:xfrm>
            <a:custGeom>
              <a:avLst/>
              <a:gdLst/>
              <a:ahLst/>
              <a:cxnLst>
                <a:cxn ang="0">
                  <a:pos x="38" y="114"/>
                </a:cxn>
                <a:cxn ang="0">
                  <a:pos x="38" y="114"/>
                </a:cxn>
                <a:cxn ang="0">
                  <a:pos x="40" y="102"/>
                </a:cxn>
                <a:cxn ang="0">
                  <a:pos x="42" y="90"/>
                </a:cxn>
                <a:cxn ang="0">
                  <a:pos x="48" y="70"/>
                </a:cxn>
                <a:cxn ang="0">
                  <a:pos x="58" y="52"/>
                </a:cxn>
                <a:cxn ang="0">
                  <a:pos x="68" y="38"/>
                </a:cxn>
                <a:cxn ang="0">
                  <a:pos x="68" y="38"/>
                </a:cxn>
                <a:cxn ang="0">
                  <a:pos x="58" y="40"/>
                </a:cxn>
                <a:cxn ang="0">
                  <a:pos x="58" y="30"/>
                </a:cxn>
                <a:cxn ang="0">
                  <a:pos x="58" y="30"/>
                </a:cxn>
                <a:cxn ang="0">
                  <a:pos x="42" y="38"/>
                </a:cxn>
                <a:cxn ang="0">
                  <a:pos x="40" y="28"/>
                </a:cxn>
                <a:cxn ang="0">
                  <a:pos x="40" y="26"/>
                </a:cxn>
                <a:cxn ang="0">
                  <a:pos x="34" y="24"/>
                </a:cxn>
                <a:cxn ang="0">
                  <a:pos x="34" y="24"/>
                </a:cxn>
                <a:cxn ang="0">
                  <a:pos x="34" y="24"/>
                </a:cxn>
                <a:cxn ang="0">
                  <a:pos x="34" y="24"/>
                </a:cxn>
                <a:cxn ang="0">
                  <a:pos x="34" y="24"/>
                </a:cxn>
                <a:cxn ang="0">
                  <a:pos x="34" y="38"/>
                </a:cxn>
                <a:cxn ang="0">
                  <a:pos x="32" y="50"/>
                </a:cxn>
                <a:cxn ang="0">
                  <a:pos x="24" y="76"/>
                </a:cxn>
                <a:cxn ang="0">
                  <a:pos x="12" y="106"/>
                </a:cxn>
                <a:cxn ang="0">
                  <a:pos x="12" y="106"/>
                </a:cxn>
                <a:cxn ang="0">
                  <a:pos x="0" y="100"/>
                </a:cxn>
                <a:cxn ang="0">
                  <a:pos x="0" y="100"/>
                </a:cxn>
                <a:cxn ang="0">
                  <a:pos x="10" y="72"/>
                </a:cxn>
                <a:cxn ang="0">
                  <a:pos x="10" y="72"/>
                </a:cxn>
                <a:cxn ang="0">
                  <a:pos x="10" y="72"/>
                </a:cxn>
                <a:cxn ang="0">
                  <a:pos x="18" y="48"/>
                </a:cxn>
                <a:cxn ang="0">
                  <a:pos x="20" y="36"/>
                </a:cxn>
                <a:cxn ang="0">
                  <a:pos x="20" y="24"/>
                </a:cxn>
                <a:cxn ang="0">
                  <a:pos x="20" y="24"/>
                </a:cxn>
                <a:cxn ang="0">
                  <a:pos x="20" y="24"/>
                </a:cxn>
                <a:cxn ang="0">
                  <a:pos x="20" y="16"/>
                </a:cxn>
                <a:cxn ang="0">
                  <a:pos x="18" y="12"/>
                </a:cxn>
                <a:cxn ang="0">
                  <a:pos x="18" y="12"/>
                </a:cxn>
                <a:cxn ang="0">
                  <a:pos x="26" y="0"/>
                </a:cxn>
                <a:cxn ang="0">
                  <a:pos x="40" y="12"/>
                </a:cxn>
                <a:cxn ang="0">
                  <a:pos x="54" y="14"/>
                </a:cxn>
                <a:cxn ang="0">
                  <a:pos x="54" y="16"/>
                </a:cxn>
                <a:cxn ang="0">
                  <a:pos x="72" y="10"/>
                </a:cxn>
                <a:cxn ang="0">
                  <a:pos x="72" y="20"/>
                </a:cxn>
                <a:cxn ang="0">
                  <a:pos x="72" y="22"/>
                </a:cxn>
                <a:cxn ang="0">
                  <a:pos x="108" y="18"/>
                </a:cxn>
                <a:cxn ang="0">
                  <a:pos x="92" y="32"/>
                </a:cxn>
                <a:cxn ang="0">
                  <a:pos x="92" y="32"/>
                </a:cxn>
                <a:cxn ang="0">
                  <a:pos x="86" y="38"/>
                </a:cxn>
                <a:cxn ang="0">
                  <a:pos x="86" y="38"/>
                </a:cxn>
                <a:cxn ang="0">
                  <a:pos x="86" y="38"/>
                </a:cxn>
                <a:cxn ang="0">
                  <a:pos x="72" y="56"/>
                </a:cxn>
                <a:cxn ang="0">
                  <a:pos x="72" y="56"/>
                </a:cxn>
                <a:cxn ang="0">
                  <a:pos x="72" y="56"/>
                </a:cxn>
                <a:cxn ang="0">
                  <a:pos x="64" y="68"/>
                </a:cxn>
                <a:cxn ang="0">
                  <a:pos x="58" y="82"/>
                </a:cxn>
                <a:cxn ang="0">
                  <a:pos x="54" y="98"/>
                </a:cxn>
                <a:cxn ang="0">
                  <a:pos x="52" y="114"/>
                </a:cxn>
                <a:cxn ang="0">
                  <a:pos x="52" y="114"/>
                </a:cxn>
                <a:cxn ang="0">
                  <a:pos x="38" y="114"/>
                </a:cxn>
                <a:cxn ang="0">
                  <a:pos x="38" y="114"/>
                </a:cxn>
              </a:cxnLst>
              <a:rect l="0" t="0" r="r" b="b"/>
              <a:pathLst>
                <a:path w="108" h="114">
                  <a:moveTo>
                    <a:pt x="38" y="114"/>
                  </a:moveTo>
                  <a:lnTo>
                    <a:pt x="38" y="114"/>
                  </a:lnTo>
                  <a:lnTo>
                    <a:pt x="40" y="102"/>
                  </a:lnTo>
                  <a:lnTo>
                    <a:pt x="42" y="90"/>
                  </a:lnTo>
                  <a:lnTo>
                    <a:pt x="48" y="70"/>
                  </a:lnTo>
                  <a:lnTo>
                    <a:pt x="58" y="52"/>
                  </a:lnTo>
                  <a:lnTo>
                    <a:pt x="68" y="38"/>
                  </a:lnTo>
                  <a:lnTo>
                    <a:pt x="68" y="38"/>
                  </a:lnTo>
                  <a:lnTo>
                    <a:pt x="58" y="40"/>
                  </a:lnTo>
                  <a:lnTo>
                    <a:pt x="58" y="30"/>
                  </a:lnTo>
                  <a:lnTo>
                    <a:pt x="58" y="30"/>
                  </a:lnTo>
                  <a:lnTo>
                    <a:pt x="42" y="38"/>
                  </a:lnTo>
                  <a:lnTo>
                    <a:pt x="40" y="28"/>
                  </a:lnTo>
                  <a:lnTo>
                    <a:pt x="40" y="26"/>
                  </a:lnTo>
                  <a:lnTo>
                    <a:pt x="34" y="24"/>
                  </a:lnTo>
                  <a:lnTo>
                    <a:pt x="34" y="24"/>
                  </a:lnTo>
                  <a:lnTo>
                    <a:pt x="34" y="24"/>
                  </a:lnTo>
                  <a:lnTo>
                    <a:pt x="34" y="24"/>
                  </a:lnTo>
                  <a:lnTo>
                    <a:pt x="34" y="24"/>
                  </a:lnTo>
                  <a:lnTo>
                    <a:pt x="34" y="38"/>
                  </a:lnTo>
                  <a:lnTo>
                    <a:pt x="32" y="50"/>
                  </a:lnTo>
                  <a:lnTo>
                    <a:pt x="24" y="76"/>
                  </a:lnTo>
                  <a:lnTo>
                    <a:pt x="12" y="106"/>
                  </a:lnTo>
                  <a:lnTo>
                    <a:pt x="12" y="106"/>
                  </a:lnTo>
                  <a:lnTo>
                    <a:pt x="0" y="100"/>
                  </a:lnTo>
                  <a:lnTo>
                    <a:pt x="0" y="100"/>
                  </a:lnTo>
                  <a:lnTo>
                    <a:pt x="10" y="72"/>
                  </a:lnTo>
                  <a:lnTo>
                    <a:pt x="10" y="72"/>
                  </a:lnTo>
                  <a:lnTo>
                    <a:pt x="10" y="72"/>
                  </a:lnTo>
                  <a:lnTo>
                    <a:pt x="18" y="48"/>
                  </a:lnTo>
                  <a:lnTo>
                    <a:pt x="20" y="36"/>
                  </a:lnTo>
                  <a:lnTo>
                    <a:pt x="20" y="24"/>
                  </a:lnTo>
                  <a:lnTo>
                    <a:pt x="20" y="24"/>
                  </a:lnTo>
                  <a:lnTo>
                    <a:pt x="20" y="24"/>
                  </a:lnTo>
                  <a:lnTo>
                    <a:pt x="20" y="16"/>
                  </a:lnTo>
                  <a:lnTo>
                    <a:pt x="18" y="12"/>
                  </a:lnTo>
                  <a:lnTo>
                    <a:pt x="18" y="12"/>
                  </a:lnTo>
                  <a:lnTo>
                    <a:pt x="26" y="0"/>
                  </a:lnTo>
                  <a:lnTo>
                    <a:pt x="40" y="12"/>
                  </a:lnTo>
                  <a:lnTo>
                    <a:pt x="54" y="14"/>
                  </a:lnTo>
                  <a:lnTo>
                    <a:pt x="54" y="16"/>
                  </a:lnTo>
                  <a:lnTo>
                    <a:pt x="72" y="10"/>
                  </a:lnTo>
                  <a:lnTo>
                    <a:pt x="72" y="20"/>
                  </a:lnTo>
                  <a:lnTo>
                    <a:pt x="72" y="22"/>
                  </a:lnTo>
                  <a:lnTo>
                    <a:pt x="108" y="18"/>
                  </a:lnTo>
                  <a:lnTo>
                    <a:pt x="92" y="32"/>
                  </a:lnTo>
                  <a:lnTo>
                    <a:pt x="92" y="32"/>
                  </a:lnTo>
                  <a:lnTo>
                    <a:pt x="86" y="38"/>
                  </a:lnTo>
                  <a:lnTo>
                    <a:pt x="86" y="38"/>
                  </a:lnTo>
                  <a:lnTo>
                    <a:pt x="86" y="38"/>
                  </a:lnTo>
                  <a:lnTo>
                    <a:pt x="72" y="56"/>
                  </a:lnTo>
                  <a:lnTo>
                    <a:pt x="72" y="56"/>
                  </a:lnTo>
                  <a:lnTo>
                    <a:pt x="72" y="56"/>
                  </a:lnTo>
                  <a:lnTo>
                    <a:pt x="64" y="68"/>
                  </a:lnTo>
                  <a:lnTo>
                    <a:pt x="58" y="82"/>
                  </a:lnTo>
                  <a:lnTo>
                    <a:pt x="54" y="98"/>
                  </a:lnTo>
                  <a:lnTo>
                    <a:pt x="52" y="114"/>
                  </a:lnTo>
                  <a:lnTo>
                    <a:pt x="52" y="114"/>
                  </a:lnTo>
                  <a:lnTo>
                    <a:pt x="38" y="114"/>
                  </a:lnTo>
                  <a:lnTo>
                    <a:pt x="38" y="114"/>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3543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graphicEl>
                                              <a:dgm id="{2A58B37C-CA7D-42B4-9EE8-BE4276D24D26}"/>
                                            </p:graphicEl>
                                          </p:spTgt>
                                        </p:tgtEl>
                                        <p:attrNameLst>
                                          <p:attrName>style.visibility</p:attrName>
                                        </p:attrNameLst>
                                      </p:cBhvr>
                                      <p:to>
                                        <p:strVal val="visible"/>
                                      </p:to>
                                    </p:set>
                                    <p:animEffect transition="in" filter="fade">
                                      <p:cBhvr>
                                        <p:cTn id="12" dur="500"/>
                                        <p:tgtEl>
                                          <p:spTgt spid="19">
                                            <p:graphicEl>
                                              <a:dgm id="{2A58B37C-CA7D-42B4-9EE8-BE4276D24D26}"/>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graphicEl>
                                              <a:dgm id="{276C2EE6-66AF-480A-854A-1A8B7DDFBBF5}"/>
                                            </p:graphicEl>
                                          </p:spTgt>
                                        </p:tgtEl>
                                        <p:attrNameLst>
                                          <p:attrName>style.visibility</p:attrName>
                                        </p:attrNameLst>
                                      </p:cBhvr>
                                      <p:to>
                                        <p:strVal val="visible"/>
                                      </p:to>
                                    </p:set>
                                    <p:animEffect transition="in" filter="fade">
                                      <p:cBhvr>
                                        <p:cTn id="17" dur="500"/>
                                        <p:tgtEl>
                                          <p:spTgt spid="19">
                                            <p:graphicEl>
                                              <a:dgm id="{276C2EE6-66AF-480A-854A-1A8B7DDFBBF5}"/>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
                                            <p:graphicEl>
                                              <a:dgm id="{B274768E-6672-4014-A6C0-DBC23327529F}"/>
                                            </p:graphicEl>
                                          </p:spTgt>
                                        </p:tgtEl>
                                        <p:attrNameLst>
                                          <p:attrName>style.visibility</p:attrName>
                                        </p:attrNameLst>
                                      </p:cBhvr>
                                      <p:to>
                                        <p:strVal val="visible"/>
                                      </p:to>
                                    </p:set>
                                    <p:animEffect transition="in" filter="fade">
                                      <p:cBhvr>
                                        <p:cTn id="22" dur="500"/>
                                        <p:tgtEl>
                                          <p:spTgt spid="19">
                                            <p:graphicEl>
                                              <a:dgm id="{B274768E-6672-4014-A6C0-DBC23327529F}"/>
                                            </p:graphic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graphicEl>
                                              <a:dgm id="{2D5C68F4-0D8F-42C1-B555-A728155E367E}"/>
                                            </p:graphicEl>
                                          </p:spTgt>
                                        </p:tgtEl>
                                        <p:attrNameLst>
                                          <p:attrName>style.visibility</p:attrName>
                                        </p:attrNameLst>
                                      </p:cBhvr>
                                      <p:to>
                                        <p:strVal val="visible"/>
                                      </p:to>
                                    </p:set>
                                    <p:animEffect transition="in" filter="fade">
                                      <p:cBhvr>
                                        <p:cTn id="30" dur="500"/>
                                        <p:tgtEl>
                                          <p:spTgt spid="19">
                                            <p:graphicEl>
                                              <a:dgm id="{2D5C68F4-0D8F-42C1-B555-A728155E367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uiExpand="1">
        <p:bldSub>
          <a:bldDgm bld="one"/>
        </p:bldSub>
      </p:bldGraphic>
    </p:bldLst>
  </p:timing>
</p:sld>
</file>

<file path=ppt/theme/theme1.xml><?xml version="1.0" encoding="utf-8"?>
<a:theme xmlns:a="http://schemas.openxmlformats.org/drawingml/2006/main" name="TS103460507">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extLst>
    <a:ext uri="{05A4C25C-085E-4340-85A3-A5531E510DB2}">
      <thm15:themeFamily xmlns="" xmlns:thm15="http://schemas.microsoft.com/office/thememl/2012/main" name="Class open house presentation" id="{ED6F853E-23FC-44AA-826D-3EFB5E0A4D17}" vid="{6E8FE5FC-8933-4D10-AAA1-772E0561ED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34B7CA8-998B-4F57-AEE2-A1ADF5E9D3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TS103460507</Template>
  <TotalTime>0</TotalTime>
  <Words>13518</Words>
  <Application>Microsoft Office PowerPoint</Application>
  <PresentationFormat>Custom</PresentationFormat>
  <Paragraphs>2134</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TS103460507</vt:lpstr>
      <vt:lpstr>Understanding Credit Cards</vt:lpstr>
      <vt:lpstr>What is a Credit Card?</vt:lpstr>
      <vt:lpstr>Credit Card Interest</vt:lpstr>
      <vt:lpstr>Minimum Payment</vt:lpstr>
      <vt:lpstr>Credit Card = Helpful Financial Management Tool …if managed responsibly</vt:lpstr>
      <vt:lpstr>Develop a Positive Credit History</vt:lpstr>
      <vt:lpstr>Convenient Payment Tool</vt:lpstr>
      <vt:lpstr>Protect Yourself from Unauthorized Charges</vt:lpstr>
      <vt:lpstr>Safer Online Shopping</vt:lpstr>
      <vt:lpstr>Should you choose “debit” or “credit”  at a point of sale (POS)?</vt:lpstr>
      <vt:lpstr>Additional Benefits</vt:lpstr>
      <vt:lpstr>Credit Cards Advantages &amp; Disadvantages</vt:lpstr>
      <vt:lpstr>Credit Cards Advantages &amp; Disadvantages</vt:lpstr>
      <vt:lpstr>Credit Card Offers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Credit Card Chaos</vt:lpstr>
      <vt:lpstr>Credit Card Chaos</vt:lpstr>
      <vt:lpstr>Credit Card Chaos</vt:lpstr>
      <vt:lpstr>Credit Card Chaos</vt:lpstr>
      <vt:lpstr>Credit Card Chaos</vt:lpstr>
      <vt:lpstr>Credit Card Chaos</vt:lpstr>
      <vt:lpstr>Credit Card Chaos</vt:lpstr>
      <vt:lpstr>Credit Card Chaos</vt:lpstr>
      <vt:lpstr>How Do I Obtain a Credit Card?</vt:lpstr>
      <vt:lpstr>Obtaining a Credit Card</vt:lpstr>
      <vt:lpstr>What is a Credit Card Statement?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 Andrew’s Financial Advisor</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2013-02-07T17:19:36Z</dcterms:created>
  <dcterms:modified xsi:type="dcterms:W3CDTF">2013-08-05T18:06:22Z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TC034605079991</vt:lpwstr>
  </property>
</Properties>
</file>